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26"/>
  </p:notesMasterIdLst>
  <p:sldIdLst>
    <p:sldId id="266" r:id="rId2"/>
    <p:sldId id="336" r:id="rId3"/>
    <p:sldId id="337" r:id="rId4"/>
    <p:sldId id="338" r:id="rId5"/>
    <p:sldId id="339" r:id="rId6"/>
    <p:sldId id="340" r:id="rId7"/>
    <p:sldId id="331" r:id="rId8"/>
    <p:sldId id="341" r:id="rId9"/>
    <p:sldId id="316" r:id="rId10"/>
    <p:sldId id="342" r:id="rId11"/>
    <p:sldId id="334" r:id="rId12"/>
    <p:sldId id="317" r:id="rId13"/>
    <p:sldId id="319" r:id="rId14"/>
    <p:sldId id="321" r:id="rId15"/>
    <p:sldId id="343" r:id="rId16"/>
    <p:sldId id="344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AAA2C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BC842-8688-ED4A-B746-CB772CA0BADA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CB98B-430D-C141-A335-13A4E9041A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0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CB98B-430D-C141-A335-13A4E9041A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GUI controls allow us to do a great deal but they can’t do everything</a:t>
            </a:r>
          </a:p>
          <a:p>
            <a:r>
              <a:rPr lang="en-US" sz="2400" dirty="0" smtClean="0"/>
              <a:t>.NET provides a number of objects that allow us to perform database manipulation in code</a:t>
            </a:r>
          </a:p>
          <a:p>
            <a:r>
              <a:rPr lang="en-US" sz="2400" dirty="0" smtClean="0"/>
              <a:t>The database objects are collected into three Namespaces</a:t>
            </a:r>
          </a:p>
          <a:p>
            <a:r>
              <a:rPr lang="en-US" sz="2000" dirty="0" smtClean="0"/>
              <a:t>A namespace is a way to uniquely identify a set of programming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CB98B-430D-C141-A335-13A4E9041A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0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CFE7F-8099-6649-A8EF-30827E9DD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3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5DABB-FA99-7743-897F-249AC66330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7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47ACD-956B-954F-BD6E-17D69DC0B8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7406B-E3D4-8F43-A5CB-6388E38870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48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2067B-BD36-3943-AA11-295EEAFA7E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CBA22-526B-704E-8953-B7FDABCE5E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8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B04FC-98BA-E74F-BA9F-45A5E2B888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25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809F76-728E-914A-B232-C45F15A9B2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9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10B2D-11F2-1E4B-96C8-CAC22693C1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2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DF871-1BDA-BA43-A3BC-C9774885B1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AFE04-91DD-8246-8940-5B69718DC7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7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8610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610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605924-EE8E-5E4E-A86D-94D81E845A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3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db.com/video/imdb/vi363633689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intricity.com/media/video-benefits-data-warehouse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mdb.com/video/imdb/vi363633689/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ricity.com/media/video-benefits-data-warehouse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1" y="838201"/>
            <a:ext cx="2514600" cy="762000"/>
          </a:xfrm>
        </p:spPr>
        <p:txBody>
          <a:bodyPr/>
          <a:lstStyle/>
          <a:p>
            <a:r>
              <a:rPr lang="en-US" b="0" dirty="0" smtClean="0"/>
              <a:t>Unit 9.2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294967295"/>
          </p:nvPr>
        </p:nvSpPr>
        <p:spPr>
          <a:xfrm>
            <a:off x="914400" y="1676400"/>
            <a:ext cx="7543800" cy="4408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Learning Objectives</a:t>
            </a:r>
          </a:p>
          <a:p>
            <a:r>
              <a:rPr lang="en-US" sz="2800" dirty="0" smtClean="0"/>
              <a:t>A </a:t>
            </a:r>
            <a:r>
              <a:rPr lang="en-US" sz="2800" dirty="0"/>
              <a:t>Real world Application of Databases</a:t>
            </a:r>
          </a:p>
          <a:p>
            <a:pPr lvl="1"/>
            <a:r>
              <a:rPr lang="en-US" sz="2200" dirty="0">
                <a:hlinkClick r:id="rId3"/>
              </a:rPr>
              <a:t>The Money Ball Example</a:t>
            </a:r>
            <a:endParaRPr lang="en-US" sz="2200" dirty="0"/>
          </a:p>
          <a:p>
            <a:r>
              <a:rPr lang="en-US" sz="2800" dirty="0"/>
              <a:t>Data Warehouses</a:t>
            </a:r>
          </a:p>
          <a:p>
            <a:pPr lvl="1"/>
            <a:r>
              <a:rPr lang="en-US" sz="2200" dirty="0">
                <a:hlinkClick r:id="rId4"/>
              </a:rPr>
              <a:t>The Role of Data Warehouses</a:t>
            </a:r>
            <a:endParaRPr lang="en-US" sz="2200" dirty="0"/>
          </a:p>
          <a:p>
            <a:pPr lvl="1"/>
            <a:r>
              <a:rPr lang="en-US" sz="2200" dirty="0"/>
              <a:t>Group Exercise</a:t>
            </a:r>
          </a:p>
          <a:p>
            <a:r>
              <a:rPr lang="en-US" sz="2800" dirty="0" smtClean="0"/>
              <a:t>Database access from code</a:t>
            </a:r>
          </a:p>
          <a:p>
            <a:pPr lvl="1"/>
            <a:r>
              <a:rPr lang="en-US" sz="2200" dirty="0" smtClean="0"/>
              <a:t>Database Cycle Review</a:t>
            </a:r>
          </a:p>
          <a:p>
            <a:pPr lvl="1"/>
            <a:r>
              <a:rPr lang="en-US" sz="2200" dirty="0" smtClean="0"/>
              <a:t>SQL Command Types</a:t>
            </a:r>
          </a:p>
          <a:p>
            <a:pPr lvl="1"/>
            <a:r>
              <a:rPr lang="en-US" sz="2200" dirty="0" smtClean="0"/>
              <a:t>Group Exercise on SELECT (Unit 9.1)</a:t>
            </a:r>
          </a:p>
          <a:p>
            <a:pPr lvl="1"/>
            <a:r>
              <a:rPr lang="en-US" sz="2200" dirty="0" smtClean="0"/>
              <a:t>INSERT, UPDATE, DELETE</a:t>
            </a:r>
          </a:p>
          <a:p>
            <a:pPr lvl="1"/>
            <a:r>
              <a:rPr lang="en-US" sz="2200" dirty="0" smtClean="0"/>
              <a:t>Putting it all together: Execution</a:t>
            </a:r>
          </a:p>
          <a:p>
            <a:pPr lvl="1"/>
            <a:r>
              <a:rPr lang="en-US" sz="2200" dirty="0" smtClean="0"/>
              <a:t>Hands on Activity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endParaRPr lang="en-US" sz="2600" dirty="0" smtClean="0"/>
          </a:p>
          <a:p>
            <a:pPr marL="457200" lvl="1" indent="0">
              <a:buNone/>
            </a:pPr>
            <a:endParaRPr lang="en-US" sz="2600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6705600" cy="792162"/>
          </a:xfrm>
        </p:spPr>
        <p:txBody>
          <a:bodyPr/>
          <a:lstStyle/>
          <a:p>
            <a:pPr algn="l"/>
            <a:r>
              <a:rPr lang="en-US" dirty="0" smtClean="0"/>
              <a:t>Handling SELECT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4114800"/>
          </a:xfrm>
        </p:spPr>
        <p:txBody>
          <a:bodyPr/>
          <a:lstStyle/>
          <a:p>
            <a:r>
              <a:rPr lang="en-US" dirty="0" smtClean="0"/>
              <a:t>SELECT commands output data</a:t>
            </a:r>
          </a:p>
          <a:p>
            <a:r>
              <a:rPr lang="en-US" dirty="0" smtClean="0"/>
              <a:t>Temporary holder: </a:t>
            </a:r>
            <a:r>
              <a:rPr lang="en-US" dirty="0" err="1" smtClean="0"/>
              <a:t>SqlDataReader</a:t>
            </a:r>
            <a:endParaRPr lang="en-US" dirty="0" smtClean="0"/>
          </a:p>
          <a:p>
            <a:r>
              <a:rPr lang="en-US" dirty="0" smtClean="0"/>
              <a:t>The reader needs to be looped through</a:t>
            </a:r>
            <a:endParaRPr lang="en-US" dirty="0"/>
          </a:p>
        </p:txBody>
      </p:sp>
      <p:pic>
        <p:nvPicPr>
          <p:cNvPr id="4" name="Picture 4" descr="Database List Move Up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2819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05200" y="3738771"/>
            <a:ext cx="6477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200" dirty="0" smtClean="0">
                <a:solidFill>
                  <a:prstClr val="black"/>
                </a:solidFill>
                <a:latin typeface="Consolas"/>
              </a:rPr>
              <a:t>);</a:t>
            </a: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endParaRPr lang="en-US" sz="1200" dirty="0" smtClean="0">
              <a:solidFill>
                <a:prstClr val="black"/>
              </a:solidFill>
              <a:latin typeface="Consolas"/>
            </a:endParaRPr>
          </a:p>
          <a:p>
            <a:r>
              <a:rPr lang="en-US" sz="1200" b="1" dirty="0" err="1">
                <a:solidFill>
                  <a:srgbClr val="2B91AF"/>
                </a:solidFill>
                <a:latin typeface="Consolas"/>
              </a:rPr>
              <a:t>SqlDataReader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2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200" dirty="0" err="1">
                <a:solidFill>
                  <a:prstClr val="black"/>
                </a:solidFill>
                <a:latin typeface="Consolas"/>
              </a:rPr>
              <a:t>myCommand.ExecuteReader</a:t>
            </a:r>
            <a:r>
              <a:rPr lang="en-US" sz="1200" dirty="0" smtClean="0">
                <a:solidFill>
                  <a:prstClr val="black"/>
                </a:solidFill>
                <a:latin typeface="Consolas"/>
              </a:rPr>
              <a:t>();</a:t>
            </a:r>
            <a:endParaRPr lang="en-US" sz="1200" dirty="0">
              <a:solidFill>
                <a:prstClr val="black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0139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290" y="220980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ConfigurationManager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.ConnectionStrings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"cs3200"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"SELECT [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], [Fee] FROM Fees ORDER BY [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]"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lvl="1"/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myConnection.Open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err="1" smtClean="0">
                <a:solidFill>
                  <a:srgbClr val="2B91AF"/>
                </a:solidFill>
                <a:latin typeface="Consolas"/>
              </a:rPr>
              <a:t>SqlDataReader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myCommand.ExecuteReader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myReader.Read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())</a:t>
            </a:r>
          </a:p>
          <a:p>
            <a:pPr marL="398463"/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{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strDescription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“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FeeDescription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”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398463"/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decimal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decFee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.ToDecimal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myReader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“Fee”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]);</a:t>
            </a:r>
            <a:endParaRPr lang="en-US" sz="1400" dirty="0">
              <a:solidFill>
                <a:prstClr val="black"/>
              </a:solidFill>
              <a:latin typeface="Consolas"/>
            </a:endParaRPr>
          </a:p>
          <a:p>
            <a:pPr marL="398463"/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lblFees.Text</a:t>
            </a:r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+=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strDescription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+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 at 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 + </a:t>
            </a:r>
            <a:r>
              <a:rPr lang="en-US" sz="1400" dirty="0" err="1">
                <a:solidFill>
                  <a:prstClr val="black"/>
                </a:solidFill>
                <a:latin typeface="Consolas"/>
              </a:rPr>
              <a:t>decFee.ToString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"C2"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) + 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"&lt;</a:t>
            </a:r>
            <a:r>
              <a:rPr lang="en-US" sz="1400" dirty="0" err="1">
                <a:solidFill>
                  <a:srgbClr val="A31515"/>
                </a:solidFill>
                <a:latin typeface="Consolas"/>
              </a:rPr>
              <a:t>br</a:t>
            </a:r>
            <a:r>
              <a:rPr lang="en-US" sz="1400" dirty="0">
                <a:solidFill>
                  <a:srgbClr val="A31515"/>
                </a:solidFill>
                <a:latin typeface="Consolas"/>
              </a:rPr>
              <a:t>/&gt;"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398463"/>
            <a:r>
              <a:rPr lang="en-US" sz="1400" dirty="0" smtClean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myReader.Close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r>
              <a:rPr lang="en-US" sz="1400" dirty="0" err="1" smtClean="0">
                <a:solidFill>
                  <a:prstClr val="black"/>
                </a:solidFill>
                <a:latin typeface="Consolas"/>
              </a:rPr>
              <a:t>myConnection.Close</a:t>
            </a:r>
            <a:r>
              <a:rPr lang="en-US" sz="1400" dirty="0">
                <a:solidFill>
                  <a:prstClr val="black"/>
                </a:solidFill>
                <a:latin typeface="Consolas"/>
              </a:rPr>
              <a:t>();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085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INSERT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Adds new records to the database</a:t>
            </a:r>
          </a:p>
          <a:p>
            <a:r>
              <a:rPr lang="en-US" sz="2800" dirty="0" smtClean="0"/>
              <a:t>Syntax: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Best Practices</a:t>
            </a:r>
            <a:endParaRPr lang="en-US" sz="2800" dirty="0"/>
          </a:p>
          <a:p>
            <a:pPr lvl="1"/>
            <a:r>
              <a:rPr lang="en-US" sz="2400" dirty="0" smtClean="0"/>
              <a:t>Include the </a:t>
            </a:r>
            <a:r>
              <a:rPr lang="en-US" sz="2400" b="1" dirty="0"/>
              <a:t>primary key</a:t>
            </a:r>
            <a:r>
              <a:rPr lang="en-US" sz="2400" dirty="0"/>
              <a:t>, unless the primary key is an Identify</a:t>
            </a:r>
          </a:p>
          <a:p>
            <a:pPr lvl="1"/>
            <a:r>
              <a:rPr lang="en-US" sz="2400" dirty="0" smtClean="0"/>
              <a:t>Include all </a:t>
            </a:r>
            <a:r>
              <a:rPr lang="en-US" sz="2400" dirty="0"/>
              <a:t>fields that </a:t>
            </a:r>
            <a:r>
              <a:rPr lang="en-US" sz="2400" b="1" dirty="0"/>
              <a:t>don’t allow nulls </a:t>
            </a:r>
            <a:r>
              <a:rPr lang="en-US" sz="2400" dirty="0" smtClean="0"/>
              <a:t>&amp; have </a:t>
            </a:r>
            <a:r>
              <a:rPr lang="en-US" sz="2400" dirty="0"/>
              <a:t>default values</a:t>
            </a:r>
          </a:p>
          <a:p>
            <a:pPr lvl="1"/>
            <a:r>
              <a:rPr lang="en-US" sz="2400" dirty="0" smtClean="0"/>
              <a:t>Include any </a:t>
            </a:r>
            <a:r>
              <a:rPr lang="en-US" sz="2400" b="1" dirty="0"/>
              <a:t>foreign keys</a:t>
            </a:r>
          </a:p>
          <a:p>
            <a:pPr lvl="1"/>
            <a:r>
              <a:rPr lang="en-US" sz="2400" dirty="0" smtClean="0"/>
              <a:t>Ensure data to be </a:t>
            </a:r>
            <a:r>
              <a:rPr lang="en-US" sz="2400" dirty="0"/>
              <a:t>in the correct data </a:t>
            </a:r>
            <a:r>
              <a:rPr lang="en-US" sz="2400" dirty="0" smtClean="0"/>
              <a:t>type</a:t>
            </a:r>
            <a:endParaRPr lang="en-US" sz="2400" dirty="0"/>
          </a:p>
        </p:txBody>
      </p:sp>
      <p:pic>
        <p:nvPicPr>
          <p:cNvPr id="6" name="Picture 2" descr="http://www.artistsvalley.com/images/icons/Database%20Application%20Icons/Database%20Insert/256x256/Database%20Ins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140" y="3048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43000" y="2112458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INSERT INTO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(</a:t>
            </a:r>
            <a:r>
              <a:rPr lang="en-US" sz="2000" dirty="0" err="1">
                <a:latin typeface="Times New Roman"/>
                <a:cs typeface="Times New Roman"/>
              </a:rPr>
              <a:t>list_of_fields</a:t>
            </a:r>
            <a:r>
              <a:rPr lang="en-US" sz="2000" dirty="0">
                <a:latin typeface="Times New Roman"/>
                <a:cs typeface="Times New Roman"/>
              </a:rPr>
              <a:t>) VALUES (</a:t>
            </a:r>
            <a:r>
              <a:rPr lang="en-US" sz="2000" dirty="0" err="1">
                <a:latin typeface="Times New Roman"/>
                <a:cs typeface="Times New Roman"/>
              </a:rPr>
              <a:t>list_of_values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1400" y="3032760"/>
            <a:ext cx="2667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comma separated, enclosed in [ </a:t>
            </a:r>
            <a:r>
              <a:rPr lang="en-US" sz="1800" dirty="0" smtClean="0"/>
              <a:t>]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54140" y="3032760"/>
            <a:ext cx="215646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in the same order as fields</a:t>
            </a:r>
          </a:p>
        </p:txBody>
      </p:sp>
      <p:cxnSp>
        <p:nvCxnSpPr>
          <p:cNvPr id="13" name="Straight Arrow Connector 12"/>
          <p:cNvCxnSpPr>
            <a:stCxn id="10" idx="0"/>
            <a:endCxn id="8" idx="2"/>
          </p:cNvCxnSpPr>
          <p:nvPr/>
        </p:nvCxnSpPr>
        <p:spPr>
          <a:xfrm flipV="1">
            <a:off x="4914900" y="2512568"/>
            <a:ext cx="15240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0"/>
          </p:cNvCxnSpPr>
          <p:nvPr/>
        </p:nvCxnSpPr>
        <p:spPr>
          <a:xfrm flipV="1">
            <a:off x="4914900" y="2512568"/>
            <a:ext cx="194310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0"/>
          </p:cNvCxnSpPr>
          <p:nvPr/>
        </p:nvCxnSpPr>
        <p:spPr>
          <a:xfrm flipH="1" flipV="1">
            <a:off x="7391400" y="2512568"/>
            <a:ext cx="140970" cy="52019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07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6934200" cy="868362"/>
          </a:xfrm>
        </p:spPr>
        <p:txBody>
          <a:bodyPr/>
          <a:lstStyle/>
          <a:p>
            <a:pPr algn="l"/>
            <a:r>
              <a:rPr lang="en-US" dirty="0" smtClean="0"/>
              <a:t>UPDATE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Used to modify existing database records</a:t>
            </a:r>
          </a:p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</a:rPr>
              <a:t>Syntax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171450" lvl="1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</a:rPr>
              <a:t>Best Practice:</a:t>
            </a:r>
          </a:p>
          <a:p>
            <a:pPr lvl="1"/>
            <a:r>
              <a:rPr lang="en-US" sz="2400" dirty="0" smtClean="0"/>
              <a:t>Don’t update </a:t>
            </a:r>
            <a:r>
              <a:rPr lang="en-US" sz="2400" dirty="0"/>
              <a:t>the primary key</a:t>
            </a:r>
          </a:p>
          <a:p>
            <a:pPr lvl="1"/>
            <a:r>
              <a:rPr lang="en-US" sz="2400" dirty="0" smtClean="0"/>
              <a:t>Use the </a:t>
            </a:r>
            <a:r>
              <a:rPr lang="en-US" sz="2400" b="1" dirty="0"/>
              <a:t>primary </a:t>
            </a:r>
            <a:r>
              <a:rPr lang="en-US" sz="2400" b="1" dirty="0" smtClean="0"/>
              <a:t>key </a:t>
            </a:r>
            <a:r>
              <a:rPr lang="en-US" sz="2400" dirty="0" smtClean="0"/>
              <a:t>to Identify a single record</a:t>
            </a:r>
            <a:endParaRPr lang="en-US" sz="2400" dirty="0"/>
          </a:p>
          <a:p>
            <a:pPr lvl="1"/>
            <a:r>
              <a:rPr lang="en-US" sz="2400" dirty="0" smtClean="0"/>
              <a:t>Ensure compliance with records that </a:t>
            </a:r>
            <a:r>
              <a:rPr lang="en-US" sz="2400" b="1" dirty="0" smtClean="0"/>
              <a:t>don’t allow </a:t>
            </a:r>
            <a:r>
              <a:rPr lang="en-US" sz="2400" b="1" dirty="0"/>
              <a:t>nulls </a:t>
            </a:r>
            <a:endParaRPr lang="en-US" sz="2400" b="1" dirty="0" smtClean="0"/>
          </a:p>
          <a:p>
            <a:pPr lvl="1"/>
            <a:r>
              <a:rPr lang="en-US" sz="2400" dirty="0" smtClean="0"/>
              <a:t>Ensure compliance with </a:t>
            </a:r>
            <a:r>
              <a:rPr lang="en-US" sz="2400" b="1" dirty="0" smtClean="0"/>
              <a:t>foreign </a:t>
            </a:r>
            <a:r>
              <a:rPr lang="en-US" sz="2400" b="1" dirty="0"/>
              <a:t>keys</a:t>
            </a:r>
          </a:p>
          <a:p>
            <a:pPr lvl="1"/>
            <a:r>
              <a:rPr lang="en-US" sz="2400" dirty="0" smtClean="0"/>
              <a:t>Not using a WHERE </a:t>
            </a:r>
            <a:r>
              <a:rPr lang="en-US" sz="2400" dirty="0"/>
              <a:t>clause </a:t>
            </a:r>
            <a:r>
              <a:rPr lang="en-US" sz="2400" dirty="0" smtClean="0"/>
              <a:t>will update </a:t>
            </a:r>
            <a:r>
              <a:rPr lang="en-US" sz="2400" dirty="0"/>
              <a:t>all </a:t>
            </a:r>
            <a:r>
              <a:rPr lang="en-US" sz="2400" dirty="0" smtClean="0"/>
              <a:t>records in the table</a:t>
            </a:r>
            <a:endParaRPr lang="en-US" sz="2400" dirty="0"/>
          </a:p>
          <a:p>
            <a:pPr lvl="1"/>
            <a:r>
              <a:rPr lang="en-US" sz="2400" dirty="0" smtClean="0"/>
              <a:t>If no </a:t>
            </a:r>
            <a:r>
              <a:rPr lang="en-US" sz="2400" dirty="0"/>
              <a:t>records </a:t>
            </a:r>
            <a:r>
              <a:rPr lang="en-US" sz="2400" dirty="0" smtClean="0"/>
              <a:t>are updated, it is because no records qualified</a:t>
            </a:r>
            <a:endParaRPr lang="en-US" sz="2400" dirty="0"/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lvl="1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4" descr="https://encrypted-tbn3.gstatic.com/images?q=tbn:ANd9GcRHfVeVHsKyJ-lKEIITlk_ea0g1pkvZr3J06s8pi4eVrLIEyO0qe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295400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27760" y="226689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UPDATE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SET </a:t>
            </a:r>
            <a:r>
              <a:rPr lang="en-US" sz="2000" dirty="0" smtClean="0">
                <a:latin typeface="Times New Roman"/>
                <a:cs typeface="Times New Roman"/>
              </a:rPr>
              <a:t>field1=value1 [, </a:t>
            </a:r>
            <a:r>
              <a:rPr lang="en-US" sz="2000" dirty="0">
                <a:latin typeface="Times New Roman"/>
                <a:cs typeface="Times New Roman"/>
              </a:rPr>
              <a:t>…] WHERE </a:t>
            </a:r>
            <a:r>
              <a:rPr lang="en-US" sz="2000" dirty="0" err="1" smtClean="0">
                <a:latin typeface="Times New Roman"/>
                <a:cs typeface="Times New Roman"/>
              </a:rPr>
              <a:t>fieldX</a:t>
            </a:r>
            <a:r>
              <a:rPr lang="en-US" sz="2000" dirty="0" smtClean="0">
                <a:latin typeface="Times New Roman"/>
                <a:cs typeface="Times New Roman"/>
              </a:rPr>
              <a:t> =Y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059668"/>
            <a:ext cx="2209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/>
              <a:t>One or more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3059668"/>
            <a:ext cx="257556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 smtClean="0"/>
              <a:t>Which record to update</a:t>
            </a:r>
            <a:endParaRPr lang="en-US" sz="1800" dirty="0"/>
          </a:p>
        </p:txBody>
      </p:sp>
      <p:cxnSp>
        <p:nvCxnSpPr>
          <p:cNvPr id="11" name="Straight Arrow Connector 10"/>
          <p:cNvCxnSpPr>
            <a:stCxn id="10" idx="0"/>
          </p:cNvCxnSpPr>
          <p:nvPr/>
        </p:nvCxnSpPr>
        <p:spPr>
          <a:xfrm flipH="1" flipV="1">
            <a:off x="6595110" y="2664768"/>
            <a:ext cx="483870" cy="3949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0"/>
          </p:cNvCxnSpPr>
          <p:nvPr/>
        </p:nvCxnSpPr>
        <p:spPr>
          <a:xfrm flipV="1">
            <a:off x="4076700" y="2539238"/>
            <a:ext cx="478156" cy="52043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0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2238"/>
            <a:ext cx="5029200" cy="868362"/>
          </a:xfrm>
        </p:spPr>
        <p:txBody>
          <a:bodyPr/>
          <a:lstStyle/>
          <a:p>
            <a:pPr algn="l"/>
            <a:r>
              <a:rPr lang="en-US" dirty="0" smtClean="0"/>
              <a:t>DELETE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91440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Used to remove records from the database</a:t>
            </a:r>
          </a:p>
          <a:p>
            <a:r>
              <a:rPr lang="en-US" sz="2800" dirty="0" smtClean="0"/>
              <a:t>Syntax</a:t>
            </a:r>
          </a:p>
          <a:p>
            <a:endParaRPr lang="en-US" sz="2800" dirty="0"/>
          </a:p>
          <a:p>
            <a:r>
              <a:rPr lang="en-US" sz="2800" dirty="0" smtClean="0"/>
              <a:t>Best Practice:</a:t>
            </a:r>
          </a:p>
          <a:p>
            <a:pPr lvl="1"/>
            <a:r>
              <a:rPr lang="en-US" sz="2400" dirty="0" smtClean="0"/>
              <a:t>Omitting </a:t>
            </a:r>
            <a:r>
              <a:rPr lang="en-US" sz="2400" dirty="0"/>
              <a:t>the WHERE clause will delete all records in the table</a:t>
            </a:r>
          </a:p>
          <a:p>
            <a:pPr lvl="1"/>
            <a:r>
              <a:rPr lang="en-US" sz="2400" dirty="0"/>
              <a:t>If no records are </a:t>
            </a:r>
            <a:r>
              <a:rPr lang="en-US" sz="2400" dirty="0" smtClean="0"/>
              <a:t>deleted, </a:t>
            </a:r>
            <a:r>
              <a:rPr lang="en-US" sz="2400" dirty="0"/>
              <a:t>it is because no records </a:t>
            </a:r>
            <a:r>
              <a:rPr lang="en-US" sz="2400" dirty="0" smtClean="0"/>
              <a:t>qualified</a:t>
            </a:r>
          </a:p>
          <a:p>
            <a:pPr lvl="1"/>
            <a:r>
              <a:rPr lang="en-US" sz="2400" dirty="0" smtClean="0"/>
              <a:t>Cannot delete records on the ONE side of a 1-to-many relationship</a:t>
            </a:r>
          </a:p>
          <a:p>
            <a:pPr lvl="1"/>
            <a:r>
              <a:rPr lang="en-US" sz="2400" dirty="0" smtClean="0"/>
              <a:t>Always confirm a delete actions</a:t>
            </a:r>
            <a:endParaRPr lang="en-US" sz="2800" dirty="0"/>
          </a:p>
        </p:txBody>
      </p:sp>
      <p:pic>
        <p:nvPicPr>
          <p:cNvPr id="5" name="Picture 2" descr="https://encrypted-tbn2.gstatic.com/images?q=tbn:ANd9GcS6-tBvUFIjp8S7Go8WQbRo1G3Jv7c3USwCHNmx2e0Oy0ylqKaVC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8600"/>
            <a:ext cx="1287779" cy="12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27760" y="226689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Times New Roman"/>
                <a:cs typeface="Times New Roman"/>
              </a:rPr>
              <a:t>DELETE FROM </a:t>
            </a:r>
            <a:r>
              <a:rPr lang="en-US" sz="2000" dirty="0" err="1">
                <a:latin typeface="Times New Roman"/>
                <a:cs typeface="Times New Roman"/>
              </a:rPr>
              <a:t>tableName</a:t>
            </a:r>
            <a:r>
              <a:rPr lang="en-US" sz="2000" dirty="0">
                <a:latin typeface="Times New Roman"/>
                <a:cs typeface="Times New Roman"/>
              </a:rPr>
              <a:t> WHERE condition</a:t>
            </a:r>
          </a:p>
        </p:txBody>
      </p:sp>
    </p:spTree>
    <p:extLst>
      <p:ext uri="{BB962C8B-B14F-4D97-AF65-F5344CB8AC3E}">
        <p14:creationId xmlns:p14="http://schemas.microsoft.com/office/powerpoint/2010/main" val="243909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Execution - Step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915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Use .</a:t>
            </a:r>
            <a:r>
              <a:rPr lang="en-US" sz="2800" dirty="0" err="1" smtClean="0"/>
              <a:t>ExecuteNonQuery</a:t>
            </a:r>
            <a:r>
              <a:rPr lang="en-US" sz="2800" dirty="0" smtClean="0"/>
              <a:t>(), </a:t>
            </a:r>
            <a:br>
              <a:rPr lang="en-US" sz="2800" dirty="0" smtClean="0"/>
            </a:br>
            <a:r>
              <a:rPr lang="en-US" sz="2800" dirty="0" smtClean="0"/>
              <a:t>instead of .</a:t>
            </a:r>
            <a:r>
              <a:rPr lang="en-US" sz="2800" dirty="0" err="1" smtClean="0"/>
              <a:t>ExecuteReader</a:t>
            </a:r>
            <a:r>
              <a:rPr lang="en-US" sz="2800" dirty="0" smtClean="0"/>
              <a:t>()</a:t>
            </a:r>
          </a:p>
          <a:p>
            <a:r>
              <a:rPr lang="en-US" sz="2800" dirty="0" smtClean="0"/>
              <a:t>Syntax: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Best Practice:</a:t>
            </a:r>
          </a:p>
          <a:p>
            <a:pPr lvl="1"/>
            <a:r>
              <a:rPr lang="en-US" sz="2400" dirty="0" smtClean="0"/>
              <a:t>Syntax </a:t>
            </a:r>
            <a:r>
              <a:rPr lang="en-US" sz="2400" dirty="0"/>
              <a:t>for the command and connection object are </a:t>
            </a:r>
            <a:r>
              <a:rPr lang="en-US" sz="2400" dirty="0" smtClean="0"/>
              <a:t>unchanged</a:t>
            </a:r>
          </a:p>
          <a:p>
            <a:pPr lvl="1"/>
            <a:r>
              <a:rPr lang="en-US" sz="2400" dirty="0"/>
              <a:t>In SQL: use parameters for any data coming from </a:t>
            </a:r>
            <a:r>
              <a:rPr lang="en-US" sz="2400" dirty="0" err="1"/>
              <a:t>TextFields</a:t>
            </a:r>
            <a:endParaRPr lang="en-US" sz="2400" dirty="0"/>
          </a:p>
          <a:p>
            <a:pPr lvl="1"/>
            <a:r>
              <a:rPr lang="en-US" sz="2400" dirty="0" smtClean="0"/>
              <a:t>Assign values to the parameters</a:t>
            </a:r>
          </a:p>
          <a:p>
            <a:pPr lvl="1"/>
            <a:r>
              <a:rPr lang="en-US" sz="2400" dirty="0" smtClean="0"/>
              <a:t>Counter estimates whether the command was successful</a:t>
            </a:r>
          </a:p>
          <a:p>
            <a:pPr lvl="1"/>
            <a:r>
              <a:rPr lang="en-US" sz="2400" dirty="0" smtClean="0"/>
              <a:t>Question: What if </a:t>
            </a:r>
            <a:r>
              <a:rPr lang="en-US" sz="2400" dirty="0" err="1" smtClean="0"/>
              <a:t>intCnt</a:t>
            </a:r>
            <a:r>
              <a:rPr lang="en-US" sz="2400" dirty="0" smtClean="0"/>
              <a:t> =0?</a:t>
            </a:r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066835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>
                <a:latin typeface="Consolas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2000" dirty="0" err="1">
                <a:solidFill>
                  <a:prstClr val="black"/>
                </a:solidFill>
                <a:latin typeface="Consolas"/>
              </a:rPr>
              <a:t>myCommand.ExecuteNonQuery</a:t>
            </a:r>
            <a:r>
              <a:rPr lang="en-US" sz="2000" dirty="0">
                <a:solidFill>
                  <a:prstClr val="black"/>
                </a:solidFill>
                <a:latin typeface="Consolas"/>
              </a:rPr>
              <a:t>();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62400" y="3002457"/>
            <a:ext cx="3048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  <a:latin typeface="+mn-lt"/>
              </a:defRPr>
            </a:lvl1pPr>
            <a:lvl2pPr marL="0" lvl="1"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pPr lvl="1"/>
            <a:r>
              <a:rPr lang="en-US" sz="1800" dirty="0" smtClean="0"/>
              <a:t>Number of records affected</a:t>
            </a:r>
            <a:endParaRPr lang="en-US" sz="1800" dirty="0"/>
          </a:p>
        </p:txBody>
      </p:sp>
      <p:cxnSp>
        <p:nvCxnSpPr>
          <p:cNvPr id="6" name="Straight Arrow Connector 5"/>
          <p:cNvCxnSpPr>
            <a:stCxn id="5" idx="1"/>
          </p:cNvCxnSpPr>
          <p:nvPr/>
        </p:nvCxnSpPr>
        <p:spPr>
          <a:xfrm flipH="1" flipV="1">
            <a:off x="3200400" y="2466945"/>
            <a:ext cx="762000" cy="72017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6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i.e. Step #4 (in Code)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3726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ConfigurationManager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.ConnectionStrings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"cs3200"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].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ToString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SqlConnection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FF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spc="-5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spc="-5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spc="-50" dirty="0" err="1" smtClean="0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800" spc="-50" dirty="0" smtClean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"INSERT INTO 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OUCourses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 </a:t>
            </a:r>
            <a:r>
              <a:rPr lang="en-US" sz="1800" spc="-50" dirty="0" smtClean="0">
                <a:solidFill>
                  <a:srgbClr val="A31515"/>
                </a:solidFill>
                <a:latin typeface="Consolas"/>
              </a:rPr>
              <a:t>(</a:t>
            </a:r>
            <a:r>
              <a:rPr lang="en-US" sz="1800" spc="-50" dirty="0" err="1" smtClean="0">
                <a:solidFill>
                  <a:srgbClr val="A31515"/>
                </a:solidFill>
                <a:latin typeface="Consolas"/>
              </a:rPr>
              <a:t>CName,CNum,CHrs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) VALUES (@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CName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, 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CNum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, 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CreditHrs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)"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myCommand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onsolas"/>
              </a:rPr>
              <a:t>SqlCommand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strSql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myConnection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FF"/>
              </a:solidFill>
              <a:latin typeface="Consolas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string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strCName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txtCName.Text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spc="-5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spc="-50" dirty="0" err="1">
                <a:solidFill>
                  <a:srgbClr val="A31515"/>
                </a:solidFill>
                <a:latin typeface="Consolas"/>
              </a:rPr>
              <a:t>CName</a:t>
            </a:r>
            <a:r>
              <a:rPr lang="en-US" sz="1800" spc="-5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spc="-50" dirty="0" err="1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.NVarChar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, 50).Value = </a:t>
            </a:r>
            <a:r>
              <a:rPr lang="en-US" sz="1800" spc="-50" dirty="0" err="1">
                <a:solidFill>
                  <a:prstClr val="black"/>
                </a:solidFill>
                <a:latin typeface="Consolas"/>
              </a:rPr>
              <a:t>strCName</a:t>
            </a:r>
            <a:r>
              <a:rPr lang="en-US" sz="1800" spc="-5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intCNum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.ToInt32(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txtHrs.Text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dirty="0" err="1">
                <a:solidFill>
                  <a:srgbClr val="A31515"/>
                </a:solidFill>
                <a:latin typeface="Consolas"/>
              </a:rPr>
              <a:t>CNum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.int).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Value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intCNum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intHrs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Convert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.ToInt32(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txtHrs.Text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myCommand.Parameters.Add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"@</a:t>
            </a:r>
            <a:r>
              <a:rPr lang="en-US" sz="1800" dirty="0" err="1">
                <a:solidFill>
                  <a:srgbClr val="A31515"/>
                </a:solidFill>
                <a:latin typeface="Consolas"/>
              </a:rPr>
              <a:t>CreditHrs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System.Data.</a:t>
            </a:r>
            <a:r>
              <a:rPr lang="en-US" sz="1800" dirty="0" smtClean="0">
                <a:solidFill>
                  <a:srgbClr val="2B91AF"/>
                </a:solidFill>
                <a:latin typeface="Consolas"/>
              </a:rPr>
              <a:t>SqlDbType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.int).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Value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intHrs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=-1</a:t>
            </a:r>
            <a:endParaRPr lang="en-US" sz="1800" dirty="0" smtClean="0"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latin typeface="Consolas"/>
              </a:rPr>
              <a:t>myConnection.Open</a:t>
            </a:r>
            <a:r>
              <a:rPr lang="en-US" sz="1800" dirty="0">
                <a:latin typeface="Consolas"/>
              </a:rPr>
              <a:t>();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myCommand.ExecuteNonQuery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nsolas"/>
              </a:rPr>
              <a:t>intCnt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= 0)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	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lblInsert.Text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“One Records was </a:t>
            </a:r>
            <a:r>
              <a:rPr lang="en-US" sz="1800" dirty="0">
                <a:solidFill>
                  <a:srgbClr val="A31515"/>
                </a:solidFill>
                <a:latin typeface="Consolas"/>
              </a:rPr>
              <a:t>added"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srgbClr val="0000FF"/>
                </a:solidFill>
                <a:latin typeface="Consolas"/>
              </a:rPr>
              <a:t>Else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	</a:t>
            </a: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lblInsert.Text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= 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“No records were added</a:t>
            </a:r>
            <a:r>
              <a:rPr lang="en-US" sz="1800" dirty="0" smtClean="0">
                <a:solidFill>
                  <a:srgbClr val="A31515"/>
                </a:solidFill>
                <a:latin typeface="Consolas"/>
              </a:rPr>
              <a:t>"</a:t>
            </a:r>
            <a:r>
              <a:rPr lang="en-US" sz="1800" dirty="0" smtClean="0">
                <a:solidFill>
                  <a:prstClr val="black"/>
                </a:solidFill>
                <a:latin typeface="Consolas"/>
              </a:rPr>
              <a:t>;</a:t>
            </a:r>
            <a:endParaRPr lang="en-US" sz="1800" dirty="0">
              <a:solidFill>
                <a:prstClr val="black"/>
              </a:solidFill>
              <a:latin typeface="Consola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800" dirty="0" err="1" smtClean="0">
                <a:solidFill>
                  <a:prstClr val="black"/>
                </a:solidFill>
                <a:latin typeface="Consolas"/>
              </a:rPr>
              <a:t>myConnection.Close</a:t>
            </a:r>
            <a:r>
              <a:rPr lang="en-US" sz="18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838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76200" y="1600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4038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76200" y="221426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8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L2: Hands-on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For this exercise we are going to add new fees to the fee table using code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Create a new page in your Unit9 folder and call it lastNameU9L2.aspx</a:t>
            </a:r>
          </a:p>
          <a:p>
            <a:pPr lvl="2"/>
            <a:r>
              <a:rPr lang="en-US" sz="2000" dirty="0" smtClean="0"/>
              <a:t>Be sure that “Please code in separate file” and “Select master page” are checked</a:t>
            </a:r>
          </a:p>
          <a:p>
            <a:pPr lvl="2"/>
            <a:r>
              <a:rPr lang="en-US" sz="2000" dirty="0" smtClean="0"/>
              <a:t>Add your name and assignment information to the page title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Add the following H2 heading to the page</a:t>
            </a:r>
          </a:p>
          <a:p>
            <a:pPr marL="857250" lvl="2" indent="0">
              <a:buNone/>
            </a:pPr>
            <a:r>
              <a:rPr lang="en-US" sz="2000" dirty="0" smtClean="0"/>
              <a:t>	    INSERTING AND UPDATING DATA FROM CODE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648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3"/>
            </a:pPr>
            <a:endParaRPr lang="en-US" sz="2400" dirty="0"/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Under the H2 heading and an H3 heading</a:t>
            </a:r>
          </a:p>
          <a:p>
            <a:pPr marL="857250" lvl="2" indent="0">
              <a:buNone/>
            </a:pPr>
            <a:r>
              <a:rPr lang="en-US" sz="2000" dirty="0" smtClean="0"/>
              <a:t>	</a:t>
            </a:r>
            <a:r>
              <a:rPr lang="en-US" sz="2000" dirty="0"/>
              <a:t> </a:t>
            </a:r>
            <a:r>
              <a:rPr lang="en-US" sz="2000" dirty="0" smtClean="0"/>
              <a:t>  THE </a:t>
            </a:r>
            <a:r>
              <a:rPr lang="en-US" sz="2000" dirty="0"/>
              <a:t>FOLLOWING FEES ARE CURRENTLY RECORDED: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Add a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> under the H3 heading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Create a SQL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 for the </a:t>
            </a:r>
            <a:r>
              <a:rPr lang="en-US" sz="2400" dirty="0" err="1" smtClean="0"/>
              <a:t>GridView</a:t>
            </a:r>
            <a:endParaRPr lang="en-US" sz="2400" dirty="0" smtClean="0"/>
          </a:p>
          <a:p>
            <a:pPr marL="1314450" lvl="2" indent="-457200"/>
            <a:r>
              <a:rPr lang="en-US" sz="2000" dirty="0" smtClean="0"/>
              <a:t>Select the fees table you created in Unit8</a:t>
            </a:r>
          </a:p>
          <a:p>
            <a:pPr marL="1314450" lvl="2" indent="-457200"/>
            <a:r>
              <a:rPr lang="en-US" sz="2000" dirty="0" smtClean="0"/>
              <a:t>Select both the </a:t>
            </a:r>
            <a:r>
              <a:rPr lang="en-US" sz="2000" dirty="0" err="1" smtClean="0"/>
              <a:t>FeeDescription</a:t>
            </a:r>
            <a:r>
              <a:rPr lang="en-US" sz="2000" dirty="0" smtClean="0"/>
              <a:t> and the Fee fields</a:t>
            </a:r>
          </a:p>
          <a:p>
            <a:pPr marL="1314450" lvl="2" indent="-457200"/>
            <a:r>
              <a:rPr lang="en-US" sz="2000" dirty="0" smtClean="0"/>
              <a:t>No WHERE and no Advanced features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sz="2400" dirty="0" smtClean="0"/>
              <a:t>Select a nice format for the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> and add a Select link </a:t>
            </a:r>
            <a:r>
              <a:rPr lang="en-US" sz="1800" dirty="0" smtClean="0"/>
              <a:t>(we won’t use it in this exercise but we will use it in U9L2.2)</a:t>
            </a:r>
          </a:p>
          <a:p>
            <a:pPr marL="857250" lvl="2" indent="0">
              <a:buNone/>
            </a:pP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803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/>
              <a:t>Below the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, add an H3 title that says</a:t>
            </a:r>
          </a:p>
          <a:p>
            <a:pPr marL="857250" lvl="2" indent="0">
              <a:buNone/>
              <a:tabLst>
                <a:tab pos="1371600" algn="l"/>
              </a:tabLst>
            </a:pPr>
            <a:r>
              <a:rPr lang="en-US" sz="2000" dirty="0" smtClean="0"/>
              <a:t>	ADD A NEW FEE:</a:t>
            </a:r>
          </a:p>
          <a:p>
            <a:pPr marL="914400" lvl="1" indent="-457200">
              <a:buFont typeface="+mj-lt"/>
              <a:buAutoNum type="arabicPeriod" startAt="7"/>
            </a:pPr>
            <a:r>
              <a:rPr lang="en-US" sz="2400" dirty="0" smtClean="0"/>
              <a:t>Below that add</a:t>
            </a:r>
          </a:p>
          <a:p>
            <a:pPr marL="1314450" lvl="2" indent="-457200"/>
            <a:r>
              <a:rPr lang="en-US" sz="2000" dirty="0" smtClean="0"/>
              <a:t>The text “New Fee Description”</a:t>
            </a:r>
          </a:p>
          <a:p>
            <a:pPr marL="1314450" lvl="2" indent="-457200"/>
            <a:r>
              <a:rPr lang="en-US" sz="2000" dirty="0" smtClean="0"/>
              <a:t>A </a:t>
            </a:r>
            <a:r>
              <a:rPr lang="en-US" sz="2000" dirty="0" err="1" smtClean="0"/>
              <a:t>TextBox</a:t>
            </a:r>
            <a:r>
              <a:rPr lang="en-US" sz="2000" dirty="0" smtClean="0"/>
              <a:t> named </a:t>
            </a:r>
            <a:r>
              <a:rPr lang="en-US" sz="2000" dirty="0" err="1" smtClean="0"/>
              <a:t>txtFeeDescription</a:t>
            </a:r>
            <a:endParaRPr lang="en-US" sz="2000" dirty="0" smtClean="0"/>
          </a:p>
          <a:p>
            <a:pPr marL="1314450" lvl="2" indent="-457200"/>
            <a:r>
              <a:rPr lang="en-US" sz="2000" dirty="0" smtClean="0"/>
              <a:t>A required field validator</a:t>
            </a:r>
          </a:p>
          <a:p>
            <a:pPr marL="971550" lvl="1" indent="-514350">
              <a:buFont typeface="+mj-lt"/>
              <a:buAutoNum type="arabicPeriod" startAt="9"/>
            </a:pPr>
            <a:r>
              <a:rPr lang="en-US" sz="2400" dirty="0" smtClean="0"/>
              <a:t>Below that add</a:t>
            </a:r>
          </a:p>
          <a:p>
            <a:pPr marL="1371600" lvl="2" indent="-514350"/>
            <a:r>
              <a:rPr lang="en-US" sz="2000" dirty="0" smtClean="0"/>
              <a:t>The text “New Fee:”</a:t>
            </a:r>
          </a:p>
          <a:p>
            <a:pPr marL="1371600" lvl="2" indent="-514350"/>
            <a:r>
              <a:rPr lang="en-US" sz="2000" dirty="0" smtClean="0"/>
              <a:t>A </a:t>
            </a:r>
            <a:r>
              <a:rPr lang="en-US" sz="2000" dirty="0" err="1" smtClean="0"/>
              <a:t>TextBox</a:t>
            </a:r>
            <a:r>
              <a:rPr lang="en-US" sz="2000" dirty="0" smtClean="0"/>
              <a:t> named </a:t>
            </a:r>
            <a:r>
              <a:rPr lang="en-US" sz="2000" dirty="0" err="1" smtClean="0"/>
              <a:t>txtFee</a:t>
            </a:r>
            <a:endParaRPr lang="en-US" sz="2000" dirty="0" smtClean="0"/>
          </a:p>
          <a:p>
            <a:pPr marL="1371600" lvl="2" indent="-514350"/>
            <a:r>
              <a:rPr lang="en-US" sz="2000" dirty="0" smtClean="0"/>
              <a:t>A required field validator</a:t>
            </a:r>
          </a:p>
          <a:p>
            <a:pPr marL="1371600" lvl="2" indent="-514350"/>
            <a:r>
              <a:rPr lang="en-US" sz="2000" dirty="0" smtClean="0"/>
              <a:t>Another validator to make sure the number is a positive decimal number</a:t>
            </a:r>
          </a:p>
          <a:p>
            <a:pPr marL="1371600" lvl="2" indent="-51435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560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ile:MONEYBALLchart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8664"/>
            <a:ext cx="9144000" cy="610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4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that add a button</a:t>
            </a:r>
          </a:p>
          <a:p>
            <a:pPr marL="1314450" lvl="2" indent="-457200"/>
            <a:r>
              <a:rPr lang="en-US" dirty="0"/>
              <a:t>Change the name to </a:t>
            </a:r>
            <a:r>
              <a:rPr lang="en-US" dirty="0" err="1"/>
              <a:t>btnAdd</a:t>
            </a:r>
            <a:endParaRPr lang="en-US" dirty="0"/>
          </a:p>
          <a:p>
            <a:pPr marL="1314450" lvl="2" indent="-457200"/>
            <a:r>
              <a:rPr lang="en-US" dirty="0"/>
              <a:t>Change the text to Add new fee</a:t>
            </a:r>
          </a:p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the button and a Label named </a:t>
            </a:r>
            <a:r>
              <a:rPr lang="en-US" sz="2400" dirty="0" err="1" smtClean="0"/>
              <a:t>lblIsert</a:t>
            </a:r>
            <a:endParaRPr lang="en-US" sz="2400" dirty="0" smtClean="0"/>
          </a:p>
          <a:p>
            <a:pPr marL="914400" lvl="1" indent="-457200">
              <a:buFont typeface="+mj-lt"/>
              <a:buAutoNum type="arabicPeriod" startAt="10"/>
            </a:pPr>
            <a:r>
              <a:rPr lang="en-US" sz="2400" dirty="0" smtClean="0"/>
              <a:t>Below the button and a validation summary</a:t>
            </a:r>
          </a:p>
          <a:p>
            <a:pPr marL="1314450" lvl="2" indent="-457200"/>
            <a:r>
              <a:rPr lang="en-US" dirty="0" smtClean="0"/>
              <a:t>Put all the validators, the button and the validation summary in the same validation group</a:t>
            </a:r>
          </a:p>
          <a:p>
            <a:pPr marL="1314450" lvl="2" indent="-457200"/>
            <a:r>
              <a:rPr lang="en-US" dirty="0" smtClean="0"/>
              <a:t>Set the validation summary to use the popup window</a:t>
            </a:r>
            <a:endParaRPr lang="en-US" dirty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/>
          </a:p>
          <a:p>
            <a:pPr marL="914400" lvl="1" indent="-457200">
              <a:buFont typeface="+mj-lt"/>
              <a:buAutoNum type="arabicPeriod" startAt="10"/>
            </a:pPr>
            <a:endParaRPr lang="en-US" sz="24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029200"/>
          </a:xfrm>
        </p:spPr>
        <p:txBody>
          <a:bodyPr>
            <a:normAutofit/>
          </a:bodyPr>
          <a:lstStyle/>
          <a:p>
            <a:pPr marL="514350" indent="-457200">
              <a:buFont typeface="+mj-lt"/>
              <a:buAutoNum type="arabicPeriod" startAt="13"/>
            </a:pPr>
            <a:r>
              <a:rPr lang="en-US" dirty="0" smtClean="0"/>
              <a:t>Double click the button to create a method</a:t>
            </a:r>
          </a:p>
          <a:p>
            <a:pPr marL="914400" lvl="1" indent="-457200"/>
            <a:r>
              <a:rPr lang="en-US" sz="2600" dirty="0" smtClean="0"/>
              <a:t>Add the database and configuration namespaces at the top of the page</a:t>
            </a:r>
          </a:p>
          <a:p>
            <a:pPr marL="914400" lvl="1" indent="-457200"/>
            <a:r>
              <a:rPr lang="en-US" sz="2600" dirty="0" smtClean="0"/>
              <a:t>Create a connection object in the new method (exactly the same as in the Unit8 exercises)</a:t>
            </a:r>
          </a:p>
          <a:p>
            <a:pPr marL="914400" lvl="1" indent="-457200"/>
            <a:r>
              <a:rPr lang="en-US" sz="2600" dirty="0" smtClean="0"/>
              <a:t>Create a string with the following SQL statement</a:t>
            </a:r>
          </a:p>
          <a:p>
            <a:pPr marL="1314450" lvl="2" indent="-457200"/>
            <a:endParaRPr lang="en-US" sz="1900" dirty="0"/>
          </a:p>
          <a:p>
            <a:pPr marL="914400" lvl="1" indent="-457200"/>
            <a:r>
              <a:rPr lang="en-US" sz="2600" dirty="0" smtClean="0"/>
              <a:t>Create a new command object using this SQL string and your connection object</a:t>
            </a:r>
          </a:p>
          <a:p>
            <a:pPr marL="914400" lvl="1" indent="-457200"/>
            <a:r>
              <a:rPr lang="en-US" sz="2600" dirty="0" smtClean="0"/>
              <a:t>Add parameters to the command object that assign values to the two parameters used in the SQL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0" y="4040859"/>
            <a:ext cx="6381750" cy="378741"/>
          </a:xfrm>
          <a:prstGeom prst="rect">
            <a:avLst/>
          </a:prstGeom>
        </p:spPr>
      </p:pic>
      <p:sp>
        <p:nvSpPr>
          <p:cNvPr id="5" name="Line Callout 1 4"/>
          <p:cNvSpPr/>
          <p:nvPr/>
        </p:nvSpPr>
        <p:spPr bwMode="auto">
          <a:xfrm>
            <a:off x="4724400" y="6172200"/>
            <a:ext cx="4343400" cy="584775"/>
          </a:xfrm>
          <a:prstGeom prst="borderCallout1">
            <a:avLst>
              <a:gd name="adj1" fmla="val 49420"/>
              <a:gd name="adj2" fmla="val -186"/>
              <a:gd name="adj3" fmla="val -32388"/>
              <a:gd name="adj4" fmla="val -69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dk1"/>
                </a:solidFill>
                <a:latin typeface="+mn-lt"/>
              </a:rPr>
              <a:t>This works exactly the same was as what  you did to create a WHERE clause parameter in Unit 8</a:t>
            </a:r>
          </a:p>
        </p:txBody>
      </p:sp>
    </p:spTree>
    <p:extLst>
      <p:ext uri="{BB962C8B-B14F-4D97-AF65-F5344CB8AC3E}">
        <p14:creationId xmlns:p14="http://schemas.microsoft.com/office/powerpoint/2010/main" val="33686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864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Create a try/catch block</a:t>
            </a:r>
          </a:p>
          <a:p>
            <a:pPr lvl="1"/>
            <a:r>
              <a:rPr lang="en-US" dirty="0" smtClean="0"/>
              <a:t>Inside the try</a:t>
            </a:r>
          </a:p>
          <a:p>
            <a:pPr lvl="2"/>
            <a:r>
              <a:rPr lang="en-US" dirty="0" smtClean="0"/>
              <a:t>Open the connection</a:t>
            </a:r>
          </a:p>
          <a:p>
            <a:pPr lvl="2"/>
            <a:r>
              <a:rPr lang="en-US" dirty="0" smtClean="0"/>
              <a:t>Enter the following line of code</a:t>
            </a:r>
          </a:p>
          <a:p>
            <a:pPr lvl="3"/>
            <a:endParaRPr lang="en-US" sz="1600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On the following line, check to see if </a:t>
            </a:r>
            <a:r>
              <a:rPr lang="en-US" dirty="0" err="1" smtClean="0"/>
              <a:t>intCnt</a:t>
            </a:r>
            <a:r>
              <a:rPr lang="en-US" dirty="0" smtClean="0"/>
              <a:t> is &gt;1 (that means that at more than one record was inserted)</a:t>
            </a:r>
          </a:p>
          <a:p>
            <a:pPr lvl="3"/>
            <a:r>
              <a:rPr lang="en-US" dirty="0" smtClean="0"/>
              <a:t>If that is true, display the value of </a:t>
            </a:r>
            <a:r>
              <a:rPr lang="en-US" dirty="0" err="1" smtClean="0"/>
              <a:t>intCnt</a:t>
            </a:r>
            <a:r>
              <a:rPr lang="en-US" dirty="0" smtClean="0"/>
              <a:t> and a message saying “ records were added”</a:t>
            </a:r>
          </a:p>
          <a:p>
            <a:pPr lvl="3"/>
            <a:r>
              <a:rPr lang="en-US" dirty="0" smtClean="0"/>
              <a:t>If </a:t>
            </a:r>
            <a:r>
              <a:rPr lang="en-US" dirty="0" err="1" smtClean="0"/>
              <a:t>intCnt</a:t>
            </a:r>
            <a:r>
              <a:rPr lang="en-US" dirty="0" smtClean="0"/>
              <a:t> isn't’ &gt; 1, display a message saying that one record was inserted</a:t>
            </a:r>
          </a:p>
          <a:p>
            <a:pPr lvl="2"/>
            <a:r>
              <a:rPr lang="en-US" dirty="0" smtClean="0"/>
              <a:t>Close the connection</a:t>
            </a:r>
          </a:p>
          <a:p>
            <a:pPr lvl="2"/>
            <a:r>
              <a:rPr lang="en-US" dirty="0" smtClean="0"/>
              <a:t>Close the try block</a:t>
            </a:r>
          </a:p>
          <a:p>
            <a:pPr lvl="3"/>
            <a:endParaRPr lang="en-US" sz="1600" dirty="0"/>
          </a:p>
          <a:p>
            <a:pPr lvl="3"/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3276600"/>
            <a:ext cx="534924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2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Write the catch statement in the form</a:t>
            </a:r>
          </a:p>
          <a:p>
            <a:pPr lvl="2"/>
            <a:endParaRPr lang="en-US" sz="2000" dirty="0"/>
          </a:p>
          <a:p>
            <a:pPr lvl="1"/>
            <a:r>
              <a:rPr lang="en-US" dirty="0" smtClean="0"/>
              <a:t>Inside the catch block, write a message to the label saying you were unable to insert the record and then display the standard Exception message found in </a:t>
            </a:r>
            <a:r>
              <a:rPr lang="en-US" dirty="0" err="1" smtClean="0"/>
              <a:t>ex.Message</a:t>
            </a:r>
            <a:endParaRPr lang="en-US" dirty="0" smtClean="0"/>
          </a:p>
          <a:p>
            <a:pPr lvl="1"/>
            <a:r>
              <a:rPr lang="en-US" dirty="0" smtClean="0"/>
              <a:t>Close the catch block</a:t>
            </a:r>
          </a:p>
          <a:p>
            <a:pPr lvl="1"/>
            <a:r>
              <a:rPr lang="en-US" dirty="0" smtClean="0"/>
              <a:t>Close the connection again </a:t>
            </a:r>
            <a:r>
              <a:rPr lang="en-US" sz="2200" dirty="0" smtClean="0"/>
              <a:t>(in case there was an exception)</a:t>
            </a:r>
          </a:p>
          <a:p>
            <a:pPr lvl="1"/>
            <a:r>
              <a:rPr lang="en-US" dirty="0" err="1" smtClean="0"/>
              <a:t>Databind</a:t>
            </a:r>
            <a:r>
              <a:rPr lang="en-US" dirty="0" smtClean="0"/>
              <a:t> the </a:t>
            </a:r>
            <a:r>
              <a:rPr lang="en-US" dirty="0" err="1" smtClean="0"/>
              <a:t>GridView</a:t>
            </a:r>
            <a:endParaRPr lang="en-US" dirty="0" smtClean="0"/>
          </a:p>
          <a:p>
            <a:pPr lvl="1"/>
            <a:r>
              <a:rPr lang="en-US" dirty="0" smtClean="0"/>
              <a:t>Set the </a:t>
            </a:r>
            <a:r>
              <a:rPr lang="en-US" dirty="0" err="1" smtClean="0"/>
              <a:t>SelectedIndex</a:t>
            </a:r>
            <a:r>
              <a:rPr lang="en-US" dirty="0" smtClean="0"/>
              <a:t> of the </a:t>
            </a:r>
            <a:r>
              <a:rPr lang="en-US" dirty="0" err="1" smtClean="0"/>
              <a:t>GridView</a:t>
            </a:r>
            <a:r>
              <a:rPr lang="en-US" dirty="0" smtClean="0"/>
              <a:t> to -1</a:t>
            </a:r>
          </a:p>
          <a:p>
            <a:pPr lvl="1"/>
            <a:r>
              <a:rPr lang="en-US" dirty="0" smtClean="0"/>
              <a:t>Clear the text boxes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399" y="1752600"/>
            <a:ext cx="2761129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U9L2 - 8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Test your page to be sure you can insert new fees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Link the page to your portfolio page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Upload your </a:t>
            </a:r>
            <a:r>
              <a:rPr lang="en-US" sz="2400" dirty="0" err="1" smtClean="0"/>
              <a:t>ASPPub</a:t>
            </a:r>
            <a:r>
              <a:rPr lang="en-US" sz="2400" dirty="0" smtClean="0"/>
              <a:t> to ASPNET</a:t>
            </a:r>
          </a:p>
          <a:p>
            <a:pPr marL="914400" lvl="1" indent="-457200">
              <a:buFont typeface="+mj-lt"/>
              <a:buAutoNum type="arabicPeriod" startAt="14"/>
            </a:pPr>
            <a:r>
              <a:rPr lang="en-US" sz="2400" dirty="0" smtClean="0"/>
              <a:t>Put a link to your portfolio page in the </a:t>
            </a:r>
            <a:r>
              <a:rPr lang="en-US" sz="2400" dirty="0" err="1" smtClean="0"/>
              <a:t>dropbox</a:t>
            </a:r>
            <a:r>
              <a:rPr lang="en-US" sz="2400" dirty="0" smtClean="0"/>
              <a:t> AFTER you test to be sure that everything still works correctly on ASPNET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71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2358230" y="3155950"/>
            <a:ext cx="5326062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How Data can be used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533400"/>
            <a:ext cx="2819400" cy="3570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Baseball Stats</a:t>
            </a:r>
          </a:p>
          <a:p>
            <a:r>
              <a:rPr lang="en-US" sz="2000" dirty="0" smtClean="0"/>
              <a:t>Batting average</a:t>
            </a:r>
          </a:p>
          <a:p>
            <a:r>
              <a:rPr lang="en-US" sz="2000" dirty="0" smtClean="0"/>
              <a:t>Stolen bases</a:t>
            </a:r>
          </a:p>
          <a:p>
            <a:r>
              <a:rPr lang="en-US" sz="2000" dirty="0" smtClean="0"/>
              <a:t>Runs batted in</a:t>
            </a:r>
          </a:p>
          <a:p>
            <a:r>
              <a:rPr lang="en-US" sz="2000" dirty="0" smtClean="0"/>
              <a:t>On-base %</a:t>
            </a:r>
          </a:p>
          <a:p>
            <a:r>
              <a:rPr lang="en-US" sz="2000" dirty="0" smtClean="0"/>
              <a:t>Slugging %</a:t>
            </a:r>
          </a:p>
          <a:p>
            <a:r>
              <a:rPr lang="en-US" sz="2000" dirty="0" smtClean="0"/>
              <a:t>On-base + Slugging (OPS)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84"/>
          <a:stretch/>
        </p:blipFill>
        <p:spPr bwMode="auto">
          <a:xfrm>
            <a:off x="3581400" y="0"/>
            <a:ext cx="5562600" cy="6857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949" b="94051"/>
          <a:stretch/>
        </p:blipFill>
        <p:spPr bwMode="auto">
          <a:xfrm>
            <a:off x="7162800" y="609600"/>
            <a:ext cx="185737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6800" y="2095500"/>
            <a:ext cx="2133600" cy="1409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848600" y="3428756"/>
            <a:ext cx="1524000" cy="18290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2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0"/>
            <a:ext cx="7429500" cy="694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690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2133601" y="5415787"/>
            <a:ext cx="4724399" cy="709032"/>
          </a:xfrm>
          <a:custGeom>
            <a:avLst/>
            <a:gdLst>
              <a:gd name="connsiteX0" fmla="*/ 0 w 4724399"/>
              <a:gd name="connsiteY0" fmla="*/ 0 h 709032"/>
              <a:gd name="connsiteX1" fmla="*/ 4724399 w 4724399"/>
              <a:gd name="connsiteY1" fmla="*/ 0 h 709032"/>
              <a:gd name="connsiteX2" fmla="*/ 4724399 w 4724399"/>
              <a:gd name="connsiteY2" fmla="*/ 709032 h 709032"/>
              <a:gd name="connsiteX3" fmla="*/ 0 w 4724399"/>
              <a:gd name="connsiteY3" fmla="*/ 709032 h 709032"/>
              <a:gd name="connsiteX4" fmla="*/ 0 w 4724399"/>
              <a:gd name="connsiteY4" fmla="*/ 0 h 709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24399" h="709032">
                <a:moveTo>
                  <a:pt x="0" y="0"/>
                </a:moveTo>
                <a:lnTo>
                  <a:pt x="4724399" y="0"/>
                </a:lnTo>
                <a:lnTo>
                  <a:pt x="4724399" y="709032"/>
                </a:lnTo>
                <a:lnTo>
                  <a:pt x="0" y="70903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45417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Aft>
                <a:spcPct val="35000"/>
              </a:spcAft>
            </a:pPr>
            <a:r>
              <a:rPr lang="en-US" sz="1800" dirty="0"/>
              <a:t>Real world Application</a:t>
            </a:r>
            <a:endParaRPr lang="en-US" sz="1800" b="0" kern="1200" dirty="0"/>
          </a:p>
        </p:txBody>
      </p:sp>
      <p:sp>
        <p:nvSpPr>
          <p:cNvPr id="21" name="Freeform 20"/>
          <p:cNvSpPr/>
          <p:nvPr/>
        </p:nvSpPr>
        <p:spPr>
          <a:xfrm>
            <a:off x="2133601" y="5784484"/>
            <a:ext cx="4724399" cy="326154"/>
          </a:xfrm>
          <a:custGeom>
            <a:avLst/>
            <a:gdLst>
              <a:gd name="connsiteX0" fmla="*/ 0 w 4724399"/>
              <a:gd name="connsiteY0" fmla="*/ 0 h 326154"/>
              <a:gd name="connsiteX1" fmla="*/ 4724399 w 4724399"/>
              <a:gd name="connsiteY1" fmla="*/ 0 h 326154"/>
              <a:gd name="connsiteX2" fmla="*/ 4724399 w 4724399"/>
              <a:gd name="connsiteY2" fmla="*/ 326154 h 326154"/>
              <a:gd name="connsiteX3" fmla="*/ 0 w 4724399"/>
              <a:gd name="connsiteY3" fmla="*/ 326154 h 326154"/>
              <a:gd name="connsiteX4" fmla="*/ 0 w 4724399"/>
              <a:gd name="connsiteY4" fmla="*/ 0 h 32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24399" h="326154">
                <a:moveTo>
                  <a:pt x="0" y="0"/>
                </a:moveTo>
                <a:lnTo>
                  <a:pt x="4724399" y="0"/>
                </a:lnTo>
                <a:lnTo>
                  <a:pt x="4724399" y="326154"/>
                </a:lnTo>
                <a:lnTo>
                  <a:pt x="0" y="32615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92" tIns="20320" rIns="113792" bIns="2032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1600" dirty="0" smtClean="0"/>
              <a:t>Money Ball</a:t>
            </a:r>
            <a:endParaRPr lang="en-US" sz="1400" dirty="0"/>
          </a:p>
        </p:txBody>
      </p:sp>
      <p:sp>
        <p:nvSpPr>
          <p:cNvPr id="22" name="Freeform 21"/>
          <p:cNvSpPr/>
          <p:nvPr/>
        </p:nvSpPr>
        <p:spPr>
          <a:xfrm>
            <a:off x="2133601" y="4335930"/>
            <a:ext cx="4724399" cy="1090492"/>
          </a:xfrm>
          <a:custGeom>
            <a:avLst/>
            <a:gdLst>
              <a:gd name="connsiteX0" fmla="*/ 0 w 4724399"/>
              <a:gd name="connsiteY0" fmla="*/ 381923 h 1090491"/>
              <a:gd name="connsiteX1" fmla="*/ 2225888 w 4724399"/>
              <a:gd name="connsiteY1" fmla="*/ 381923 h 1090491"/>
              <a:gd name="connsiteX2" fmla="*/ 2225888 w 4724399"/>
              <a:gd name="connsiteY2" fmla="*/ 272623 h 1090491"/>
              <a:gd name="connsiteX3" fmla="*/ 2089577 w 4724399"/>
              <a:gd name="connsiteY3" fmla="*/ 272623 h 1090491"/>
              <a:gd name="connsiteX4" fmla="*/ 2362200 w 4724399"/>
              <a:gd name="connsiteY4" fmla="*/ 0 h 1090491"/>
              <a:gd name="connsiteX5" fmla="*/ 2634822 w 4724399"/>
              <a:gd name="connsiteY5" fmla="*/ 272623 h 1090491"/>
              <a:gd name="connsiteX6" fmla="*/ 2498511 w 4724399"/>
              <a:gd name="connsiteY6" fmla="*/ 272623 h 1090491"/>
              <a:gd name="connsiteX7" fmla="*/ 2498511 w 4724399"/>
              <a:gd name="connsiteY7" fmla="*/ 381923 h 1090491"/>
              <a:gd name="connsiteX8" fmla="*/ 4724399 w 4724399"/>
              <a:gd name="connsiteY8" fmla="*/ 381923 h 1090491"/>
              <a:gd name="connsiteX9" fmla="*/ 4724399 w 4724399"/>
              <a:gd name="connsiteY9" fmla="*/ 1090491 h 1090491"/>
              <a:gd name="connsiteX10" fmla="*/ 0 w 4724399"/>
              <a:gd name="connsiteY10" fmla="*/ 1090491 h 1090491"/>
              <a:gd name="connsiteX11" fmla="*/ 0 w 4724399"/>
              <a:gd name="connsiteY11" fmla="*/ 381923 h 109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24399" h="1090491">
                <a:moveTo>
                  <a:pt x="4724399" y="708568"/>
                </a:moveTo>
                <a:lnTo>
                  <a:pt x="2498511" y="708568"/>
                </a:lnTo>
                <a:lnTo>
                  <a:pt x="2498511" y="817868"/>
                </a:lnTo>
                <a:lnTo>
                  <a:pt x="2634822" y="817868"/>
                </a:lnTo>
                <a:lnTo>
                  <a:pt x="2362199" y="1090490"/>
                </a:lnTo>
                <a:lnTo>
                  <a:pt x="2089577" y="817868"/>
                </a:lnTo>
                <a:lnTo>
                  <a:pt x="2225888" y="817868"/>
                </a:lnTo>
                <a:lnTo>
                  <a:pt x="2225888" y="708568"/>
                </a:lnTo>
                <a:lnTo>
                  <a:pt x="0" y="708568"/>
                </a:lnTo>
                <a:lnTo>
                  <a:pt x="0" y="1"/>
                </a:lnTo>
                <a:lnTo>
                  <a:pt x="4724399" y="1"/>
                </a:lnTo>
                <a:lnTo>
                  <a:pt x="4724399" y="708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792" tIns="113792" rIns="113792" bIns="821522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1800" dirty="0"/>
              <a:t>Business Intelligence</a:t>
            </a:r>
            <a:endParaRPr lang="en-US" sz="1400" kern="1200" dirty="0"/>
          </a:p>
        </p:txBody>
      </p:sp>
      <p:sp>
        <p:nvSpPr>
          <p:cNvPr id="23" name="Freeform 22"/>
          <p:cNvSpPr/>
          <p:nvPr/>
        </p:nvSpPr>
        <p:spPr>
          <a:xfrm>
            <a:off x="2133601" y="4718693"/>
            <a:ext cx="4720001" cy="326057"/>
          </a:xfrm>
          <a:custGeom>
            <a:avLst/>
            <a:gdLst>
              <a:gd name="connsiteX0" fmla="*/ 0 w 2362199"/>
              <a:gd name="connsiteY0" fmla="*/ 0 h 326057"/>
              <a:gd name="connsiteX1" fmla="*/ 2362199 w 2362199"/>
              <a:gd name="connsiteY1" fmla="*/ 0 h 326057"/>
              <a:gd name="connsiteX2" fmla="*/ 2362199 w 2362199"/>
              <a:gd name="connsiteY2" fmla="*/ 326057 h 326057"/>
              <a:gd name="connsiteX3" fmla="*/ 0 w 2362199"/>
              <a:gd name="connsiteY3" fmla="*/ 326057 h 326057"/>
              <a:gd name="connsiteX4" fmla="*/ 0 w 2362199"/>
              <a:gd name="connsiteY4" fmla="*/ 0 h 326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2199" h="326057">
                <a:moveTo>
                  <a:pt x="0" y="0"/>
                </a:moveTo>
                <a:lnTo>
                  <a:pt x="2362199" y="0"/>
                </a:lnTo>
                <a:lnTo>
                  <a:pt x="2362199" y="326057"/>
                </a:lnTo>
                <a:lnTo>
                  <a:pt x="0" y="3260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92" tIns="20320" rIns="113792" bIns="2032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</a:pPr>
            <a:r>
              <a:rPr lang="en-US" sz="1600" dirty="0" smtClean="0"/>
              <a:t>Microsoft </a:t>
            </a:r>
            <a:r>
              <a:rPr lang="en-US" sz="1600" dirty="0"/>
              <a:t>BI, IBM </a:t>
            </a:r>
            <a:r>
              <a:rPr lang="en-US" sz="1600" dirty="0" err="1" smtClean="0"/>
              <a:t>Cognos</a:t>
            </a:r>
            <a:endParaRPr lang="en-US" sz="1200" dirty="0"/>
          </a:p>
        </p:txBody>
      </p:sp>
      <p:sp>
        <p:nvSpPr>
          <p:cNvPr id="25" name="Freeform 24"/>
          <p:cNvSpPr/>
          <p:nvPr/>
        </p:nvSpPr>
        <p:spPr>
          <a:xfrm>
            <a:off x="2133601" y="3256073"/>
            <a:ext cx="4724399" cy="1090492"/>
          </a:xfrm>
          <a:custGeom>
            <a:avLst/>
            <a:gdLst>
              <a:gd name="connsiteX0" fmla="*/ 0 w 4724399"/>
              <a:gd name="connsiteY0" fmla="*/ 381923 h 1090491"/>
              <a:gd name="connsiteX1" fmla="*/ 2225888 w 4724399"/>
              <a:gd name="connsiteY1" fmla="*/ 381923 h 1090491"/>
              <a:gd name="connsiteX2" fmla="*/ 2225888 w 4724399"/>
              <a:gd name="connsiteY2" fmla="*/ 272623 h 1090491"/>
              <a:gd name="connsiteX3" fmla="*/ 2089577 w 4724399"/>
              <a:gd name="connsiteY3" fmla="*/ 272623 h 1090491"/>
              <a:gd name="connsiteX4" fmla="*/ 2362200 w 4724399"/>
              <a:gd name="connsiteY4" fmla="*/ 0 h 1090491"/>
              <a:gd name="connsiteX5" fmla="*/ 2634822 w 4724399"/>
              <a:gd name="connsiteY5" fmla="*/ 272623 h 1090491"/>
              <a:gd name="connsiteX6" fmla="*/ 2498511 w 4724399"/>
              <a:gd name="connsiteY6" fmla="*/ 272623 h 1090491"/>
              <a:gd name="connsiteX7" fmla="*/ 2498511 w 4724399"/>
              <a:gd name="connsiteY7" fmla="*/ 381923 h 1090491"/>
              <a:gd name="connsiteX8" fmla="*/ 4724399 w 4724399"/>
              <a:gd name="connsiteY8" fmla="*/ 381923 h 1090491"/>
              <a:gd name="connsiteX9" fmla="*/ 4724399 w 4724399"/>
              <a:gd name="connsiteY9" fmla="*/ 1090491 h 1090491"/>
              <a:gd name="connsiteX10" fmla="*/ 0 w 4724399"/>
              <a:gd name="connsiteY10" fmla="*/ 1090491 h 1090491"/>
              <a:gd name="connsiteX11" fmla="*/ 0 w 4724399"/>
              <a:gd name="connsiteY11" fmla="*/ 381923 h 109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24399" h="1090491">
                <a:moveTo>
                  <a:pt x="4724399" y="708568"/>
                </a:moveTo>
                <a:lnTo>
                  <a:pt x="2498511" y="708568"/>
                </a:lnTo>
                <a:lnTo>
                  <a:pt x="2498511" y="817868"/>
                </a:lnTo>
                <a:lnTo>
                  <a:pt x="2634822" y="817868"/>
                </a:lnTo>
                <a:lnTo>
                  <a:pt x="2362199" y="1090490"/>
                </a:lnTo>
                <a:lnTo>
                  <a:pt x="2089577" y="817868"/>
                </a:lnTo>
                <a:lnTo>
                  <a:pt x="2225888" y="817868"/>
                </a:lnTo>
                <a:lnTo>
                  <a:pt x="2225888" y="708568"/>
                </a:lnTo>
                <a:lnTo>
                  <a:pt x="0" y="708568"/>
                </a:lnTo>
                <a:lnTo>
                  <a:pt x="0" y="1"/>
                </a:lnTo>
                <a:lnTo>
                  <a:pt x="4724399" y="1"/>
                </a:lnTo>
                <a:lnTo>
                  <a:pt x="4724399" y="708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7799" tIns="177801" rIns="177800" bIns="559723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Aft>
                <a:spcPct val="35000"/>
              </a:spcAft>
            </a:pPr>
            <a:r>
              <a:rPr lang="en-US" sz="1800" dirty="0" smtClean="0"/>
              <a:t>Database </a:t>
            </a:r>
            <a:r>
              <a:rPr lang="en-US" sz="1800" dirty="0"/>
              <a:t>and Query Development</a:t>
            </a:r>
            <a:endParaRPr lang="en-US" sz="1800" kern="1200" dirty="0" smtClean="0"/>
          </a:p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kern="1200" dirty="0" smtClean="0"/>
              <a:t> </a:t>
            </a:r>
            <a:endParaRPr lang="en-US" kern="1200" dirty="0"/>
          </a:p>
        </p:txBody>
      </p:sp>
      <p:sp>
        <p:nvSpPr>
          <p:cNvPr id="26" name="Freeform 25"/>
          <p:cNvSpPr/>
          <p:nvPr/>
        </p:nvSpPr>
        <p:spPr>
          <a:xfrm>
            <a:off x="2133601" y="2176217"/>
            <a:ext cx="4724399" cy="1090493"/>
          </a:xfrm>
          <a:custGeom>
            <a:avLst/>
            <a:gdLst>
              <a:gd name="connsiteX0" fmla="*/ 0 w 4724399"/>
              <a:gd name="connsiteY0" fmla="*/ 381923 h 1090491"/>
              <a:gd name="connsiteX1" fmla="*/ 2225888 w 4724399"/>
              <a:gd name="connsiteY1" fmla="*/ 381923 h 1090491"/>
              <a:gd name="connsiteX2" fmla="*/ 2225888 w 4724399"/>
              <a:gd name="connsiteY2" fmla="*/ 272623 h 1090491"/>
              <a:gd name="connsiteX3" fmla="*/ 2089577 w 4724399"/>
              <a:gd name="connsiteY3" fmla="*/ 272623 h 1090491"/>
              <a:gd name="connsiteX4" fmla="*/ 2362200 w 4724399"/>
              <a:gd name="connsiteY4" fmla="*/ 0 h 1090491"/>
              <a:gd name="connsiteX5" fmla="*/ 2634822 w 4724399"/>
              <a:gd name="connsiteY5" fmla="*/ 272623 h 1090491"/>
              <a:gd name="connsiteX6" fmla="*/ 2498511 w 4724399"/>
              <a:gd name="connsiteY6" fmla="*/ 272623 h 1090491"/>
              <a:gd name="connsiteX7" fmla="*/ 2498511 w 4724399"/>
              <a:gd name="connsiteY7" fmla="*/ 381923 h 1090491"/>
              <a:gd name="connsiteX8" fmla="*/ 4724399 w 4724399"/>
              <a:gd name="connsiteY8" fmla="*/ 381923 h 1090491"/>
              <a:gd name="connsiteX9" fmla="*/ 4724399 w 4724399"/>
              <a:gd name="connsiteY9" fmla="*/ 1090491 h 1090491"/>
              <a:gd name="connsiteX10" fmla="*/ 0 w 4724399"/>
              <a:gd name="connsiteY10" fmla="*/ 1090491 h 1090491"/>
              <a:gd name="connsiteX11" fmla="*/ 0 w 4724399"/>
              <a:gd name="connsiteY11" fmla="*/ 381923 h 109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24399" h="1090491">
                <a:moveTo>
                  <a:pt x="4724399" y="708568"/>
                </a:moveTo>
                <a:lnTo>
                  <a:pt x="2498511" y="708568"/>
                </a:lnTo>
                <a:lnTo>
                  <a:pt x="2498511" y="817868"/>
                </a:lnTo>
                <a:lnTo>
                  <a:pt x="2634822" y="817868"/>
                </a:lnTo>
                <a:lnTo>
                  <a:pt x="2362199" y="1090490"/>
                </a:lnTo>
                <a:lnTo>
                  <a:pt x="2089577" y="817868"/>
                </a:lnTo>
                <a:lnTo>
                  <a:pt x="2225888" y="817868"/>
                </a:lnTo>
                <a:lnTo>
                  <a:pt x="2225888" y="708568"/>
                </a:lnTo>
                <a:lnTo>
                  <a:pt x="0" y="708568"/>
                </a:lnTo>
                <a:lnTo>
                  <a:pt x="0" y="1"/>
                </a:lnTo>
                <a:lnTo>
                  <a:pt x="4724399" y="1"/>
                </a:lnTo>
                <a:lnTo>
                  <a:pt x="4724399" y="708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456" tIns="92457" rIns="92456" bIns="800186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800" dirty="0" smtClean="0"/>
              <a:t>Database creation and use</a:t>
            </a:r>
            <a:endParaRPr lang="en-US" sz="1300" kern="1200" dirty="0"/>
          </a:p>
        </p:txBody>
      </p:sp>
      <p:sp>
        <p:nvSpPr>
          <p:cNvPr id="27" name="Freeform 26"/>
          <p:cNvSpPr/>
          <p:nvPr/>
        </p:nvSpPr>
        <p:spPr>
          <a:xfrm>
            <a:off x="2137998" y="2558980"/>
            <a:ext cx="4715604" cy="326057"/>
          </a:xfrm>
          <a:custGeom>
            <a:avLst/>
            <a:gdLst>
              <a:gd name="connsiteX0" fmla="*/ 0 w 4715604"/>
              <a:gd name="connsiteY0" fmla="*/ 0 h 326057"/>
              <a:gd name="connsiteX1" fmla="*/ 4715604 w 4715604"/>
              <a:gd name="connsiteY1" fmla="*/ 0 h 326057"/>
              <a:gd name="connsiteX2" fmla="*/ 4715604 w 4715604"/>
              <a:gd name="connsiteY2" fmla="*/ 326057 h 326057"/>
              <a:gd name="connsiteX3" fmla="*/ 0 w 4715604"/>
              <a:gd name="connsiteY3" fmla="*/ 326057 h 326057"/>
              <a:gd name="connsiteX4" fmla="*/ 0 w 4715604"/>
              <a:gd name="connsiteY4" fmla="*/ 0 h 326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15604" h="326057">
                <a:moveTo>
                  <a:pt x="0" y="0"/>
                </a:moveTo>
                <a:lnTo>
                  <a:pt x="4715604" y="0"/>
                </a:lnTo>
                <a:lnTo>
                  <a:pt x="4715604" y="326057"/>
                </a:lnTo>
                <a:lnTo>
                  <a:pt x="0" y="3260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5128" tIns="24130" rIns="135128" bIns="24130" numCol="1" spcCol="1270" anchor="ctr" anchorCtr="0">
            <a:noAutofit/>
          </a:bodyPr>
          <a:lstStyle/>
          <a:p>
            <a:pPr algn="ctr" defTabSz="844550">
              <a:lnSpc>
                <a:spcPct val="90000"/>
              </a:lnSpc>
              <a:spcAft>
                <a:spcPct val="35000"/>
              </a:spcAft>
            </a:pPr>
            <a:r>
              <a:rPr lang="en-US" sz="1600" dirty="0" smtClean="0"/>
              <a:t>MS </a:t>
            </a:r>
            <a:r>
              <a:rPr lang="en-US" sz="1600" dirty="0"/>
              <a:t>Visual Web </a:t>
            </a:r>
            <a:r>
              <a:rPr lang="en-US" sz="1600" dirty="0" smtClean="0"/>
              <a:t>Developer</a:t>
            </a:r>
            <a:endParaRPr lang="en-US" sz="1200" dirty="0"/>
          </a:p>
        </p:txBody>
      </p:sp>
      <p:sp>
        <p:nvSpPr>
          <p:cNvPr id="24" name="Freeform 23"/>
          <p:cNvSpPr/>
          <p:nvPr/>
        </p:nvSpPr>
        <p:spPr>
          <a:xfrm>
            <a:off x="2143126" y="3638290"/>
            <a:ext cx="4714874" cy="326057"/>
          </a:xfrm>
          <a:custGeom>
            <a:avLst/>
            <a:gdLst>
              <a:gd name="connsiteX0" fmla="*/ 0 w 2362199"/>
              <a:gd name="connsiteY0" fmla="*/ 0 h 326057"/>
              <a:gd name="connsiteX1" fmla="*/ 2362199 w 2362199"/>
              <a:gd name="connsiteY1" fmla="*/ 0 h 326057"/>
              <a:gd name="connsiteX2" fmla="*/ 2362199 w 2362199"/>
              <a:gd name="connsiteY2" fmla="*/ 326057 h 326057"/>
              <a:gd name="connsiteX3" fmla="*/ 0 w 2362199"/>
              <a:gd name="connsiteY3" fmla="*/ 326057 h 326057"/>
              <a:gd name="connsiteX4" fmla="*/ 0 w 2362199"/>
              <a:gd name="connsiteY4" fmla="*/ 0 h 326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2199" h="326057">
                <a:moveTo>
                  <a:pt x="0" y="0"/>
                </a:moveTo>
                <a:lnTo>
                  <a:pt x="2362199" y="0"/>
                </a:lnTo>
                <a:lnTo>
                  <a:pt x="2362199" y="326057"/>
                </a:lnTo>
                <a:lnTo>
                  <a:pt x="0" y="3260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5128" tIns="24130" rIns="135128" bIns="24130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Aft>
                <a:spcPct val="35000"/>
              </a:spcAft>
            </a:pPr>
            <a:r>
              <a:rPr lang="en-US" sz="1600" dirty="0"/>
              <a:t>MS SQL Server</a:t>
            </a:r>
            <a:endParaRPr lang="en-US" sz="1900" kern="1200" dirty="0"/>
          </a:p>
        </p:txBody>
      </p:sp>
    </p:spTree>
    <p:extLst>
      <p:ext uri="{BB962C8B-B14F-4D97-AF65-F5344CB8AC3E}">
        <p14:creationId xmlns:p14="http://schemas.microsoft.com/office/powerpoint/2010/main" val="82591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5" grpId="0" animBg="1"/>
      <p:bldP spid="26" grpId="0" animBg="1"/>
      <p:bldP spid="27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Data warehouses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7467600" cy="4602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/>
              <a:t>Please answer the following questions based on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err="1" smtClean="0">
                <a:hlinkClick r:id="rId2"/>
              </a:rPr>
              <a:t>Intricity’s</a:t>
            </a:r>
            <a:r>
              <a:rPr lang="en-US" sz="3000" dirty="0" smtClean="0">
                <a:hlinkClick r:id="rId2"/>
              </a:rPr>
              <a:t> </a:t>
            </a:r>
            <a:r>
              <a:rPr lang="en-US" sz="3000" dirty="0">
                <a:hlinkClick r:id="rId2"/>
              </a:rPr>
              <a:t>Video on Benefits of a Data </a:t>
            </a:r>
            <a:r>
              <a:rPr lang="en-US" sz="3000" dirty="0" smtClean="0">
                <a:hlinkClick r:id="rId2"/>
              </a:rPr>
              <a:t>Warehouse</a:t>
            </a:r>
            <a:endParaRPr lang="en-US" sz="3000" dirty="0" smtClean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a Data Warehouse?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the impact of the fact that databases can take in one row of data at a time?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the video says “You are doing it anyway, what is it talking about?”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any two benefits of data warehousing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rved Down Arrow 30"/>
          <p:cNvSpPr/>
          <p:nvPr/>
        </p:nvSpPr>
        <p:spPr bwMode="auto">
          <a:xfrm>
            <a:off x="559754" y="2957884"/>
            <a:ext cx="1192846" cy="304800"/>
          </a:xfrm>
          <a:prstGeom prst="curvedDownArrow">
            <a:avLst/>
          </a:prstGeom>
          <a:solidFill>
            <a:schemeClr val="accent1">
              <a:alpha val="4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23647" y="4543872"/>
            <a:ext cx="23622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lblOutput.Text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= </a:t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myReader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[0].Text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2514600"/>
            <a:ext cx="37338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err="1" smtClean="0"/>
              <a:t>csFees</a:t>
            </a:r>
            <a:r>
              <a:rPr lang="en-US" sz="1800" b="1" dirty="0" smtClean="0"/>
              <a:t>…</a:t>
            </a:r>
            <a:r>
              <a:rPr lang="en-US" sz="1800" dirty="0" err="1" smtClean="0"/>
              <a:t>connectionString</a:t>
            </a:r>
            <a:endParaRPr lang="en-US" sz="1800" b="1" dirty="0" smtClean="0"/>
          </a:p>
          <a:p>
            <a:pPr algn="ctr"/>
            <a:r>
              <a:rPr lang="en-US" sz="1800" b="1" dirty="0" err="1" smtClean="0"/>
              <a:t>cmdFees</a:t>
            </a:r>
            <a:r>
              <a:rPr lang="en-US" sz="1800" b="1" dirty="0" smtClean="0"/>
              <a:t>…</a:t>
            </a:r>
            <a:r>
              <a:rPr lang="en-US" sz="1800" dirty="0" err="1" smtClean="0"/>
              <a:t>SQLcommand</a:t>
            </a:r>
            <a:endParaRPr lang="en-US" sz="1800" b="1" dirty="0"/>
          </a:p>
        </p:txBody>
      </p:sp>
      <p:sp>
        <p:nvSpPr>
          <p:cNvPr id="17" name="TextBox 16"/>
          <p:cNvSpPr txBox="1"/>
          <p:nvPr/>
        </p:nvSpPr>
        <p:spPr>
          <a:xfrm rot="20223367">
            <a:off x="5410201" y="4782234"/>
            <a:ext cx="2743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["1",“Registration Fee",5.00,”2”, “Vehicle License Fee",7.5,”3”, “Weight Fee“, 12.500]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/>
              <a:t>Accessing Data</a:t>
            </a:r>
            <a:endParaRPr lang="en-US" dirty="0"/>
          </a:p>
        </p:txBody>
      </p:sp>
      <p:sp>
        <p:nvSpPr>
          <p:cNvPr id="13" name="Curved Down Arrow 12"/>
          <p:cNvSpPr/>
          <p:nvPr/>
        </p:nvSpPr>
        <p:spPr bwMode="auto">
          <a:xfrm>
            <a:off x="2057400" y="2438400"/>
            <a:ext cx="51816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262684"/>
            <a:ext cx="1981200" cy="10807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Database server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e.g. MS SQL Server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Curved Up Arrow 14"/>
          <p:cNvSpPr/>
          <p:nvPr/>
        </p:nvSpPr>
        <p:spPr bwMode="auto">
          <a:xfrm>
            <a:off x="1676400" y="4419600"/>
            <a:ext cx="5562600" cy="685800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781800" y="3922644"/>
            <a:ext cx="723569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SQL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1534855"/>
            <a:ext cx="1905000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SQL </a:t>
            </a:r>
            <a:r>
              <a:rPr lang="en-US" sz="1800" dirty="0" err="1" smtClean="0"/>
              <a:t>DataSource</a:t>
            </a:r>
            <a:endParaRPr lang="en-US" sz="1800" dirty="0" smtClean="0"/>
          </a:p>
          <a:p>
            <a:r>
              <a:rPr lang="en-US" sz="1600" dirty="0" smtClean="0"/>
              <a:t>-Connection </a:t>
            </a:r>
          </a:p>
          <a:p>
            <a:r>
              <a:rPr lang="en-US" sz="1600" dirty="0" smtClean="0"/>
              <a:t>-Command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370826" y="5955268"/>
            <a:ext cx="90577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Views</a:t>
            </a:r>
            <a:endParaRPr lang="en-US" sz="1800" dirty="0"/>
          </a:p>
        </p:txBody>
      </p:sp>
      <p:pic>
        <p:nvPicPr>
          <p:cNvPr id="20" name="Picture 2" descr="C:\Users\matta\AppData\Local\Microsoft\Windows\Temporary Internet Files\Content.IE5\F20DXB08\MC900412426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89" y="1246279"/>
            <a:ext cx="904811" cy="1200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27386"/>
              </p:ext>
            </p:extLst>
          </p:nvPr>
        </p:nvGraphicFramePr>
        <p:xfrm>
          <a:off x="2476498" y="5183158"/>
          <a:ext cx="685800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228600"/>
                <a:gridCol w="228600"/>
              </a:tblGrid>
              <a:tr h="19473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94733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 bwMode="auto">
          <a:xfrm>
            <a:off x="152400" y="3253270"/>
            <a:ext cx="940611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Browser</a:t>
            </a:r>
            <a:br>
              <a:rPr lang="en-US" sz="1400" dirty="0" smtClean="0"/>
            </a:br>
            <a:r>
              <a:rPr lang="en-US" sz="1200" dirty="0" smtClean="0"/>
              <a:t>e.g. </a:t>
            </a:r>
            <a:r>
              <a:rPr lang="en-US" sz="1200" dirty="0" err="1" smtClean="0"/>
              <a:t>FireFox</a:t>
            </a:r>
            <a:r>
              <a:rPr lang="en-US" sz="1400" dirty="0" smtClean="0"/>
              <a:t>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219200" y="3253270"/>
            <a:ext cx="903786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Web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server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e.g. Windows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Server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91614" y="3886200"/>
            <a:ext cx="446586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HTML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24352" y="3919192"/>
            <a:ext cx="446586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ASPX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3253270"/>
            <a:ext cx="2122986" cy="1090130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352" y="4775537"/>
            <a:ext cx="1453718" cy="1179731"/>
          </a:xfrm>
          <a:prstGeom prst="rect">
            <a:avLst/>
          </a:prstGeom>
        </p:spPr>
      </p:pic>
      <p:sp>
        <p:nvSpPr>
          <p:cNvPr id="32" name="Curved Down Arrow 31"/>
          <p:cNvSpPr/>
          <p:nvPr/>
        </p:nvSpPr>
        <p:spPr bwMode="auto">
          <a:xfrm rot="10800000">
            <a:off x="489749" y="4343400"/>
            <a:ext cx="1192846" cy="304800"/>
          </a:xfrm>
          <a:prstGeom prst="curvedDownArrow">
            <a:avLst/>
          </a:prstGeom>
          <a:solidFill>
            <a:schemeClr val="accent1">
              <a:alpha val="4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17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8755"/>
            <a:ext cx="9296400" cy="715962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Five Grand Steps to Database Access in Code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marL="0" lvl="1" indent="0">
              <a:buNone/>
            </a:pPr>
            <a:endParaRPr lang="en-US" dirty="0" smtClean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Get READY </a:t>
            </a:r>
          </a:p>
          <a:p>
            <a:pPr marL="917575" lvl="2" indent="-460375"/>
            <a:r>
              <a:rPr lang="en-US" sz="1600" dirty="0" smtClean="0"/>
              <a:t>Add namespaces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WHERE the database is</a:t>
            </a:r>
          </a:p>
          <a:p>
            <a:pPr marL="917575" lvl="2" indent="-460375"/>
            <a:r>
              <a:rPr lang="en-US" sz="1600" dirty="0"/>
              <a:t>Create a Connection </a:t>
            </a:r>
            <a:r>
              <a:rPr lang="en-US" sz="1600" dirty="0" smtClean="0"/>
              <a:t>String (name, path)</a:t>
            </a:r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WHAT needs to be done</a:t>
            </a:r>
          </a:p>
          <a:p>
            <a:pPr marL="917575" lvl="2" indent="-460375"/>
            <a:r>
              <a:rPr lang="en-US" sz="1600" dirty="0"/>
              <a:t>Create a Command </a:t>
            </a:r>
            <a:r>
              <a:rPr lang="en-US" sz="1600" dirty="0" smtClean="0"/>
              <a:t>Object (SQL)</a:t>
            </a:r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EXECUTE! </a:t>
            </a:r>
          </a:p>
          <a:p>
            <a:pPr marL="917575" lvl="2" indent="-460375"/>
            <a:r>
              <a:rPr lang="en-US" sz="1600" dirty="0"/>
              <a:t>Execute the Command and output data stream into a </a:t>
            </a:r>
            <a:r>
              <a:rPr lang="en-US" sz="1600" dirty="0" smtClean="0"/>
              <a:t>Reader</a:t>
            </a:r>
          </a:p>
          <a:p>
            <a:pPr marL="917575" lvl="2" indent="-460375"/>
            <a:endParaRPr lang="en-US" sz="1600" dirty="0"/>
          </a:p>
          <a:p>
            <a:pPr marL="457200" lvl="1" indent="-457200">
              <a:buFont typeface="+mj-lt"/>
              <a:buAutoNum type="arabicPeriod"/>
            </a:pPr>
            <a:r>
              <a:rPr lang="en-US" sz="2000" dirty="0" smtClean="0"/>
              <a:t>Loop through the Reader and read the data</a:t>
            </a:r>
          </a:p>
          <a:p>
            <a:pPr marL="457200" lvl="1" indent="-457200">
              <a:buFont typeface="+mj-lt"/>
              <a:buAutoNum type="arabicPeriod"/>
            </a:pPr>
            <a:endParaRPr lang="en-US" sz="1600" dirty="0"/>
          </a:p>
          <a:p>
            <a:pPr marL="0" lvl="1" indent="0">
              <a:buNone/>
            </a:pPr>
            <a:endParaRPr lang="en-US" sz="2000" dirty="0" smtClean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81000" y="2362200"/>
            <a:ext cx="44196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Users\matta\AppData\Local\Microsoft\Windows\Temporary Internet Files\Content.IE5\F20DXB08\MC900412426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420010"/>
            <a:ext cx="904811" cy="1200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762000"/>
            <a:ext cx="2581275" cy="180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4343400"/>
            <a:ext cx="5919537" cy="304800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293082" y="5270211"/>
            <a:ext cx="3522669" cy="830997"/>
            <a:chOff x="457200" y="3615013"/>
            <a:chExt cx="3522669" cy="830997"/>
          </a:xfrm>
        </p:grpSpPr>
        <p:sp>
          <p:nvSpPr>
            <p:cNvPr id="15" name="TextBox 14"/>
            <p:cNvSpPr txBox="1"/>
            <p:nvPr/>
          </p:nvSpPr>
          <p:spPr>
            <a:xfrm>
              <a:off x="762000" y="3615013"/>
              <a:ext cx="3217869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600">
                  <a:solidFill>
                    <a:schemeClr val="dk1"/>
                  </a:solidFill>
                  <a:latin typeface="+mn-lt"/>
                </a:defRPr>
              </a:lvl1pPr>
              <a:lvl2pPr>
                <a:defRPr>
                  <a:solidFill>
                    <a:schemeClr val="dk1"/>
                  </a:solidFill>
                  <a:latin typeface="+mn-lt"/>
                </a:defRPr>
              </a:lvl2pPr>
              <a:lvl3pPr>
                <a:defRPr>
                  <a:solidFill>
                    <a:schemeClr val="dk1"/>
                  </a:solidFill>
                  <a:latin typeface="+mn-lt"/>
                </a:defRPr>
              </a:lvl3pPr>
              <a:lvl4pPr>
                <a:defRPr>
                  <a:solidFill>
                    <a:schemeClr val="dk1"/>
                  </a:solidFill>
                  <a:latin typeface="+mn-lt"/>
                </a:defRPr>
              </a:lvl4pPr>
              <a:lvl5pPr>
                <a:defRPr>
                  <a:solidFill>
                    <a:schemeClr val="dk1"/>
                  </a:solidFill>
                  <a:latin typeface="+mn-lt"/>
                </a:defRPr>
              </a:lvl5pPr>
              <a:lvl6pPr>
                <a:defRPr>
                  <a:solidFill>
                    <a:schemeClr val="dk1"/>
                  </a:solidFill>
                  <a:latin typeface="+mn-lt"/>
                </a:defRPr>
              </a:lvl6pPr>
              <a:lvl7pPr>
                <a:defRPr>
                  <a:solidFill>
                    <a:schemeClr val="dk1"/>
                  </a:solidFill>
                  <a:latin typeface="+mn-lt"/>
                </a:defRPr>
              </a:lvl7pPr>
              <a:lvl8pPr>
                <a:defRPr>
                  <a:solidFill>
                    <a:schemeClr val="dk1"/>
                  </a:solidFill>
                  <a:latin typeface="+mn-lt"/>
                </a:defRPr>
              </a:lvl8pPr>
              <a:lvl9pPr>
                <a:defRPr>
                  <a:solidFill>
                    <a:schemeClr val="dk1"/>
                  </a:solidFill>
                  <a:latin typeface="+mn-lt"/>
                </a:defRPr>
              </a:lvl9pPr>
            </a:lstStyle>
            <a:p>
              <a:r>
                <a:rPr lang="en-US" dirty="0"/>
                <a:t>"1",“Registration Fee",5.00,</a:t>
              </a:r>
              <a:br>
                <a:rPr lang="en-US" dirty="0"/>
              </a:br>
              <a:r>
                <a:rPr lang="en-US" dirty="0"/>
                <a:t>”2”, “Vehicle License Fee",7.50,</a:t>
              </a:r>
              <a:br>
                <a:rPr lang="en-US" dirty="0"/>
              </a:br>
              <a:r>
                <a:rPr lang="en-US" dirty="0"/>
                <a:t>”3”, “Weight Fee“, 12.50</a:t>
              </a:r>
            </a:p>
          </p:txBody>
        </p:sp>
        <p:sp>
          <p:nvSpPr>
            <p:cNvPr id="16" name="Curved Right Arrow 15"/>
            <p:cNvSpPr/>
            <p:nvPr/>
          </p:nvSpPr>
          <p:spPr>
            <a:xfrm>
              <a:off x="457200" y="3767413"/>
              <a:ext cx="304800" cy="263098"/>
            </a:xfrm>
            <a:prstGeom prst="curvedRightArrow">
              <a:avLst>
                <a:gd name="adj1" fmla="val 3475"/>
                <a:gd name="adj2" fmla="val 31047"/>
                <a:gd name="adj3" fmla="val 163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Curved Right Arrow 16"/>
            <p:cNvSpPr/>
            <p:nvPr/>
          </p:nvSpPr>
          <p:spPr>
            <a:xfrm>
              <a:off x="457200" y="4037715"/>
              <a:ext cx="304800" cy="263098"/>
            </a:xfrm>
            <a:prstGeom prst="curvedRightArrow">
              <a:avLst>
                <a:gd name="adj1" fmla="val 3475"/>
                <a:gd name="adj2" fmla="val 22790"/>
                <a:gd name="adj3" fmla="val 1800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019800" y="27826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/>
              <a:t>csFees</a:t>
            </a:r>
            <a:endParaRPr lang="en-US" sz="1800" dirty="0" smtClean="0"/>
          </a:p>
          <a:p>
            <a:r>
              <a:rPr lang="en-US" sz="1800" dirty="0" err="1" smtClean="0"/>
              <a:t>myCommand</a:t>
            </a:r>
            <a:endParaRPr lang="en-US" sz="1800" dirty="0"/>
          </a:p>
        </p:txBody>
      </p:sp>
      <p:sp>
        <p:nvSpPr>
          <p:cNvPr id="18" name="Line Callout 1 17"/>
          <p:cNvSpPr/>
          <p:nvPr/>
        </p:nvSpPr>
        <p:spPr bwMode="auto">
          <a:xfrm>
            <a:off x="6883426" y="4589577"/>
            <a:ext cx="1879574" cy="830997"/>
          </a:xfrm>
          <a:prstGeom prst="borderCallout1">
            <a:avLst>
              <a:gd name="adj1" fmla="val 48818"/>
              <a:gd name="adj2" fmla="val -438"/>
              <a:gd name="adj3" fmla="val 10209"/>
              <a:gd name="adj4" fmla="val -4093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dk1"/>
                </a:solidFill>
                <a:latin typeface="+mn-lt"/>
              </a:rPr>
              <a:t>For commands that </a:t>
            </a:r>
            <a:br>
              <a:rPr lang="en-US" sz="1600" dirty="0" smtClean="0">
                <a:solidFill>
                  <a:schemeClr val="dk1"/>
                </a:solidFill>
                <a:latin typeface="+mn-lt"/>
              </a:rPr>
            </a:br>
            <a:r>
              <a:rPr lang="en-US" sz="1600" dirty="0" smtClean="0">
                <a:solidFill>
                  <a:schemeClr val="dk1"/>
                </a:solidFill>
                <a:latin typeface="+mn-lt"/>
              </a:rPr>
              <a:t>do not CHANGE the database</a:t>
            </a:r>
            <a:endParaRPr lang="en-US" sz="1600" dirty="0">
              <a:solidFill>
                <a:schemeClr val="dk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668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SQL Command Types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Based on whether or not they AFFECT the database</a:t>
            </a:r>
          </a:p>
          <a:p>
            <a:endParaRPr lang="en-US" sz="28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n-US" sz="2400" dirty="0" smtClean="0"/>
              <a:t>SELECT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n-US" sz="2400" dirty="0" smtClean="0"/>
              <a:t>INSERT, UPDATE, or DELETE</a:t>
            </a:r>
          </a:p>
        </p:txBody>
      </p:sp>
      <p:pic>
        <p:nvPicPr>
          <p:cNvPr id="1026" name="Picture 2" descr="http://www.artistsvalley.com/images/icons/Database%20Application%20Icons/Database%20Insert/256x256/Database%20Ins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4058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RHfVeVHsKyJ-lKEIITlk_ea0g1pkvZr3J06s8pi4eVrLIEyO0qe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648200"/>
            <a:ext cx="1295400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encrypted-tbn2.gstatic.com/images?q=tbn:ANd9GcS6-tBvUFIjp8S7Go8WQbRo1G3Jv7c3USwCHNmx2e0Oy0ylqKaVC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648200"/>
            <a:ext cx="1287779" cy="12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Database List Move Up Ic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438400"/>
            <a:ext cx="1303020" cy="13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24600" y="647700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Images source: artistitvalley.com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795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14024</TotalTime>
  <Words>1254</Words>
  <Application>Microsoft Office PowerPoint</Application>
  <PresentationFormat>On-screen Show (4:3)</PresentationFormat>
  <Paragraphs>286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Unit 9.2</vt:lpstr>
      <vt:lpstr>PowerPoint Presentation</vt:lpstr>
      <vt:lpstr>How Data can be used</vt:lpstr>
      <vt:lpstr>PowerPoint Presentation</vt:lpstr>
      <vt:lpstr>Databases</vt:lpstr>
      <vt:lpstr>Data warehouses</vt:lpstr>
      <vt:lpstr>Accessing Data</vt:lpstr>
      <vt:lpstr>The Five Grand Steps to Database Access in Code</vt:lpstr>
      <vt:lpstr>SQL Command Types</vt:lpstr>
      <vt:lpstr>Handling SELECT commands</vt:lpstr>
      <vt:lpstr>Group Exercise</vt:lpstr>
      <vt:lpstr>INSERT commands</vt:lpstr>
      <vt:lpstr>UPDATE Commands</vt:lpstr>
      <vt:lpstr>DELETE Commands</vt:lpstr>
      <vt:lpstr>The Execution - Step #4</vt:lpstr>
      <vt:lpstr>Execution i.e. Step #4 (in Code)</vt:lpstr>
      <vt:lpstr>L2: Hands-on</vt:lpstr>
      <vt:lpstr>U9L2 - 2</vt:lpstr>
      <vt:lpstr>U9L2 - 3</vt:lpstr>
      <vt:lpstr>U9L2 - 4</vt:lpstr>
      <vt:lpstr>U9L2 - 5</vt:lpstr>
      <vt:lpstr>U9L2 - 6</vt:lpstr>
      <vt:lpstr>U9L2 - 7</vt:lpstr>
      <vt:lpstr>U9L2 - 8</vt:lpstr>
    </vt:vector>
  </TitlesOfParts>
  <Company>Hocking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 Luce</dc:creator>
  <cp:lastModifiedBy>matta</cp:lastModifiedBy>
  <cp:revision>613</cp:revision>
  <dcterms:created xsi:type="dcterms:W3CDTF">2010-09-21T14:17:13Z</dcterms:created>
  <dcterms:modified xsi:type="dcterms:W3CDTF">2013-04-11T18:54:25Z</dcterms:modified>
</cp:coreProperties>
</file>