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1" r:id="rId1"/>
  </p:sldMasterIdLst>
  <p:notesMasterIdLst>
    <p:notesMasterId r:id="rId22"/>
  </p:notesMasterIdLst>
  <p:sldIdLst>
    <p:sldId id="266" r:id="rId2"/>
    <p:sldId id="336" r:id="rId3"/>
    <p:sldId id="331" r:id="rId4"/>
    <p:sldId id="337" r:id="rId5"/>
    <p:sldId id="316" r:id="rId6"/>
    <p:sldId id="339" r:id="rId7"/>
    <p:sldId id="334" r:id="rId8"/>
    <p:sldId id="317" r:id="rId9"/>
    <p:sldId id="319" r:id="rId10"/>
    <p:sldId id="321" r:id="rId11"/>
    <p:sldId id="338" r:id="rId12"/>
    <p:sldId id="340" r:id="rId13"/>
    <p:sldId id="323" r:id="rId14"/>
    <p:sldId id="324" r:id="rId15"/>
    <p:sldId id="325" r:id="rId16"/>
    <p:sldId id="326" r:id="rId17"/>
    <p:sldId id="327" r:id="rId18"/>
    <p:sldId id="328" r:id="rId19"/>
    <p:sldId id="329" r:id="rId20"/>
    <p:sldId id="330" r:id="rId2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FF"/>
    <a:srgbClr val="AAA2C4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3" d="100"/>
          <a:sy n="123" d="100"/>
        </p:scale>
        <p:origin x="-120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47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BBC842-8688-ED4A-B746-CB772CA0BADA}" type="datetimeFigureOut">
              <a:rPr lang="en-US" smtClean="0"/>
              <a:pPr/>
              <a:t>4/11/2013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7CB98B-430D-C141-A335-13A4E9041A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9064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7CB98B-430D-C141-A335-13A4E9041AC5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 smtClean="0"/>
              <a:t>GUI controls allow us to do a great deal but they can’t do everything</a:t>
            </a:r>
          </a:p>
          <a:p>
            <a:r>
              <a:rPr lang="en-US" sz="2400" dirty="0" smtClean="0"/>
              <a:t>.NET provides a number of objects that allow us to perform database manipulation in code</a:t>
            </a:r>
          </a:p>
          <a:p>
            <a:r>
              <a:rPr lang="en-US" sz="2400" dirty="0" smtClean="0"/>
              <a:t>The database objects are collected into three Namespaces</a:t>
            </a:r>
          </a:p>
          <a:p>
            <a:r>
              <a:rPr lang="en-US" sz="2000" dirty="0" smtClean="0"/>
              <a:t>A namespace is a way to uniquely identify a set of programming objects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7CB98B-430D-C141-A335-13A4E9041AC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7097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CFE7F-8099-6649-A8EF-30827E9DD27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637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D5DABB-FA99-7743-897F-249AC663303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772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D47ACD-956B-954F-BD6E-17D69DC0B8F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9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C7406B-E3D4-8F43-A5CB-6388E388709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4480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12067B-BD36-3943-AA11-295EEAFA7EE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875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0CBA22-526B-704E-8953-B7FDABCE5E0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784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1B04FC-98BA-E74F-BA9F-45A5E2B8883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225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809F76-728E-914A-B232-C45F15A9B2D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097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410B2D-11F2-1E4B-96C8-CAC22693C1B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021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5DF871-1BDA-BA43-A3BC-C9774885B19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65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2AFE04-91DD-8246-8940-5B69718DC73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471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22238"/>
            <a:ext cx="8610600" cy="8683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219200"/>
            <a:ext cx="8610600" cy="5029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0605924-EE8E-5E4E-A86D-94D81E845AC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836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ed.com/talks/bruce_feiler_agile_programming_for_your_family.html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1" y="838201"/>
            <a:ext cx="2514600" cy="762000"/>
          </a:xfrm>
        </p:spPr>
        <p:txBody>
          <a:bodyPr>
            <a:normAutofit/>
          </a:bodyPr>
          <a:lstStyle/>
          <a:p>
            <a:r>
              <a:rPr lang="en-US" b="0" dirty="0" smtClean="0"/>
              <a:t>Unit 9.2: </a:t>
            </a:r>
            <a:endParaRPr lang="en-US" b="0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2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4294967295"/>
          </p:nvPr>
        </p:nvSpPr>
        <p:spPr>
          <a:xfrm>
            <a:off x="914400" y="2133600"/>
            <a:ext cx="7543800" cy="395128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800" dirty="0" smtClean="0"/>
              <a:t>Learning Objectives</a:t>
            </a:r>
          </a:p>
          <a:p>
            <a:r>
              <a:rPr lang="en-US" sz="2800" dirty="0" smtClean="0"/>
              <a:t>Agile Development</a:t>
            </a:r>
            <a:endParaRPr lang="en-US" sz="2800" dirty="0"/>
          </a:p>
          <a:p>
            <a:pPr lvl="1"/>
            <a:r>
              <a:rPr lang="en-US" sz="2200" dirty="0" smtClean="0"/>
              <a:t>Bruce </a:t>
            </a:r>
            <a:r>
              <a:rPr lang="en-US" sz="2200" dirty="0" err="1" smtClean="0"/>
              <a:t>Feiler</a:t>
            </a:r>
            <a:r>
              <a:rPr lang="en-US" sz="2200" dirty="0" smtClean="0"/>
              <a:t> on Agile Programming</a:t>
            </a:r>
            <a:endParaRPr lang="en-US" sz="2200" dirty="0"/>
          </a:p>
          <a:p>
            <a:r>
              <a:rPr lang="en-US" sz="2800" dirty="0" smtClean="0"/>
              <a:t>Database access from code</a:t>
            </a:r>
          </a:p>
          <a:p>
            <a:pPr lvl="1"/>
            <a:r>
              <a:rPr lang="en-US" sz="2200" dirty="0" smtClean="0"/>
              <a:t>Database Cycle Review</a:t>
            </a:r>
          </a:p>
          <a:p>
            <a:pPr lvl="1"/>
            <a:r>
              <a:rPr lang="en-US" sz="2200" dirty="0" smtClean="0"/>
              <a:t>SQL Command Types</a:t>
            </a:r>
          </a:p>
          <a:p>
            <a:pPr lvl="1"/>
            <a:r>
              <a:rPr lang="en-US" sz="2200" dirty="0" smtClean="0"/>
              <a:t>Group Exercise on SELECT (Unit 9.1)</a:t>
            </a:r>
          </a:p>
          <a:p>
            <a:pPr lvl="1"/>
            <a:r>
              <a:rPr lang="en-US" sz="2200" dirty="0" smtClean="0"/>
              <a:t>INSERT, UPDATE, DELETE</a:t>
            </a:r>
          </a:p>
          <a:p>
            <a:pPr lvl="1"/>
            <a:r>
              <a:rPr lang="en-US" sz="2200" dirty="0" smtClean="0"/>
              <a:t>Putting it all together: Execution</a:t>
            </a:r>
          </a:p>
          <a:p>
            <a:pPr lvl="1"/>
            <a:r>
              <a:rPr lang="en-US" sz="2200" dirty="0" smtClean="0"/>
              <a:t>Hands on Activity</a:t>
            </a:r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endParaRPr lang="en-US" sz="2800" dirty="0" smtClean="0"/>
          </a:p>
          <a:p>
            <a:pPr marL="457200" lvl="1" indent="0">
              <a:buNone/>
            </a:pPr>
            <a:endParaRPr lang="en-US" sz="2600" dirty="0" smtClean="0"/>
          </a:p>
          <a:p>
            <a:pPr marL="457200" lvl="1" indent="0">
              <a:buNone/>
            </a:pPr>
            <a:endParaRPr lang="en-US" sz="2600" dirty="0" smtClean="0"/>
          </a:p>
          <a:p>
            <a:pPr lvl="2">
              <a:buNone/>
            </a:pPr>
            <a:endParaRPr lang="en-US" dirty="0" smtClean="0"/>
          </a:p>
          <a:p>
            <a:pPr lvl="2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22238"/>
            <a:ext cx="5029200" cy="868362"/>
          </a:xfrm>
        </p:spPr>
        <p:txBody>
          <a:bodyPr/>
          <a:lstStyle/>
          <a:p>
            <a:pPr algn="l"/>
            <a:r>
              <a:rPr lang="en-US" dirty="0" smtClean="0"/>
              <a:t>DELETE Commands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219200"/>
            <a:ext cx="9144000" cy="50292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Used to remove records from the database</a:t>
            </a:r>
          </a:p>
          <a:p>
            <a:r>
              <a:rPr lang="en-US" sz="2800" dirty="0" smtClean="0"/>
              <a:t>Syntax</a:t>
            </a:r>
          </a:p>
          <a:p>
            <a:endParaRPr lang="en-US" sz="2800" dirty="0"/>
          </a:p>
          <a:p>
            <a:r>
              <a:rPr lang="en-US" sz="2800" dirty="0" smtClean="0"/>
              <a:t>Best Practice:</a:t>
            </a:r>
          </a:p>
          <a:p>
            <a:pPr lvl="1"/>
            <a:r>
              <a:rPr lang="en-US" sz="2400" dirty="0" smtClean="0"/>
              <a:t>Omitting </a:t>
            </a:r>
            <a:r>
              <a:rPr lang="en-US" sz="2400" dirty="0"/>
              <a:t>the WHERE clause will delete all records in the table</a:t>
            </a:r>
          </a:p>
          <a:p>
            <a:pPr lvl="1"/>
            <a:r>
              <a:rPr lang="en-US" sz="2400" dirty="0"/>
              <a:t>If no records are </a:t>
            </a:r>
            <a:r>
              <a:rPr lang="en-US" sz="2400" dirty="0" smtClean="0"/>
              <a:t>deleted, </a:t>
            </a:r>
            <a:r>
              <a:rPr lang="en-US" sz="2400" dirty="0"/>
              <a:t>it is because no records </a:t>
            </a:r>
            <a:r>
              <a:rPr lang="en-US" sz="2400" dirty="0" smtClean="0"/>
              <a:t>qualified</a:t>
            </a:r>
          </a:p>
          <a:p>
            <a:pPr lvl="1"/>
            <a:r>
              <a:rPr lang="en-US" sz="2400" dirty="0" smtClean="0"/>
              <a:t>Cannot delete records on the ONE side of a 1-to-many relationship</a:t>
            </a:r>
          </a:p>
          <a:p>
            <a:pPr lvl="1"/>
            <a:r>
              <a:rPr lang="en-US" sz="2400" dirty="0" smtClean="0"/>
              <a:t>Always confirm a delete actions</a:t>
            </a:r>
            <a:endParaRPr lang="en-US" sz="2800" dirty="0"/>
          </a:p>
        </p:txBody>
      </p:sp>
      <p:pic>
        <p:nvPicPr>
          <p:cNvPr id="5" name="Picture 2" descr="https://encrypted-tbn2.gstatic.com/images?q=tbn:ANd9GcS6-tBvUFIjp8S7Go8WQbRo1G3Jv7c3USwCHNmx2e0Oy0ylqKaVC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228600"/>
            <a:ext cx="1287779" cy="1287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127760" y="2266890"/>
            <a:ext cx="7848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sz="2000" dirty="0">
                <a:latin typeface="Times New Roman"/>
                <a:cs typeface="Times New Roman"/>
              </a:rPr>
              <a:t>DELETE FROM </a:t>
            </a:r>
            <a:r>
              <a:rPr lang="en-US" sz="2000" dirty="0" err="1">
                <a:latin typeface="Times New Roman"/>
                <a:cs typeface="Times New Roman"/>
              </a:rPr>
              <a:t>tableName</a:t>
            </a:r>
            <a:r>
              <a:rPr lang="en-US" sz="2000" dirty="0">
                <a:latin typeface="Times New Roman"/>
                <a:cs typeface="Times New Roman"/>
              </a:rPr>
              <a:t> WHERE condition</a:t>
            </a:r>
          </a:p>
        </p:txBody>
      </p:sp>
    </p:spTree>
    <p:extLst>
      <p:ext uri="{BB962C8B-B14F-4D97-AF65-F5344CB8AC3E}">
        <p14:creationId xmlns:p14="http://schemas.microsoft.com/office/powerpoint/2010/main" val="2439099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Execution - Step #4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915400" cy="5105400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Use .</a:t>
            </a:r>
            <a:r>
              <a:rPr lang="en-US" sz="2800" dirty="0" err="1" smtClean="0"/>
              <a:t>ExecuteNonQuery</a:t>
            </a:r>
            <a:r>
              <a:rPr lang="en-US" sz="2800" dirty="0" smtClean="0"/>
              <a:t>(), </a:t>
            </a:r>
            <a:br>
              <a:rPr lang="en-US" sz="2800" dirty="0" smtClean="0"/>
            </a:br>
            <a:r>
              <a:rPr lang="en-US" sz="2800" dirty="0" smtClean="0"/>
              <a:t>instead of .</a:t>
            </a:r>
            <a:r>
              <a:rPr lang="en-US" sz="2800" dirty="0" err="1" smtClean="0"/>
              <a:t>ExecuteReader</a:t>
            </a:r>
            <a:r>
              <a:rPr lang="en-US" sz="2800" dirty="0" smtClean="0"/>
              <a:t>()</a:t>
            </a:r>
          </a:p>
          <a:p>
            <a:r>
              <a:rPr lang="en-US" sz="2800" dirty="0" smtClean="0"/>
              <a:t>Syntax:</a:t>
            </a:r>
            <a:endParaRPr lang="en-US" sz="2800" dirty="0"/>
          </a:p>
          <a:p>
            <a:endParaRPr lang="en-US" sz="2800" dirty="0" smtClean="0"/>
          </a:p>
          <a:p>
            <a:endParaRPr lang="en-US" sz="2800" dirty="0" smtClean="0"/>
          </a:p>
          <a:p>
            <a:pPr marL="0" indent="0">
              <a:buNone/>
            </a:pPr>
            <a:endParaRPr lang="en-US" sz="2800" dirty="0" smtClean="0"/>
          </a:p>
          <a:p>
            <a:r>
              <a:rPr lang="en-US" sz="2800" dirty="0" smtClean="0"/>
              <a:t>Best Practice:</a:t>
            </a:r>
          </a:p>
          <a:p>
            <a:pPr lvl="1"/>
            <a:r>
              <a:rPr lang="en-US" sz="2400" dirty="0" smtClean="0"/>
              <a:t>Syntax </a:t>
            </a:r>
            <a:r>
              <a:rPr lang="en-US" sz="2400" dirty="0"/>
              <a:t>for the command and connection object are </a:t>
            </a:r>
            <a:r>
              <a:rPr lang="en-US" sz="2400" dirty="0" smtClean="0"/>
              <a:t>unchanged</a:t>
            </a:r>
          </a:p>
          <a:p>
            <a:pPr lvl="1"/>
            <a:r>
              <a:rPr lang="en-US" sz="2400" dirty="0"/>
              <a:t>In SQL: use parameters for any data coming from </a:t>
            </a:r>
            <a:r>
              <a:rPr lang="en-US" sz="2400" dirty="0" err="1"/>
              <a:t>TextFields</a:t>
            </a:r>
            <a:endParaRPr lang="en-US" sz="2400" dirty="0"/>
          </a:p>
          <a:p>
            <a:pPr lvl="1"/>
            <a:r>
              <a:rPr lang="en-US" sz="2400" dirty="0" smtClean="0"/>
              <a:t>Assign values to the parameters</a:t>
            </a:r>
          </a:p>
          <a:p>
            <a:pPr lvl="1"/>
            <a:r>
              <a:rPr lang="en-US" sz="2400" dirty="0" smtClean="0"/>
              <a:t>Counter estimates whether the command was successful</a:t>
            </a:r>
          </a:p>
          <a:p>
            <a:pPr lvl="1"/>
            <a:r>
              <a:rPr lang="en-US" sz="2400" dirty="0" smtClean="0"/>
              <a:t>Question: What if </a:t>
            </a:r>
            <a:r>
              <a:rPr lang="en-US" sz="2400" dirty="0" err="1" smtClean="0"/>
              <a:t>intCnt</a:t>
            </a:r>
            <a:r>
              <a:rPr lang="en-US" sz="2400" dirty="0" smtClean="0"/>
              <a:t> =0?</a:t>
            </a:r>
          </a:p>
          <a:p>
            <a:endParaRPr lang="en-US" sz="2800" dirty="0" smtClean="0"/>
          </a:p>
          <a:p>
            <a:pPr lvl="1"/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1828800" y="2066835"/>
            <a:ext cx="6477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sz="2000" dirty="0">
                <a:latin typeface="Consolas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Consolas"/>
              </a:rPr>
              <a:t>int</a:t>
            </a:r>
            <a:r>
              <a:rPr lang="en-US" sz="2000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onsolas"/>
              </a:rPr>
              <a:t>intCnt</a:t>
            </a:r>
            <a:r>
              <a:rPr lang="en-US" sz="2000" dirty="0">
                <a:solidFill>
                  <a:prstClr val="black"/>
                </a:solidFill>
                <a:latin typeface="Consolas"/>
              </a:rPr>
              <a:t> = </a:t>
            </a:r>
            <a:r>
              <a:rPr lang="en-US" sz="2000" dirty="0" err="1">
                <a:solidFill>
                  <a:prstClr val="black"/>
                </a:solidFill>
                <a:latin typeface="Consolas"/>
              </a:rPr>
              <a:t>myCommand.ExecuteNonQuery</a:t>
            </a:r>
            <a:r>
              <a:rPr lang="en-US" sz="2000" dirty="0">
                <a:solidFill>
                  <a:prstClr val="black"/>
                </a:solidFill>
                <a:latin typeface="Consolas"/>
              </a:rPr>
              <a:t>();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62400" y="3002457"/>
            <a:ext cx="30480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>
              <a:defRPr>
                <a:solidFill>
                  <a:schemeClr val="dk1"/>
                </a:solidFill>
                <a:latin typeface="+mn-lt"/>
              </a:defRPr>
            </a:lvl1pPr>
            <a:lvl2pPr marL="0" lvl="1">
              <a:defRPr>
                <a:solidFill>
                  <a:schemeClr val="dk1"/>
                </a:solidFill>
                <a:latin typeface="+mn-lt"/>
              </a:defRPr>
            </a:lvl2pPr>
            <a:lvl3pPr>
              <a:defRPr>
                <a:solidFill>
                  <a:schemeClr val="dk1"/>
                </a:solidFill>
                <a:latin typeface="+mn-lt"/>
              </a:defRPr>
            </a:lvl3pPr>
            <a:lvl4pPr>
              <a:defRPr>
                <a:solidFill>
                  <a:schemeClr val="dk1"/>
                </a:solidFill>
                <a:latin typeface="+mn-lt"/>
              </a:defRPr>
            </a:lvl4pPr>
            <a:lvl5pPr>
              <a:defRPr>
                <a:solidFill>
                  <a:schemeClr val="dk1"/>
                </a:solidFill>
                <a:latin typeface="+mn-lt"/>
              </a:defRPr>
            </a:lvl5pPr>
            <a:lvl6pPr>
              <a:defRPr>
                <a:solidFill>
                  <a:schemeClr val="dk1"/>
                </a:solidFill>
                <a:latin typeface="+mn-lt"/>
              </a:defRPr>
            </a:lvl6pPr>
            <a:lvl7pPr>
              <a:defRPr>
                <a:solidFill>
                  <a:schemeClr val="dk1"/>
                </a:solidFill>
                <a:latin typeface="+mn-lt"/>
              </a:defRPr>
            </a:lvl7pPr>
            <a:lvl8pPr>
              <a:defRPr>
                <a:solidFill>
                  <a:schemeClr val="dk1"/>
                </a:solidFill>
                <a:latin typeface="+mn-lt"/>
              </a:defRPr>
            </a:lvl8pPr>
            <a:lvl9pPr>
              <a:defRPr>
                <a:solidFill>
                  <a:schemeClr val="dk1"/>
                </a:solidFill>
                <a:latin typeface="+mn-lt"/>
              </a:defRPr>
            </a:lvl9pPr>
          </a:lstStyle>
          <a:p>
            <a:pPr lvl="1"/>
            <a:r>
              <a:rPr lang="en-US" sz="1800" dirty="0" smtClean="0"/>
              <a:t>Number of records affected</a:t>
            </a:r>
            <a:endParaRPr lang="en-US" sz="1800" dirty="0"/>
          </a:p>
        </p:txBody>
      </p:sp>
      <p:cxnSp>
        <p:nvCxnSpPr>
          <p:cNvPr id="6" name="Straight Arrow Connector 5"/>
          <p:cNvCxnSpPr>
            <a:stCxn id="5" idx="1"/>
          </p:cNvCxnSpPr>
          <p:nvPr/>
        </p:nvCxnSpPr>
        <p:spPr>
          <a:xfrm flipH="1" flipV="1">
            <a:off x="3200400" y="2466945"/>
            <a:ext cx="762000" cy="720178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3955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Execution i.e. Step #4 (in Code)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19200"/>
            <a:ext cx="9372600" cy="50292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1800" dirty="0" smtClean="0">
                <a:solidFill>
                  <a:srgbClr val="0000FF"/>
                </a:solidFill>
                <a:latin typeface="Consolas"/>
              </a:rPr>
              <a:t>string</a:t>
            </a:r>
            <a:r>
              <a:rPr lang="en-US" sz="1800" dirty="0" smtClean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800" dirty="0" err="1">
                <a:solidFill>
                  <a:prstClr val="black"/>
                </a:solidFill>
                <a:latin typeface="Consolas"/>
              </a:rPr>
              <a:t>strConnection</a:t>
            </a:r>
            <a:r>
              <a:rPr lang="en-US" sz="1800" dirty="0">
                <a:solidFill>
                  <a:prstClr val="black"/>
                </a:solidFill>
                <a:latin typeface="Consolas"/>
              </a:rPr>
              <a:t> = </a:t>
            </a:r>
            <a:r>
              <a:rPr lang="en-US" sz="1800" dirty="0" err="1">
                <a:solidFill>
                  <a:srgbClr val="2B91AF"/>
                </a:solidFill>
                <a:latin typeface="Consolas"/>
              </a:rPr>
              <a:t>ConfigurationManager</a:t>
            </a:r>
            <a:r>
              <a:rPr lang="en-US" sz="1800" dirty="0" err="1">
                <a:solidFill>
                  <a:prstClr val="black"/>
                </a:solidFill>
                <a:latin typeface="Consolas"/>
              </a:rPr>
              <a:t>.ConnectionStrings</a:t>
            </a:r>
            <a:r>
              <a:rPr lang="en-US" sz="1800" dirty="0">
                <a:solidFill>
                  <a:prstClr val="black"/>
                </a:solidFill>
                <a:latin typeface="Consolas"/>
              </a:rPr>
              <a:t>[</a:t>
            </a:r>
            <a:r>
              <a:rPr lang="en-US" sz="1800" dirty="0">
                <a:solidFill>
                  <a:srgbClr val="A31515"/>
                </a:solidFill>
                <a:latin typeface="Consolas"/>
              </a:rPr>
              <a:t>"cs3200"</a:t>
            </a:r>
            <a:r>
              <a:rPr lang="en-US" sz="1800" dirty="0">
                <a:solidFill>
                  <a:prstClr val="black"/>
                </a:solidFill>
                <a:latin typeface="Consolas"/>
              </a:rPr>
              <a:t>].</a:t>
            </a:r>
            <a:r>
              <a:rPr lang="en-US" sz="1800" dirty="0" err="1">
                <a:solidFill>
                  <a:prstClr val="black"/>
                </a:solidFill>
                <a:latin typeface="Consolas"/>
              </a:rPr>
              <a:t>ToString</a:t>
            </a:r>
            <a:r>
              <a:rPr lang="en-US" sz="1800" dirty="0">
                <a:solidFill>
                  <a:prstClr val="black"/>
                </a:solidFill>
                <a:latin typeface="Consolas"/>
              </a:rPr>
              <a:t>();</a:t>
            </a:r>
          </a:p>
          <a:p>
            <a:pPr marL="0" indent="0">
              <a:buNone/>
            </a:pPr>
            <a:r>
              <a:rPr lang="en-US" sz="1800" dirty="0" err="1" smtClean="0">
                <a:solidFill>
                  <a:srgbClr val="2B91AF"/>
                </a:solidFill>
                <a:latin typeface="Consolas"/>
              </a:rPr>
              <a:t>SqlConnection</a:t>
            </a:r>
            <a:r>
              <a:rPr lang="en-US" sz="1800" dirty="0" smtClean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800" dirty="0" err="1">
                <a:solidFill>
                  <a:prstClr val="black"/>
                </a:solidFill>
                <a:latin typeface="Consolas"/>
              </a:rPr>
              <a:t>myConnection</a:t>
            </a:r>
            <a:r>
              <a:rPr lang="en-US" sz="1800" dirty="0">
                <a:solidFill>
                  <a:prstClr val="black"/>
                </a:solidFill>
                <a:latin typeface="Consolas"/>
              </a:rPr>
              <a:t> = </a:t>
            </a:r>
            <a:r>
              <a:rPr lang="en-US" sz="1800" dirty="0">
                <a:solidFill>
                  <a:srgbClr val="0000FF"/>
                </a:solidFill>
                <a:latin typeface="Consolas"/>
              </a:rPr>
              <a:t>new</a:t>
            </a:r>
            <a:r>
              <a:rPr lang="en-US" sz="1800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800" dirty="0" err="1">
                <a:solidFill>
                  <a:srgbClr val="2B91AF"/>
                </a:solidFill>
                <a:latin typeface="Consolas"/>
              </a:rPr>
              <a:t>SqlConnection</a:t>
            </a:r>
            <a:r>
              <a:rPr lang="en-US" sz="1800" dirty="0">
                <a:solidFill>
                  <a:prstClr val="black"/>
                </a:solidFill>
                <a:latin typeface="Consolas"/>
              </a:rPr>
              <a:t>(</a:t>
            </a:r>
            <a:r>
              <a:rPr lang="en-US" sz="1800" dirty="0" err="1">
                <a:solidFill>
                  <a:prstClr val="black"/>
                </a:solidFill>
                <a:latin typeface="Consolas"/>
              </a:rPr>
              <a:t>strConnection</a:t>
            </a:r>
            <a:r>
              <a:rPr lang="en-US" sz="1800" dirty="0">
                <a:solidFill>
                  <a:prstClr val="black"/>
                </a:solidFill>
                <a:latin typeface="Consolas"/>
              </a:rPr>
              <a:t>);</a:t>
            </a:r>
          </a:p>
          <a:p>
            <a:pPr marL="0" indent="0">
              <a:buNone/>
            </a:pPr>
            <a:endParaRPr lang="en-US" sz="1800" dirty="0" smtClean="0">
              <a:solidFill>
                <a:srgbClr val="0000FF"/>
              </a:solidFill>
              <a:latin typeface="Consolas"/>
            </a:endParaRPr>
          </a:p>
          <a:p>
            <a:pPr marL="0" indent="0">
              <a:buNone/>
            </a:pPr>
            <a:r>
              <a:rPr lang="en-US" sz="1800" spc="-50" dirty="0" smtClean="0">
                <a:solidFill>
                  <a:srgbClr val="0000FF"/>
                </a:solidFill>
                <a:latin typeface="Consolas"/>
              </a:rPr>
              <a:t>string</a:t>
            </a:r>
            <a:r>
              <a:rPr lang="en-US" sz="1800" spc="-50" dirty="0" smtClean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800" spc="-50" dirty="0" err="1" smtClean="0">
                <a:solidFill>
                  <a:prstClr val="black"/>
                </a:solidFill>
                <a:latin typeface="Consolas"/>
              </a:rPr>
              <a:t>strSql</a:t>
            </a:r>
            <a:r>
              <a:rPr lang="en-US" sz="1800" spc="-50" dirty="0" smtClean="0">
                <a:solidFill>
                  <a:prstClr val="black"/>
                </a:solidFill>
                <a:latin typeface="Consolas"/>
              </a:rPr>
              <a:t>= </a:t>
            </a:r>
            <a:r>
              <a:rPr lang="en-US" sz="1800" spc="-50" dirty="0">
                <a:solidFill>
                  <a:srgbClr val="A31515"/>
                </a:solidFill>
                <a:latin typeface="Consolas"/>
              </a:rPr>
              <a:t>"INSERT INTO </a:t>
            </a:r>
            <a:r>
              <a:rPr lang="en-US" sz="1800" spc="-50" dirty="0" err="1">
                <a:solidFill>
                  <a:srgbClr val="A31515"/>
                </a:solidFill>
                <a:latin typeface="Consolas"/>
              </a:rPr>
              <a:t>OUCourses</a:t>
            </a:r>
            <a:r>
              <a:rPr lang="en-US" sz="1800" spc="-50" dirty="0">
                <a:solidFill>
                  <a:srgbClr val="A31515"/>
                </a:solidFill>
                <a:latin typeface="Consolas"/>
              </a:rPr>
              <a:t> </a:t>
            </a:r>
            <a:r>
              <a:rPr lang="en-US" sz="1800" spc="-50" dirty="0" smtClean="0">
                <a:solidFill>
                  <a:srgbClr val="A31515"/>
                </a:solidFill>
                <a:latin typeface="Consolas"/>
              </a:rPr>
              <a:t>(</a:t>
            </a:r>
            <a:r>
              <a:rPr lang="en-US" sz="1800" spc="-50" dirty="0" err="1" smtClean="0">
                <a:solidFill>
                  <a:srgbClr val="A31515"/>
                </a:solidFill>
                <a:latin typeface="Consolas"/>
              </a:rPr>
              <a:t>CName,CNum,CHrs</a:t>
            </a:r>
            <a:r>
              <a:rPr lang="en-US" sz="1800" spc="-50" dirty="0">
                <a:solidFill>
                  <a:srgbClr val="A31515"/>
                </a:solidFill>
                <a:latin typeface="Consolas"/>
              </a:rPr>
              <a:t>) VALUES (@</a:t>
            </a:r>
            <a:r>
              <a:rPr lang="en-US" sz="1800" spc="-50" dirty="0" err="1">
                <a:solidFill>
                  <a:srgbClr val="A31515"/>
                </a:solidFill>
                <a:latin typeface="Consolas"/>
              </a:rPr>
              <a:t>CName</a:t>
            </a:r>
            <a:r>
              <a:rPr lang="en-US" sz="1800" spc="-50" dirty="0">
                <a:solidFill>
                  <a:srgbClr val="A31515"/>
                </a:solidFill>
                <a:latin typeface="Consolas"/>
              </a:rPr>
              <a:t>, @</a:t>
            </a:r>
            <a:r>
              <a:rPr lang="en-US" sz="1800" spc="-50" dirty="0" err="1">
                <a:solidFill>
                  <a:srgbClr val="A31515"/>
                </a:solidFill>
                <a:latin typeface="Consolas"/>
              </a:rPr>
              <a:t>CNum</a:t>
            </a:r>
            <a:r>
              <a:rPr lang="en-US" sz="1800" spc="-50" dirty="0">
                <a:solidFill>
                  <a:srgbClr val="A31515"/>
                </a:solidFill>
                <a:latin typeface="Consolas"/>
              </a:rPr>
              <a:t>, @</a:t>
            </a:r>
            <a:r>
              <a:rPr lang="en-US" sz="1800" spc="-50" dirty="0" err="1">
                <a:solidFill>
                  <a:srgbClr val="A31515"/>
                </a:solidFill>
                <a:latin typeface="Consolas"/>
              </a:rPr>
              <a:t>CreditHrs</a:t>
            </a:r>
            <a:r>
              <a:rPr lang="en-US" sz="1800" spc="-50" dirty="0">
                <a:solidFill>
                  <a:srgbClr val="A31515"/>
                </a:solidFill>
                <a:latin typeface="Consolas"/>
              </a:rPr>
              <a:t>)"</a:t>
            </a:r>
            <a:r>
              <a:rPr lang="en-US" sz="1800" spc="-50" dirty="0">
                <a:solidFill>
                  <a:prstClr val="black"/>
                </a:solidFill>
                <a:latin typeface="Consolas"/>
              </a:rPr>
              <a:t>;</a:t>
            </a:r>
          </a:p>
          <a:p>
            <a:pPr marL="0" indent="0">
              <a:buNone/>
            </a:pPr>
            <a:r>
              <a:rPr lang="en-US" sz="1800" dirty="0" err="1" smtClean="0">
                <a:solidFill>
                  <a:srgbClr val="2B91AF"/>
                </a:solidFill>
                <a:latin typeface="Consolas"/>
              </a:rPr>
              <a:t>SqlCommand</a:t>
            </a:r>
            <a:r>
              <a:rPr lang="en-US" sz="1800" dirty="0" smtClean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800" dirty="0" err="1">
                <a:solidFill>
                  <a:prstClr val="black"/>
                </a:solidFill>
                <a:latin typeface="Consolas"/>
              </a:rPr>
              <a:t>myCommand</a:t>
            </a:r>
            <a:r>
              <a:rPr lang="en-US" sz="1800" dirty="0">
                <a:solidFill>
                  <a:prstClr val="black"/>
                </a:solidFill>
                <a:latin typeface="Consolas"/>
              </a:rPr>
              <a:t> = </a:t>
            </a:r>
            <a:r>
              <a:rPr lang="en-US" sz="1800" dirty="0">
                <a:solidFill>
                  <a:srgbClr val="0000FF"/>
                </a:solidFill>
                <a:latin typeface="Consolas"/>
              </a:rPr>
              <a:t>new</a:t>
            </a:r>
            <a:r>
              <a:rPr lang="en-US" sz="1800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800" dirty="0" err="1">
                <a:solidFill>
                  <a:srgbClr val="2B91AF"/>
                </a:solidFill>
                <a:latin typeface="Consolas"/>
              </a:rPr>
              <a:t>SqlCommand</a:t>
            </a:r>
            <a:r>
              <a:rPr lang="en-US" sz="1800" dirty="0">
                <a:solidFill>
                  <a:prstClr val="black"/>
                </a:solidFill>
                <a:latin typeface="Consolas"/>
              </a:rPr>
              <a:t>(</a:t>
            </a:r>
            <a:r>
              <a:rPr lang="en-US" sz="1800" dirty="0" err="1">
                <a:solidFill>
                  <a:prstClr val="black"/>
                </a:solidFill>
                <a:latin typeface="Consolas"/>
              </a:rPr>
              <a:t>strSql</a:t>
            </a:r>
            <a:r>
              <a:rPr lang="en-US" sz="1800" dirty="0">
                <a:solidFill>
                  <a:prstClr val="black"/>
                </a:solidFill>
                <a:latin typeface="Consolas"/>
              </a:rPr>
              <a:t>, </a:t>
            </a:r>
            <a:r>
              <a:rPr lang="en-US" sz="1800" dirty="0" err="1">
                <a:solidFill>
                  <a:prstClr val="black"/>
                </a:solidFill>
                <a:latin typeface="Consolas"/>
              </a:rPr>
              <a:t>myConnection</a:t>
            </a:r>
            <a:r>
              <a:rPr lang="en-US" sz="1800" dirty="0">
                <a:solidFill>
                  <a:prstClr val="black"/>
                </a:solidFill>
                <a:latin typeface="Consolas"/>
              </a:rPr>
              <a:t>);</a:t>
            </a:r>
          </a:p>
          <a:p>
            <a:pPr marL="0" indent="0">
              <a:buNone/>
            </a:pPr>
            <a:endParaRPr lang="en-US" sz="1800" dirty="0" smtClean="0">
              <a:solidFill>
                <a:srgbClr val="0000FF"/>
              </a:solidFill>
              <a:latin typeface="Consolas"/>
            </a:endParaRPr>
          </a:p>
          <a:p>
            <a:pPr marL="0" indent="0">
              <a:buNone/>
            </a:pPr>
            <a:r>
              <a:rPr lang="en-US" sz="1800" dirty="0" smtClean="0">
                <a:solidFill>
                  <a:srgbClr val="0000FF"/>
                </a:solidFill>
                <a:latin typeface="Consolas"/>
              </a:rPr>
              <a:t>string</a:t>
            </a:r>
            <a:r>
              <a:rPr lang="en-US" sz="1800" dirty="0" smtClean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800" dirty="0" err="1">
                <a:solidFill>
                  <a:prstClr val="black"/>
                </a:solidFill>
                <a:latin typeface="Consolas"/>
              </a:rPr>
              <a:t>strCName</a:t>
            </a:r>
            <a:r>
              <a:rPr lang="en-US" sz="1800" dirty="0">
                <a:solidFill>
                  <a:prstClr val="black"/>
                </a:solidFill>
                <a:latin typeface="Consolas"/>
              </a:rPr>
              <a:t> = </a:t>
            </a:r>
            <a:r>
              <a:rPr lang="en-US" sz="1800" dirty="0" err="1">
                <a:solidFill>
                  <a:prstClr val="black"/>
                </a:solidFill>
                <a:latin typeface="Consolas"/>
              </a:rPr>
              <a:t>txtCName.Text</a:t>
            </a:r>
            <a:r>
              <a:rPr lang="en-US" sz="1800" dirty="0">
                <a:solidFill>
                  <a:prstClr val="black"/>
                </a:solidFill>
                <a:latin typeface="Consolas"/>
              </a:rPr>
              <a:t>;</a:t>
            </a:r>
          </a:p>
          <a:p>
            <a:pPr marL="0" indent="0">
              <a:buNone/>
            </a:pPr>
            <a:r>
              <a:rPr lang="en-US" sz="1800" spc="-50" dirty="0" err="1" smtClean="0">
                <a:solidFill>
                  <a:prstClr val="black"/>
                </a:solidFill>
                <a:latin typeface="Consolas"/>
              </a:rPr>
              <a:t>myCommand.Parameters.Add</a:t>
            </a:r>
            <a:r>
              <a:rPr lang="en-US" sz="1800" spc="-50" dirty="0">
                <a:solidFill>
                  <a:prstClr val="black"/>
                </a:solidFill>
                <a:latin typeface="Consolas"/>
              </a:rPr>
              <a:t>(</a:t>
            </a:r>
            <a:r>
              <a:rPr lang="en-US" sz="1800" spc="-50" dirty="0">
                <a:solidFill>
                  <a:srgbClr val="A31515"/>
                </a:solidFill>
                <a:latin typeface="Consolas"/>
              </a:rPr>
              <a:t>"@</a:t>
            </a:r>
            <a:r>
              <a:rPr lang="en-US" sz="1800" spc="-50" dirty="0" err="1">
                <a:solidFill>
                  <a:srgbClr val="A31515"/>
                </a:solidFill>
                <a:latin typeface="Consolas"/>
              </a:rPr>
              <a:t>CName</a:t>
            </a:r>
            <a:r>
              <a:rPr lang="en-US" sz="1800" spc="-50" dirty="0">
                <a:solidFill>
                  <a:srgbClr val="A31515"/>
                </a:solidFill>
                <a:latin typeface="Consolas"/>
              </a:rPr>
              <a:t>"</a:t>
            </a:r>
            <a:r>
              <a:rPr lang="en-US" sz="1800" spc="-50" dirty="0">
                <a:solidFill>
                  <a:prstClr val="black"/>
                </a:solidFill>
                <a:latin typeface="Consolas"/>
              </a:rPr>
              <a:t>, </a:t>
            </a:r>
            <a:r>
              <a:rPr lang="en-US" sz="1800" spc="-50" dirty="0" err="1">
                <a:solidFill>
                  <a:prstClr val="black"/>
                </a:solidFill>
                <a:latin typeface="Consolas"/>
              </a:rPr>
              <a:t>System.Data.</a:t>
            </a:r>
            <a:r>
              <a:rPr lang="en-US" sz="1800" spc="-50" dirty="0" err="1">
                <a:solidFill>
                  <a:srgbClr val="2B91AF"/>
                </a:solidFill>
                <a:latin typeface="Consolas"/>
              </a:rPr>
              <a:t>SqlDbType</a:t>
            </a:r>
            <a:r>
              <a:rPr lang="en-US" sz="1800" spc="-50" dirty="0" err="1">
                <a:solidFill>
                  <a:prstClr val="black"/>
                </a:solidFill>
                <a:latin typeface="Consolas"/>
              </a:rPr>
              <a:t>.NVarChar</a:t>
            </a:r>
            <a:r>
              <a:rPr lang="en-US" sz="1800" spc="-50" dirty="0">
                <a:solidFill>
                  <a:prstClr val="black"/>
                </a:solidFill>
                <a:latin typeface="Consolas"/>
              </a:rPr>
              <a:t>, 50).Value = </a:t>
            </a:r>
            <a:r>
              <a:rPr lang="en-US" sz="1800" spc="-50" dirty="0" err="1">
                <a:solidFill>
                  <a:prstClr val="black"/>
                </a:solidFill>
                <a:latin typeface="Consolas"/>
              </a:rPr>
              <a:t>strCName</a:t>
            </a:r>
            <a:r>
              <a:rPr lang="en-US" sz="1800" spc="-50" dirty="0">
                <a:solidFill>
                  <a:prstClr val="black"/>
                </a:solidFill>
                <a:latin typeface="Consolas"/>
              </a:rPr>
              <a:t>;</a:t>
            </a:r>
          </a:p>
          <a:p>
            <a:pPr marL="0" indent="0">
              <a:buNone/>
            </a:pPr>
            <a:r>
              <a:rPr lang="en-US" sz="1800" dirty="0" err="1" smtClean="0">
                <a:solidFill>
                  <a:srgbClr val="0000FF"/>
                </a:solidFill>
                <a:latin typeface="Consolas"/>
              </a:rPr>
              <a:t>int</a:t>
            </a:r>
            <a:r>
              <a:rPr lang="en-US" sz="1800" dirty="0" smtClean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800" dirty="0" err="1">
                <a:solidFill>
                  <a:prstClr val="black"/>
                </a:solidFill>
                <a:latin typeface="Consolas"/>
              </a:rPr>
              <a:t>intCNum</a:t>
            </a:r>
            <a:r>
              <a:rPr lang="en-US" sz="1800" dirty="0">
                <a:solidFill>
                  <a:prstClr val="black"/>
                </a:solidFill>
                <a:latin typeface="Consolas"/>
              </a:rPr>
              <a:t> = </a:t>
            </a:r>
            <a:r>
              <a:rPr lang="en-US" sz="1800" dirty="0" smtClean="0">
                <a:solidFill>
                  <a:srgbClr val="2B91AF"/>
                </a:solidFill>
                <a:latin typeface="Consolas"/>
              </a:rPr>
              <a:t>Convert</a:t>
            </a:r>
            <a:r>
              <a:rPr lang="en-US" sz="1800" dirty="0" smtClean="0">
                <a:solidFill>
                  <a:prstClr val="black"/>
                </a:solidFill>
                <a:latin typeface="Consolas"/>
              </a:rPr>
              <a:t>.ToInt32(</a:t>
            </a:r>
            <a:r>
              <a:rPr lang="en-US" sz="1800" dirty="0" err="1" smtClean="0">
                <a:solidFill>
                  <a:prstClr val="black"/>
                </a:solidFill>
                <a:latin typeface="Consolas"/>
              </a:rPr>
              <a:t>txtHrs.Text</a:t>
            </a:r>
            <a:r>
              <a:rPr lang="en-US" sz="1800" dirty="0">
                <a:solidFill>
                  <a:prstClr val="black"/>
                </a:solidFill>
                <a:latin typeface="Consolas"/>
              </a:rPr>
              <a:t>);</a:t>
            </a:r>
          </a:p>
          <a:p>
            <a:pPr marL="0" indent="0">
              <a:buNone/>
            </a:pPr>
            <a:r>
              <a:rPr lang="en-US" sz="1800" dirty="0" err="1" smtClean="0">
                <a:solidFill>
                  <a:prstClr val="black"/>
                </a:solidFill>
                <a:latin typeface="Consolas"/>
              </a:rPr>
              <a:t>myCommand.Parameters.Add</a:t>
            </a:r>
            <a:r>
              <a:rPr lang="en-US" sz="1800" dirty="0">
                <a:solidFill>
                  <a:prstClr val="black"/>
                </a:solidFill>
                <a:latin typeface="Consolas"/>
              </a:rPr>
              <a:t>(</a:t>
            </a:r>
            <a:r>
              <a:rPr lang="en-US" sz="1800" dirty="0">
                <a:solidFill>
                  <a:srgbClr val="A31515"/>
                </a:solidFill>
                <a:latin typeface="Consolas"/>
              </a:rPr>
              <a:t>"@</a:t>
            </a:r>
            <a:r>
              <a:rPr lang="en-US" sz="1800" dirty="0" err="1">
                <a:solidFill>
                  <a:srgbClr val="A31515"/>
                </a:solidFill>
                <a:latin typeface="Consolas"/>
              </a:rPr>
              <a:t>CNum</a:t>
            </a:r>
            <a:r>
              <a:rPr lang="en-US" sz="1800" dirty="0">
                <a:solidFill>
                  <a:srgbClr val="A31515"/>
                </a:solidFill>
                <a:latin typeface="Consolas"/>
              </a:rPr>
              <a:t>"</a:t>
            </a:r>
            <a:r>
              <a:rPr lang="en-US" sz="1800" dirty="0">
                <a:solidFill>
                  <a:prstClr val="black"/>
                </a:solidFill>
                <a:latin typeface="Consolas"/>
              </a:rPr>
              <a:t>, </a:t>
            </a:r>
            <a:r>
              <a:rPr lang="en-US" sz="1800" dirty="0" smtClean="0">
                <a:solidFill>
                  <a:prstClr val="black"/>
                </a:solidFill>
                <a:latin typeface="Consolas"/>
              </a:rPr>
              <a:t>System.Data.</a:t>
            </a:r>
            <a:r>
              <a:rPr lang="en-US" sz="1800" dirty="0" smtClean="0">
                <a:solidFill>
                  <a:srgbClr val="2B91AF"/>
                </a:solidFill>
                <a:latin typeface="Consolas"/>
              </a:rPr>
              <a:t>SqlDbType</a:t>
            </a:r>
            <a:r>
              <a:rPr lang="en-US" sz="1800" dirty="0" smtClean="0">
                <a:solidFill>
                  <a:prstClr val="black"/>
                </a:solidFill>
                <a:latin typeface="Consolas"/>
              </a:rPr>
              <a:t>.int).</a:t>
            </a:r>
            <a:r>
              <a:rPr lang="en-US" sz="1800" dirty="0">
                <a:solidFill>
                  <a:prstClr val="black"/>
                </a:solidFill>
                <a:latin typeface="Consolas"/>
              </a:rPr>
              <a:t>Value = </a:t>
            </a:r>
            <a:r>
              <a:rPr lang="en-US" sz="1800" dirty="0" err="1">
                <a:solidFill>
                  <a:prstClr val="black"/>
                </a:solidFill>
                <a:latin typeface="Consolas"/>
              </a:rPr>
              <a:t>intCNum</a:t>
            </a:r>
            <a:r>
              <a:rPr lang="en-US" sz="1800" dirty="0">
                <a:solidFill>
                  <a:prstClr val="black"/>
                </a:solidFill>
                <a:latin typeface="Consolas"/>
              </a:rPr>
              <a:t>;</a:t>
            </a:r>
          </a:p>
          <a:p>
            <a:pPr marL="0" indent="0">
              <a:buNone/>
            </a:pPr>
            <a:r>
              <a:rPr lang="en-US" sz="1800" dirty="0" err="1" smtClean="0">
                <a:solidFill>
                  <a:srgbClr val="0000FF"/>
                </a:solidFill>
                <a:latin typeface="Consolas"/>
              </a:rPr>
              <a:t>int</a:t>
            </a:r>
            <a:r>
              <a:rPr lang="en-US" sz="1800" dirty="0" smtClean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800" dirty="0" err="1">
                <a:solidFill>
                  <a:prstClr val="black"/>
                </a:solidFill>
                <a:latin typeface="Consolas"/>
              </a:rPr>
              <a:t>intHrs</a:t>
            </a:r>
            <a:r>
              <a:rPr lang="en-US" sz="1800" dirty="0">
                <a:solidFill>
                  <a:prstClr val="black"/>
                </a:solidFill>
                <a:latin typeface="Consolas"/>
              </a:rPr>
              <a:t> = </a:t>
            </a:r>
            <a:r>
              <a:rPr lang="en-US" sz="1800" dirty="0" smtClean="0">
                <a:solidFill>
                  <a:srgbClr val="2B91AF"/>
                </a:solidFill>
                <a:latin typeface="Consolas"/>
              </a:rPr>
              <a:t>Convert</a:t>
            </a:r>
            <a:r>
              <a:rPr lang="en-US" sz="1800" dirty="0" smtClean="0">
                <a:solidFill>
                  <a:prstClr val="black"/>
                </a:solidFill>
                <a:latin typeface="Consolas"/>
              </a:rPr>
              <a:t>.ToInt32(</a:t>
            </a:r>
            <a:r>
              <a:rPr lang="en-US" sz="1800" dirty="0" err="1" smtClean="0">
                <a:solidFill>
                  <a:prstClr val="black"/>
                </a:solidFill>
                <a:latin typeface="Consolas"/>
              </a:rPr>
              <a:t>txtHrs.Text</a:t>
            </a:r>
            <a:r>
              <a:rPr lang="en-US" sz="1800" dirty="0">
                <a:solidFill>
                  <a:prstClr val="black"/>
                </a:solidFill>
                <a:latin typeface="Consolas"/>
              </a:rPr>
              <a:t>);</a:t>
            </a:r>
          </a:p>
          <a:p>
            <a:pPr marL="0" indent="0">
              <a:buNone/>
            </a:pPr>
            <a:r>
              <a:rPr lang="en-US" sz="1800" dirty="0" err="1" smtClean="0">
                <a:solidFill>
                  <a:prstClr val="black"/>
                </a:solidFill>
                <a:latin typeface="Consolas"/>
              </a:rPr>
              <a:t>myCommand.Parameters.Add</a:t>
            </a:r>
            <a:r>
              <a:rPr lang="en-US" sz="1800" dirty="0">
                <a:solidFill>
                  <a:prstClr val="black"/>
                </a:solidFill>
                <a:latin typeface="Consolas"/>
              </a:rPr>
              <a:t>(</a:t>
            </a:r>
            <a:r>
              <a:rPr lang="en-US" sz="1800" dirty="0">
                <a:solidFill>
                  <a:srgbClr val="A31515"/>
                </a:solidFill>
                <a:latin typeface="Consolas"/>
              </a:rPr>
              <a:t>"@</a:t>
            </a:r>
            <a:r>
              <a:rPr lang="en-US" sz="1800" dirty="0" err="1">
                <a:solidFill>
                  <a:srgbClr val="A31515"/>
                </a:solidFill>
                <a:latin typeface="Consolas"/>
              </a:rPr>
              <a:t>CreditHrs</a:t>
            </a:r>
            <a:r>
              <a:rPr lang="en-US" sz="1800" dirty="0">
                <a:solidFill>
                  <a:srgbClr val="A31515"/>
                </a:solidFill>
                <a:latin typeface="Consolas"/>
              </a:rPr>
              <a:t>"</a:t>
            </a:r>
            <a:r>
              <a:rPr lang="en-US" sz="1800" dirty="0">
                <a:solidFill>
                  <a:prstClr val="black"/>
                </a:solidFill>
                <a:latin typeface="Consolas"/>
              </a:rPr>
              <a:t>, </a:t>
            </a:r>
            <a:r>
              <a:rPr lang="en-US" sz="1800" dirty="0" smtClean="0">
                <a:solidFill>
                  <a:prstClr val="black"/>
                </a:solidFill>
                <a:latin typeface="Consolas"/>
              </a:rPr>
              <a:t>System.Data.</a:t>
            </a:r>
            <a:r>
              <a:rPr lang="en-US" sz="1800" dirty="0" smtClean="0">
                <a:solidFill>
                  <a:srgbClr val="2B91AF"/>
                </a:solidFill>
                <a:latin typeface="Consolas"/>
              </a:rPr>
              <a:t>SqlDbType</a:t>
            </a:r>
            <a:r>
              <a:rPr lang="en-US" sz="1800" dirty="0" smtClean="0">
                <a:solidFill>
                  <a:prstClr val="black"/>
                </a:solidFill>
                <a:latin typeface="Consolas"/>
              </a:rPr>
              <a:t>.int).</a:t>
            </a:r>
            <a:r>
              <a:rPr lang="en-US" sz="1800" dirty="0">
                <a:solidFill>
                  <a:prstClr val="black"/>
                </a:solidFill>
                <a:latin typeface="Consolas"/>
              </a:rPr>
              <a:t>Value = </a:t>
            </a:r>
            <a:r>
              <a:rPr lang="en-US" sz="1800" dirty="0" err="1">
                <a:solidFill>
                  <a:prstClr val="black"/>
                </a:solidFill>
                <a:latin typeface="Consolas"/>
              </a:rPr>
              <a:t>intHrs</a:t>
            </a:r>
            <a:r>
              <a:rPr lang="en-US" sz="1800" dirty="0">
                <a:solidFill>
                  <a:prstClr val="black"/>
                </a:solidFill>
                <a:latin typeface="Consolas"/>
              </a:rPr>
              <a:t>;</a:t>
            </a:r>
          </a:p>
          <a:p>
            <a:pPr marL="0" indent="0">
              <a:buNone/>
              <a:tabLst>
                <a:tab pos="457200" algn="l"/>
              </a:tabLst>
            </a:pPr>
            <a:r>
              <a:rPr lang="en-US" sz="1800" dirty="0" err="1">
                <a:solidFill>
                  <a:srgbClr val="0000FF"/>
                </a:solidFill>
                <a:latin typeface="Consolas"/>
              </a:rPr>
              <a:t>int</a:t>
            </a:r>
            <a:r>
              <a:rPr lang="en-US" sz="1800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800" dirty="0" err="1" smtClean="0">
                <a:solidFill>
                  <a:prstClr val="black"/>
                </a:solidFill>
                <a:latin typeface="Consolas"/>
              </a:rPr>
              <a:t>intCnt</a:t>
            </a:r>
            <a:r>
              <a:rPr lang="en-US" sz="1800" dirty="0" smtClean="0">
                <a:solidFill>
                  <a:prstClr val="black"/>
                </a:solidFill>
                <a:latin typeface="Consolas"/>
              </a:rPr>
              <a:t> =-1</a:t>
            </a:r>
            <a:endParaRPr lang="en-US" sz="1800" dirty="0" smtClean="0">
              <a:latin typeface="Consolas"/>
            </a:endParaRPr>
          </a:p>
          <a:p>
            <a:pPr marL="0" indent="0">
              <a:buNone/>
              <a:tabLst>
                <a:tab pos="457200" algn="l"/>
              </a:tabLst>
            </a:pPr>
            <a:r>
              <a:rPr lang="en-US" sz="1800" dirty="0" err="1" smtClean="0">
                <a:latin typeface="Consolas"/>
              </a:rPr>
              <a:t>myConnection.Open</a:t>
            </a:r>
            <a:r>
              <a:rPr lang="en-US" sz="1800" dirty="0">
                <a:latin typeface="Consolas"/>
              </a:rPr>
              <a:t>();</a:t>
            </a:r>
          </a:p>
          <a:p>
            <a:pPr marL="0" indent="0">
              <a:buNone/>
              <a:tabLst>
                <a:tab pos="457200" algn="l"/>
              </a:tabLst>
            </a:pPr>
            <a:r>
              <a:rPr lang="en-US" sz="1800" dirty="0" err="1" smtClean="0">
                <a:solidFill>
                  <a:srgbClr val="0000FF"/>
                </a:solidFill>
                <a:latin typeface="Consolas"/>
              </a:rPr>
              <a:t>int</a:t>
            </a:r>
            <a:r>
              <a:rPr lang="en-US" sz="1800" dirty="0" smtClean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800" dirty="0" err="1">
                <a:solidFill>
                  <a:prstClr val="black"/>
                </a:solidFill>
                <a:latin typeface="Consolas"/>
              </a:rPr>
              <a:t>intCnt</a:t>
            </a:r>
            <a:r>
              <a:rPr lang="en-US" sz="1800" dirty="0">
                <a:solidFill>
                  <a:prstClr val="black"/>
                </a:solidFill>
                <a:latin typeface="Consolas"/>
              </a:rPr>
              <a:t> = </a:t>
            </a:r>
            <a:r>
              <a:rPr lang="en-US" sz="1800" dirty="0" err="1">
                <a:solidFill>
                  <a:prstClr val="black"/>
                </a:solidFill>
                <a:latin typeface="Consolas"/>
              </a:rPr>
              <a:t>myCommand.ExecuteNonQuery</a:t>
            </a:r>
            <a:r>
              <a:rPr lang="en-US" sz="1800" dirty="0">
                <a:solidFill>
                  <a:prstClr val="black"/>
                </a:solidFill>
                <a:latin typeface="Consolas"/>
              </a:rPr>
              <a:t>();</a:t>
            </a:r>
          </a:p>
          <a:p>
            <a:pPr marL="0" indent="0">
              <a:buNone/>
              <a:tabLst>
                <a:tab pos="457200" algn="l"/>
              </a:tabLst>
            </a:pPr>
            <a:r>
              <a:rPr lang="en-US" sz="1800" dirty="0" smtClean="0">
                <a:solidFill>
                  <a:srgbClr val="0000FF"/>
                </a:solidFill>
                <a:latin typeface="Consolas"/>
              </a:rPr>
              <a:t>if</a:t>
            </a:r>
            <a:r>
              <a:rPr lang="en-US" sz="1800" dirty="0" smtClean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800" dirty="0">
                <a:solidFill>
                  <a:prstClr val="black"/>
                </a:solidFill>
                <a:latin typeface="Consolas"/>
              </a:rPr>
              <a:t>(</a:t>
            </a:r>
            <a:r>
              <a:rPr lang="en-US" sz="1800" dirty="0" err="1">
                <a:solidFill>
                  <a:prstClr val="black"/>
                </a:solidFill>
                <a:latin typeface="Consolas"/>
              </a:rPr>
              <a:t>intCnt</a:t>
            </a:r>
            <a:r>
              <a:rPr lang="en-US" sz="1800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800" dirty="0" smtClean="0">
                <a:solidFill>
                  <a:prstClr val="black"/>
                </a:solidFill>
                <a:latin typeface="Consolas"/>
              </a:rPr>
              <a:t>= 0)</a:t>
            </a:r>
            <a:endParaRPr lang="en-US" sz="1800" dirty="0">
              <a:solidFill>
                <a:prstClr val="black"/>
              </a:solidFill>
              <a:latin typeface="Consolas"/>
            </a:endParaRPr>
          </a:p>
          <a:p>
            <a:pPr marL="0" indent="0">
              <a:buNone/>
              <a:tabLst>
                <a:tab pos="457200" algn="l"/>
              </a:tabLst>
            </a:pPr>
            <a:r>
              <a:rPr lang="en-US" sz="1800" dirty="0" smtClean="0">
                <a:solidFill>
                  <a:prstClr val="black"/>
                </a:solidFill>
                <a:latin typeface="Consolas"/>
              </a:rPr>
              <a:t>	</a:t>
            </a:r>
            <a:r>
              <a:rPr lang="en-US" sz="1800" dirty="0" err="1" smtClean="0">
                <a:solidFill>
                  <a:prstClr val="black"/>
                </a:solidFill>
                <a:latin typeface="Consolas"/>
              </a:rPr>
              <a:t>lblInsert.Text</a:t>
            </a:r>
            <a:r>
              <a:rPr lang="en-US" sz="1800" dirty="0" smtClean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800" dirty="0">
                <a:solidFill>
                  <a:prstClr val="black"/>
                </a:solidFill>
                <a:latin typeface="Consolas"/>
              </a:rPr>
              <a:t>= </a:t>
            </a:r>
            <a:r>
              <a:rPr lang="en-US" sz="1800" dirty="0" smtClean="0">
                <a:solidFill>
                  <a:srgbClr val="A31515"/>
                </a:solidFill>
                <a:latin typeface="Consolas"/>
              </a:rPr>
              <a:t>“One Records was </a:t>
            </a:r>
            <a:r>
              <a:rPr lang="en-US" sz="1800" dirty="0">
                <a:solidFill>
                  <a:srgbClr val="A31515"/>
                </a:solidFill>
                <a:latin typeface="Consolas"/>
              </a:rPr>
              <a:t>added"</a:t>
            </a:r>
            <a:r>
              <a:rPr lang="en-US" sz="1800" dirty="0">
                <a:solidFill>
                  <a:prstClr val="black"/>
                </a:solidFill>
                <a:latin typeface="Consolas"/>
              </a:rPr>
              <a:t>;</a:t>
            </a:r>
          </a:p>
          <a:p>
            <a:pPr marL="0" indent="0">
              <a:buNone/>
              <a:tabLst>
                <a:tab pos="457200" algn="l"/>
              </a:tabLst>
            </a:pPr>
            <a:r>
              <a:rPr lang="en-US" sz="1800" dirty="0" smtClean="0">
                <a:solidFill>
                  <a:srgbClr val="0000FF"/>
                </a:solidFill>
                <a:latin typeface="Consolas"/>
              </a:rPr>
              <a:t>Else</a:t>
            </a:r>
            <a:endParaRPr lang="en-US" sz="1800" dirty="0">
              <a:solidFill>
                <a:prstClr val="black"/>
              </a:solidFill>
              <a:latin typeface="Consolas"/>
            </a:endParaRPr>
          </a:p>
          <a:p>
            <a:pPr marL="0" indent="0">
              <a:buNone/>
              <a:tabLst>
                <a:tab pos="457200" algn="l"/>
              </a:tabLst>
            </a:pPr>
            <a:r>
              <a:rPr lang="en-US" sz="1800" dirty="0" smtClean="0">
                <a:solidFill>
                  <a:prstClr val="black"/>
                </a:solidFill>
                <a:latin typeface="Consolas"/>
              </a:rPr>
              <a:t>	</a:t>
            </a:r>
            <a:r>
              <a:rPr lang="en-US" sz="1800" dirty="0" err="1" smtClean="0">
                <a:solidFill>
                  <a:prstClr val="black"/>
                </a:solidFill>
                <a:latin typeface="Consolas"/>
              </a:rPr>
              <a:t>lblInsert.Text</a:t>
            </a:r>
            <a:r>
              <a:rPr lang="en-US" sz="1800" dirty="0" smtClean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800" dirty="0">
                <a:solidFill>
                  <a:prstClr val="black"/>
                </a:solidFill>
                <a:latin typeface="Consolas"/>
              </a:rPr>
              <a:t>= </a:t>
            </a:r>
            <a:r>
              <a:rPr lang="en-US" sz="1800" dirty="0" smtClean="0">
                <a:solidFill>
                  <a:srgbClr val="A31515"/>
                </a:solidFill>
                <a:latin typeface="Consolas"/>
              </a:rPr>
              <a:t>“No records were added</a:t>
            </a:r>
            <a:r>
              <a:rPr lang="en-US" sz="1800" dirty="0" smtClean="0">
                <a:solidFill>
                  <a:srgbClr val="A31515"/>
                </a:solidFill>
                <a:latin typeface="Consolas"/>
              </a:rPr>
              <a:t>"</a:t>
            </a:r>
            <a:r>
              <a:rPr lang="en-US" sz="1800" dirty="0" smtClean="0">
                <a:solidFill>
                  <a:prstClr val="black"/>
                </a:solidFill>
                <a:latin typeface="Consolas"/>
              </a:rPr>
              <a:t>;</a:t>
            </a:r>
            <a:endParaRPr lang="en-US" sz="1800" dirty="0">
              <a:solidFill>
                <a:prstClr val="black"/>
              </a:solidFill>
              <a:latin typeface="Consolas"/>
            </a:endParaRPr>
          </a:p>
          <a:p>
            <a:pPr marL="0" indent="0">
              <a:buNone/>
              <a:tabLst>
                <a:tab pos="457200" algn="l"/>
              </a:tabLst>
            </a:pPr>
            <a:r>
              <a:rPr lang="en-US" sz="1800" dirty="0" err="1" smtClean="0">
                <a:solidFill>
                  <a:prstClr val="black"/>
                </a:solidFill>
                <a:latin typeface="Consolas"/>
              </a:rPr>
              <a:t>myConnection.Close</a:t>
            </a:r>
            <a:r>
              <a:rPr lang="en-US" sz="1800" dirty="0">
                <a:solidFill>
                  <a:prstClr val="black"/>
                </a:solidFill>
                <a:latin typeface="Consolas"/>
              </a:rPr>
              <a:t>();</a:t>
            </a:r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9" name="TextBox 8"/>
          <p:cNvSpPr txBox="1"/>
          <p:nvPr/>
        </p:nvSpPr>
        <p:spPr>
          <a:xfrm>
            <a:off x="0" y="0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0" y="838200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-76200" y="1600200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3a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505200" y="4038600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-76200" y="2214265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7887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L2: Hands-on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For this exercise we are going to add new fees to the fee table using code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 smtClean="0"/>
              <a:t>Create a new page in your Unit9 folder and call it lastNameU9L2.aspx</a:t>
            </a:r>
          </a:p>
          <a:p>
            <a:pPr lvl="2"/>
            <a:r>
              <a:rPr lang="en-US" sz="2000" dirty="0" smtClean="0"/>
              <a:t>Be sure that “Please code in separate file” and “Select master page” are checked</a:t>
            </a:r>
          </a:p>
          <a:p>
            <a:pPr lvl="2"/>
            <a:r>
              <a:rPr lang="en-US" sz="2000" dirty="0" smtClean="0"/>
              <a:t>Add your name and assignment information to the page title 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400" dirty="0" smtClean="0"/>
              <a:t>Add the following H2 heading to the page</a:t>
            </a:r>
          </a:p>
          <a:p>
            <a:pPr marL="857250" lvl="2" indent="0">
              <a:buNone/>
            </a:pPr>
            <a:r>
              <a:rPr lang="en-US" sz="2000" dirty="0" smtClean="0"/>
              <a:t>	    INSERTING AND UPDATING DATA FROM CODE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36483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U9L2 - 2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14400" lvl="1" indent="-457200">
              <a:buFont typeface="+mj-lt"/>
              <a:buAutoNum type="arabicPeriod" startAt="3"/>
            </a:pPr>
            <a:endParaRPr lang="en-US" sz="2400" dirty="0"/>
          </a:p>
          <a:p>
            <a:pPr marL="914400" lvl="1" indent="-457200">
              <a:buFont typeface="+mj-lt"/>
              <a:buAutoNum type="arabicPeriod" startAt="3"/>
            </a:pPr>
            <a:r>
              <a:rPr lang="en-US" sz="2400" dirty="0" smtClean="0"/>
              <a:t>Under the H2 heading and an H3 heading</a:t>
            </a:r>
          </a:p>
          <a:p>
            <a:pPr marL="857250" lvl="2" indent="0">
              <a:buNone/>
            </a:pPr>
            <a:r>
              <a:rPr lang="en-US" sz="2000" dirty="0" smtClean="0"/>
              <a:t>	</a:t>
            </a:r>
            <a:r>
              <a:rPr lang="en-US" sz="2000" dirty="0"/>
              <a:t> </a:t>
            </a:r>
            <a:r>
              <a:rPr lang="en-US" sz="2000" dirty="0" smtClean="0"/>
              <a:t>  THE </a:t>
            </a:r>
            <a:r>
              <a:rPr lang="en-US" sz="2000" dirty="0"/>
              <a:t>FOLLOWING FEES ARE CURRENTLY RECORDED:</a:t>
            </a:r>
          </a:p>
          <a:p>
            <a:pPr marL="914400" lvl="1" indent="-457200">
              <a:buFont typeface="+mj-lt"/>
              <a:buAutoNum type="arabicPeriod" startAt="3"/>
            </a:pPr>
            <a:r>
              <a:rPr lang="en-US" sz="2400" dirty="0" smtClean="0"/>
              <a:t>Add a </a:t>
            </a:r>
            <a:r>
              <a:rPr lang="en-US" sz="2400" dirty="0" err="1" smtClean="0"/>
              <a:t>GridView</a:t>
            </a:r>
            <a:r>
              <a:rPr lang="en-US" sz="2400" dirty="0" smtClean="0"/>
              <a:t> under the H3 heading</a:t>
            </a:r>
          </a:p>
          <a:p>
            <a:pPr marL="914400" lvl="1" indent="-457200">
              <a:buFont typeface="+mj-lt"/>
              <a:buAutoNum type="arabicPeriod" startAt="3"/>
            </a:pPr>
            <a:r>
              <a:rPr lang="en-US" sz="2400" dirty="0" smtClean="0"/>
              <a:t>Create a SQL </a:t>
            </a:r>
            <a:r>
              <a:rPr lang="en-US" sz="2400" dirty="0" err="1" smtClean="0"/>
              <a:t>DataSource</a:t>
            </a:r>
            <a:r>
              <a:rPr lang="en-US" sz="2400" dirty="0" smtClean="0"/>
              <a:t> for the </a:t>
            </a:r>
            <a:r>
              <a:rPr lang="en-US" sz="2400" dirty="0" err="1" smtClean="0"/>
              <a:t>GridView</a:t>
            </a:r>
            <a:endParaRPr lang="en-US" sz="2400" dirty="0" smtClean="0"/>
          </a:p>
          <a:p>
            <a:pPr marL="1314450" lvl="2" indent="-457200"/>
            <a:r>
              <a:rPr lang="en-US" sz="2000" dirty="0" smtClean="0"/>
              <a:t>Select the fees table you created in Unit8</a:t>
            </a:r>
          </a:p>
          <a:p>
            <a:pPr marL="1314450" lvl="2" indent="-457200"/>
            <a:r>
              <a:rPr lang="en-US" sz="2000" dirty="0" smtClean="0"/>
              <a:t>Select both the </a:t>
            </a:r>
            <a:r>
              <a:rPr lang="en-US" sz="2000" dirty="0" err="1" smtClean="0"/>
              <a:t>FeeDescription</a:t>
            </a:r>
            <a:r>
              <a:rPr lang="en-US" sz="2000" dirty="0" smtClean="0"/>
              <a:t> and the Fee fields</a:t>
            </a:r>
          </a:p>
          <a:p>
            <a:pPr marL="1314450" lvl="2" indent="-457200"/>
            <a:r>
              <a:rPr lang="en-US" sz="2000" dirty="0" smtClean="0"/>
              <a:t>No WHERE and no Advanced features</a:t>
            </a:r>
          </a:p>
          <a:p>
            <a:pPr marL="914400" lvl="1" indent="-457200">
              <a:buFont typeface="+mj-lt"/>
              <a:buAutoNum type="arabicPeriod" startAt="3"/>
            </a:pPr>
            <a:r>
              <a:rPr lang="en-US" sz="2400" dirty="0" smtClean="0"/>
              <a:t>Select a nice format for the </a:t>
            </a:r>
            <a:r>
              <a:rPr lang="en-US" sz="2400" dirty="0" err="1" smtClean="0"/>
              <a:t>GridView</a:t>
            </a:r>
            <a:r>
              <a:rPr lang="en-US" sz="2400" dirty="0" smtClean="0"/>
              <a:t> and add a Select link </a:t>
            </a:r>
            <a:r>
              <a:rPr lang="en-US" sz="1800" dirty="0" smtClean="0"/>
              <a:t>(we won’t use it in this exercise but we will use it in U9L2.2)</a:t>
            </a:r>
          </a:p>
          <a:p>
            <a:pPr marL="857250" lvl="2" indent="0">
              <a:buNone/>
            </a:pPr>
            <a:r>
              <a:rPr lang="en-US" sz="20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080326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U9L2 - 3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400" lvl="1" indent="-457200">
              <a:buFont typeface="+mj-lt"/>
              <a:buAutoNum type="arabicPeriod" startAt="7"/>
            </a:pPr>
            <a:r>
              <a:rPr lang="en-US" sz="2400" dirty="0" smtClean="0"/>
              <a:t>Below the </a:t>
            </a:r>
            <a:r>
              <a:rPr lang="en-US" sz="2400" dirty="0" err="1" smtClean="0"/>
              <a:t>DataSource</a:t>
            </a:r>
            <a:r>
              <a:rPr lang="en-US" sz="2400" dirty="0" smtClean="0"/>
              <a:t>, add an H3 title that says</a:t>
            </a:r>
          </a:p>
          <a:p>
            <a:pPr marL="857250" lvl="2" indent="0">
              <a:buNone/>
              <a:tabLst>
                <a:tab pos="1371600" algn="l"/>
              </a:tabLst>
            </a:pPr>
            <a:r>
              <a:rPr lang="en-US" sz="2000" dirty="0" smtClean="0"/>
              <a:t>	ADD A NEW FEE:</a:t>
            </a:r>
          </a:p>
          <a:p>
            <a:pPr marL="914400" lvl="1" indent="-457200">
              <a:buFont typeface="+mj-lt"/>
              <a:buAutoNum type="arabicPeriod" startAt="7"/>
            </a:pPr>
            <a:r>
              <a:rPr lang="en-US" sz="2400" dirty="0" smtClean="0"/>
              <a:t>Below that add</a:t>
            </a:r>
          </a:p>
          <a:p>
            <a:pPr marL="1314450" lvl="2" indent="-457200"/>
            <a:r>
              <a:rPr lang="en-US" sz="2000" dirty="0" smtClean="0"/>
              <a:t>The text “New Fee Description”</a:t>
            </a:r>
          </a:p>
          <a:p>
            <a:pPr marL="1314450" lvl="2" indent="-457200"/>
            <a:r>
              <a:rPr lang="en-US" sz="2000" dirty="0" smtClean="0"/>
              <a:t>A </a:t>
            </a:r>
            <a:r>
              <a:rPr lang="en-US" sz="2000" dirty="0" err="1" smtClean="0"/>
              <a:t>TextBox</a:t>
            </a:r>
            <a:r>
              <a:rPr lang="en-US" sz="2000" dirty="0" smtClean="0"/>
              <a:t> named </a:t>
            </a:r>
            <a:r>
              <a:rPr lang="en-US" sz="2000" dirty="0" err="1" smtClean="0"/>
              <a:t>txtFeeDescription</a:t>
            </a:r>
            <a:endParaRPr lang="en-US" sz="2000" dirty="0" smtClean="0"/>
          </a:p>
          <a:p>
            <a:pPr marL="1314450" lvl="2" indent="-457200"/>
            <a:r>
              <a:rPr lang="en-US" sz="2000" dirty="0" smtClean="0"/>
              <a:t>A required field validator</a:t>
            </a:r>
          </a:p>
          <a:p>
            <a:pPr marL="971550" lvl="1" indent="-514350">
              <a:buFont typeface="+mj-lt"/>
              <a:buAutoNum type="arabicPeriod" startAt="9"/>
            </a:pPr>
            <a:r>
              <a:rPr lang="en-US" sz="2400" dirty="0" smtClean="0"/>
              <a:t>Below that add</a:t>
            </a:r>
          </a:p>
          <a:p>
            <a:pPr marL="1371600" lvl="2" indent="-514350"/>
            <a:r>
              <a:rPr lang="en-US" sz="2000" dirty="0" smtClean="0"/>
              <a:t>The text “New Fee:”</a:t>
            </a:r>
          </a:p>
          <a:p>
            <a:pPr marL="1371600" lvl="2" indent="-514350"/>
            <a:r>
              <a:rPr lang="en-US" sz="2000" dirty="0" smtClean="0"/>
              <a:t>A </a:t>
            </a:r>
            <a:r>
              <a:rPr lang="en-US" sz="2000" dirty="0" err="1" smtClean="0"/>
              <a:t>TextBox</a:t>
            </a:r>
            <a:r>
              <a:rPr lang="en-US" sz="2000" dirty="0" smtClean="0"/>
              <a:t> named </a:t>
            </a:r>
            <a:r>
              <a:rPr lang="en-US" sz="2000" dirty="0" err="1" smtClean="0"/>
              <a:t>txtFee</a:t>
            </a:r>
            <a:endParaRPr lang="en-US" sz="2000" dirty="0" smtClean="0"/>
          </a:p>
          <a:p>
            <a:pPr marL="1371600" lvl="2" indent="-514350"/>
            <a:r>
              <a:rPr lang="en-US" sz="2000" dirty="0" smtClean="0"/>
              <a:t>A required field validator</a:t>
            </a:r>
          </a:p>
          <a:p>
            <a:pPr marL="1371600" lvl="2" indent="-514350"/>
            <a:r>
              <a:rPr lang="en-US" sz="2000" dirty="0" smtClean="0"/>
              <a:t>Another validator to make sure the number is a positive decimal number</a:t>
            </a:r>
          </a:p>
          <a:p>
            <a:pPr marL="1371600" lvl="2" indent="-514350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065608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U9L2 - 4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14400" lvl="1" indent="-457200">
              <a:buFont typeface="+mj-lt"/>
              <a:buAutoNum type="arabicPeriod" startAt="10"/>
            </a:pPr>
            <a:r>
              <a:rPr lang="en-US" sz="2400" dirty="0" smtClean="0"/>
              <a:t>Below that add a button</a:t>
            </a:r>
          </a:p>
          <a:p>
            <a:pPr marL="1314450" lvl="2" indent="-457200"/>
            <a:r>
              <a:rPr lang="en-US" dirty="0"/>
              <a:t>Change the name to </a:t>
            </a:r>
            <a:r>
              <a:rPr lang="en-US" dirty="0" err="1"/>
              <a:t>btnAdd</a:t>
            </a:r>
            <a:endParaRPr lang="en-US" dirty="0"/>
          </a:p>
          <a:p>
            <a:pPr marL="1314450" lvl="2" indent="-457200"/>
            <a:r>
              <a:rPr lang="en-US" dirty="0"/>
              <a:t>Change the text to Add new fee</a:t>
            </a:r>
          </a:p>
          <a:p>
            <a:pPr marL="914400" lvl="1" indent="-457200">
              <a:buFont typeface="+mj-lt"/>
              <a:buAutoNum type="arabicPeriod" startAt="10"/>
            </a:pPr>
            <a:r>
              <a:rPr lang="en-US" sz="2400" dirty="0" smtClean="0"/>
              <a:t>Below the button and a Label named </a:t>
            </a:r>
            <a:r>
              <a:rPr lang="en-US" sz="2400" dirty="0" err="1" smtClean="0"/>
              <a:t>lblIsert</a:t>
            </a:r>
            <a:endParaRPr lang="en-US" sz="2400" dirty="0" smtClean="0"/>
          </a:p>
          <a:p>
            <a:pPr marL="914400" lvl="1" indent="-457200">
              <a:buFont typeface="+mj-lt"/>
              <a:buAutoNum type="arabicPeriod" startAt="10"/>
            </a:pPr>
            <a:r>
              <a:rPr lang="en-US" sz="2400" dirty="0" smtClean="0"/>
              <a:t>Below the button and a validation summary</a:t>
            </a:r>
          </a:p>
          <a:p>
            <a:pPr marL="1314450" lvl="2" indent="-457200"/>
            <a:r>
              <a:rPr lang="en-US" dirty="0" smtClean="0"/>
              <a:t>Put all the validators, the button and the validation summary in the same validation group</a:t>
            </a:r>
          </a:p>
          <a:p>
            <a:pPr marL="1314450" lvl="2" indent="-457200"/>
            <a:r>
              <a:rPr lang="en-US" dirty="0" smtClean="0"/>
              <a:t>Set the validation summary to use the popup window</a:t>
            </a:r>
            <a:endParaRPr lang="en-US" dirty="0"/>
          </a:p>
          <a:p>
            <a:pPr marL="914400" lvl="1" indent="-457200">
              <a:buFont typeface="+mj-lt"/>
              <a:buAutoNum type="arabicPeriod" startAt="10"/>
            </a:pPr>
            <a:endParaRPr lang="en-US" sz="2400" dirty="0" smtClean="0"/>
          </a:p>
          <a:p>
            <a:pPr marL="914400" lvl="1" indent="-457200">
              <a:buFont typeface="+mj-lt"/>
              <a:buAutoNum type="arabicPeriod" startAt="10"/>
            </a:pPr>
            <a:endParaRPr lang="en-US" sz="2400" dirty="0"/>
          </a:p>
          <a:p>
            <a:pPr marL="914400" lvl="1" indent="-457200">
              <a:buFont typeface="+mj-lt"/>
              <a:buAutoNum type="arabicPeriod" startAt="10"/>
            </a:pPr>
            <a:endParaRPr lang="en-US" sz="2400" dirty="0" smtClean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7273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U9L2 - 5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610600" cy="5029200"/>
          </a:xfrm>
        </p:spPr>
        <p:txBody>
          <a:bodyPr>
            <a:normAutofit/>
          </a:bodyPr>
          <a:lstStyle/>
          <a:p>
            <a:pPr marL="514350" indent="-457200">
              <a:buFont typeface="+mj-lt"/>
              <a:buAutoNum type="arabicPeriod" startAt="13"/>
            </a:pPr>
            <a:r>
              <a:rPr lang="en-US" dirty="0" smtClean="0"/>
              <a:t>Double click the button to create a method</a:t>
            </a:r>
          </a:p>
          <a:p>
            <a:pPr marL="914400" lvl="1" indent="-457200"/>
            <a:r>
              <a:rPr lang="en-US" sz="2600" dirty="0" smtClean="0"/>
              <a:t>Add the database and configuration namespaces at the top of the page</a:t>
            </a:r>
          </a:p>
          <a:p>
            <a:pPr marL="914400" lvl="1" indent="-457200"/>
            <a:r>
              <a:rPr lang="en-US" sz="2600" dirty="0" smtClean="0"/>
              <a:t>Create a connection object in the new method (exactly the same as in the Unit8 exercises)</a:t>
            </a:r>
          </a:p>
          <a:p>
            <a:pPr marL="914400" lvl="1" indent="-457200"/>
            <a:r>
              <a:rPr lang="en-US" sz="2600" dirty="0" smtClean="0"/>
              <a:t>Create a string with the following SQL statement</a:t>
            </a:r>
          </a:p>
          <a:p>
            <a:pPr marL="1314450" lvl="2" indent="-457200"/>
            <a:endParaRPr lang="en-US" sz="1900" dirty="0"/>
          </a:p>
          <a:p>
            <a:pPr marL="914400" lvl="1" indent="-457200"/>
            <a:r>
              <a:rPr lang="en-US" sz="2600" dirty="0" smtClean="0"/>
              <a:t>Create a new command object using this SQL string and your connection object</a:t>
            </a:r>
          </a:p>
          <a:p>
            <a:pPr marL="914400" lvl="1" indent="-457200"/>
            <a:r>
              <a:rPr lang="en-US" sz="2600" dirty="0" smtClean="0"/>
              <a:t>Add parameters to the command object that assign values to the two parameters used in the SQL</a:t>
            </a:r>
            <a:endParaRPr lang="en-US" sz="2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86050" y="4040859"/>
            <a:ext cx="6381750" cy="378741"/>
          </a:xfrm>
          <a:prstGeom prst="rect">
            <a:avLst/>
          </a:prstGeom>
        </p:spPr>
      </p:pic>
      <p:sp>
        <p:nvSpPr>
          <p:cNvPr id="5" name="Line Callout 1 4"/>
          <p:cNvSpPr/>
          <p:nvPr/>
        </p:nvSpPr>
        <p:spPr bwMode="auto">
          <a:xfrm>
            <a:off x="4724400" y="6172200"/>
            <a:ext cx="4343400" cy="584775"/>
          </a:xfrm>
          <a:prstGeom prst="borderCallout1">
            <a:avLst>
              <a:gd name="adj1" fmla="val 49420"/>
              <a:gd name="adj2" fmla="val -186"/>
              <a:gd name="adj3" fmla="val -32388"/>
              <a:gd name="adj4" fmla="val -6998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dk1"/>
                </a:solidFill>
                <a:latin typeface="+mn-lt"/>
              </a:rPr>
              <a:t>This works exactly the same was as what  you did to create a WHERE clause parameter in Unit 8</a:t>
            </a:r>
          </a:p>
        </p:txBody>
      </p:sp>
    </p:spTree>
    <p:extLst>
      <p:ext uri="{BB962C8B-B14F-4D97-AF65-F5344CB8AC3E}">
        <p14:creationId xmlns:p14="http://schemas.microsoft.com/office/powerpoint/2010/main" val="3368685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U9L2 - 6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5486400"/>
          </a:xfrm>
        </p:spPr>
        <p:txBody>
          <a:bodyPr>
            <a:normAutofit lnSpcReduction="10000"/>
          </a:bodyPr>
          <a:lstStyle/>
          <a:p>
            <a:pPr lvl="1"/>
            <a:r>
              <a:rPr lang="en-US" dirty="0" smtClean="0"/>
              <a:t>Create a try/catch block</a:t>
            </a:r>
          </a:p>
          <a:p>
            <a:pPr lvl="1"/>
            <a:r>
              <a:rPr lang="en-US" dirty="0" smtClean="0"/>
              <a:t>Inside the try</a:t>
            </a:r>
          </a:p>
          <a:p>
            <a:pPr lvl="2"/>
            <a:r>
              <a:rPr lang="en-US" dirty="0" smtClean="0"/>
              <a:t>Open the connection</a:t>
            </a:r>
          </a:p>
          <a:p>
            <a:pPr lvl="2"/>
            <a:r>
              <a:rPr lang="en-US" dirty="0" smtClean="0"/>
              <a:t>Enter the following line of code</a:t>
            </a:r>
          </a:p>
          <a:p>
            <a:pPr lvl="3"/>
            <a:endParaRPr lang="en-US" sz="1600" dirty="0" smtClean="0"/>
          </a:p>
          <a:p>
            <a:pPr lvl="2"/>
            <a:endParaRPr lang="en-US" dirty="0" smtClean="0"/>
          </a:p>
          <a:p>
            <a:pPr lvl="2"/>
            <a:r>
              <a:rPr lang="en-US" dirty="0" smtClean="0"/>
              <a:t>On the following line, check to see if </a:t>
            </a:r>
            <a:r>
              <a:rPr lang="en-US" dirty="0" err="1" smtClean="0"/>
              <a:t>intCnt</a:t>
            </a:r>
            <a:r>
              <a:rPr lang="en-US" dirty="0" smtClean="0"/>
              <a:t> is &gt;1 (that means that at more than one record was inserted)</a:t>
            </a:r>
          </a:p>
          <a:p>
            <a:pPr lvl="3"/>
            <a:r>
              <a:rPr lang="en-US" dirty="0" smtClean="0"/>
              <a:t>If that is true, display the value of </a:t>
            </a:r>
            <a:r>
              <a:rPr lang="en-US" dirty="0" err="1" smtClean="0"/>
              <a:t>intCnt</a:t>
            </a:r>
            <a:r>
              <a:rPr lang="en-US" dirty="0" smtClean="0"/>
              <a:t> and a message saying “ records were added”</a:t>
            </a:r>
          </a:p>
          <a:p>
            <a:pPr lvl="3"/>
            <a:r>
              <a:rPr lang="en-US" dirty="0" smtClean="0"/>
              <a:t>If </a:t>
            </a:r>
            <a:r>
              <a:rPr lang="en-US" dirty="0" err="1" smtClean="0"/>
              <a:t>intCnt</a:t>
            </a:r>
            <a:r>
              <a:rPr lang="en-US" dirty="0" smtClean="0"/>
              <a:t> isn't’ &gt; 1, display a message saying that one record was inserted</a:t>
            </a:r>
          </a:p>
          <a:p>
            <a:pPr lvl="2"/>
            <a:r>
              <a:rPr lang="en-US" dirty="0" smtClean="0"/>
              <a:t>Close the connection</a:t>
            </a:r>
          </a:p>
          <a:p>
            <a:pPr lvl="2"/>
            <a:r>
              <a:rPr lang="en-US" dirty="0" smtClean="0"/>
              <a:t>Close the try block</a:t>
            </a:r>
          </a:p>
          <a:p>
            <a:pPr lvl="3"/>
            <a:endParaRPr lang="en-US" sz="1600" dirty="0"/>
          </a:p>
          <a:p>
            <a:pPr lvl="3"/>
            <a:endParaRPr lang="en-US" sz="16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4200" y="3276600"/>
            <a:ext cx="534924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5029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U9L2 - 7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en-US" dirty="0" smtClean="0"/>
              <a:t>Write the catch statement in the form</a:t>
            </a:r>
          </a:p>
          <a:p>
            <a:pPr lvl="2"/>
            <a:endParaRPr lang="en-US" sz="2000" dirty="0"/>
          </a:p>
          <a:p>
            <a:pPr lvl="1"/>
            <a:r>
              <a:rPr lang="en-US" dirty="0" smtClean="0"/>
              <a:t>Inside the catch block, write a message to the label saying you were unable to insert the record and then display the standard Exception message found in </a:t>
            </a:r>
            <a:r>
              <a:rPr lang="en-US" dirty="0" err="1" smtClean="0"/>
              <a:t>ex.Message</a:t>
            </a:r>
            <a:endParaRPr lang="en-US" dirty="0" smtClean="0"/>
          </a:p>
          <a:p>
            <a:pPr lvl="1"/>
            <a:r>
              <a:rPr lang="en-US" dirty="0" smtClean="0"/>
              <a:t>Close the catch block</a:t>
            </a:r>
          </a:p>
          <a:p>
            <a:pPr lvl="1"/>
            <a:r>
              <a:rPr lang="en-US" dirty="0" smtClean="0"/>
              <a:t>Close the connection again </a:t>
            </a:r>
            <a:r>
              <a:rPr lang="en-US" sz="2200" dirty="0" smtClean="0"/>
              <a:t>(in case there was an exception)</a:t>
            </a:r>
          </a:p>
          <a:p>
            <a:pPr lvl="1"/>
            <a:r>
              <a:rPr lang="en-US" dirty="0" err="1" smtClean="0"/>
              <a:t>Databind</a:t>
            </a:r>
            <a:r>
              <a:rPr lang="en-US" dirty="0" smtClean="0"/>
              <a:t> the </a:t>
            </a:r>
            <a:r>
              <a:rPr lang="en-US" dirty="0" err="1" smtClean="0"/>
              <a:t>GridView</a:t>
            </a:r>
            <a:endParaRPr lang="en-US" dirty="0" smtClean="0"/>
          </a:p>
          <a:p>
            <a:pPr lvl="1"/>
            <a:r>
              <a:rPr lang="en-US" dirty="0" smtClean="0"/>
              <a:t>Set the </a:t>
            </a:r>
            <a:r>
              <a:rPr lang="en-US" dirty="0" err="1" smtClean="0"/>
              <a:t>SelectedIndex</a:t>
            </a:r>
            <a:r>
              <a:rPr lang="en-US" dirty="0" smtClean="0"/>
              <a:t> of the </a:t>
            </a:r>
            <a:r>
              <a:rPr lang="en-US" dirty="0" err="1" smtClean="0"/>
              <a:t>GridView</a:t>
            </a:r>
            <a:r>
              <a:rPr lang="en-US" dirty="0" smtClean="0"/>
              <a:t> to -1</a:t>
            </a:r>
          </a:p>
          <a:p>
            <a:pPr lvl="1"/>
            <a:r>
              <a:rPr lang="en-US" dirty="0" smtClean="0"/>
              <a:t>Clear the text boxes</a:t>
            </a:r>
          </a:p>
          <a:p>
            <a:pPr lvl="1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1399" y="1752600"/>
            <a:ext cx="2761129" cy="3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0147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Agile Programming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5029200"/>
          </a:xfrm>
        </p:spPr>
        <p:txBody>
          <a:bodyPr/>
          <a:lstStyle/>
          <a:p>
            <a:r>
              <a:rPr lang="en-US" dirty="0" smtClean="0"/>
              <a:t>Based on Bruce </a:t>
            </a:r>
            <a:r>
              <a:rPr lang="en-US" dirty="0" err="1" smtClean="0"/>
              <a:t>Feiler’s</a:t>
            </a:r>
            <a:r>
              <a:rPr lang="en-US" dirty="0" smtClean="0"/>
              <a:t> </a:t>
            </a:r>
            <a:r>
              <a:rPr lang="en-US" dirty="0" smtClean="0">
                <a:hlinkClick r:id="rId2"/>
              </a:rPr>
              <a:t>video</a:t>
            </a:r>
            <a:r>
              <a:rPr lang="en-US" dirty="0" smtClean="0"/>
              <a:t>, list at least five characteristics on Agile Programming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30949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U9L2 - 8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14400" lvl="1" indent="-457200">
              <a:buFont typeface="+mj-lt"/>
              <a:buAutoNum type="arabicPeriod" startAt="14"/>
            </a:pPr>
            <a:r>
              <a:rPr lang="en-US" sz="2400" dirty="0" smtClean="0"/>
              <a:t>Test your page to be sure you can insert new fees</a:t>
            </a:r>
          </a:p>
          <a:p>
            <a:pPr marL="914400" lvl="1" indent="-457200">
              <a:buFont typeface="+mj-lt"/>
              <a:buAutoNum type="arabicPeriod" startAt="14"/>
            </a:pPr>
            <a:r>
              <a:rPr lang="en-US" sz="2400" dirty="0" smtClean="0"/>
              <a:t>Link the page to your portfolio page</a:t>
            </a:r>
          </a:p>
          <a:p>
            <a:pPr marL="914400" lvl="1" indent="-457200">
              <a:buFont typeface="+mj-lt"/>
              <a:buAutoNum type="arabicPeriod" startAt="14"/>
            </a:pPr>
            <a:r>
              <a:rPr lang="en-US" sz="2400" dirty="0" smtClean="0"/>
              <a:t>Upload your </a:t>
            </a:r>
            <a:r>
              <a:rPr lang="en-US" sz="2400" dirty="0" err="1" smtClean="0"/>
              <a:t>ASPPub</a:t>
            </a:r>
            <a:r>
              <a:rPr lang="en-US" sz="2400" dirty="0" smtClean="0"/>
              <a:t> to ASPNET</a:t>
            </a:r>
          </a:p>
          <a:p>
            <a:pPr marL="914400" lvl="1" indent="-457200">
              <a:buFont typeface="+mj-lt"/>
              <a:buAutoNum type="arabicPeriod" startAt="14"/>
            </a:pPr>
            <a:r>
              <a:rPr lang="en-US" sz="2400" dirty="0" smtClean="0"/>
              <a:t>Put a link to your portfolio page in the </a:t>
            </a:r>
            <a:r>
              <a:rPr lang="en-US" sz="2400" dirty="0" err="1" smtClean="0"/>
              <a:t>dropbox</a:t>
            </a:r>
            <a:r>
              <a:rPr lang="en-US" sz="2400" dirty="0" smtClean="0"/>
              <a:t> AFTER you test to be sure that everything still works correctly on ASPNET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97166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Curved Down Arrow 30"/>
          <p:cNvSpPr/>
          <p:nvPr/>
        </p:nvSpPr>
        <p:spPr bwMode="auto">
          <a:xfrm>
            <a:off x="559754" y="2957884"/>
            <a:ext cx="1192846" cy="304800"/>
          </a:xfrm>
          <a:prstGeom prst="curvedDownArrow">
            <a:avLst/>
          </a:prstGeom>
          <a:solidFill>
            <a:schemeClr val="accent1">
              <a:alpha val="45000"/>
            </a:schemeClr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ahoma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223647" y="4543872"/>
            <a:ext cx="2362200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 smtClean="0">
                <a:latin typeface="Consolas" pitchFamily="49" charset="0"/>
                <a:cs typeface="Consolas" pitchFamily="49" charset="0"/>
              </a:rPr>
              <a:t>lblOutput.Text</a:t>
            </a:r>
            <a:r>
              <a:rPr lang="en-US" sz="1600" dirty="0" smtClean="0">
                <a:latin typeface="Consolas" pitchFamily="49" charset="0"/>
                <a:cs typeface="Consolas" pitchFamily="49" charset="0"/>
              </a:rPr>
              <a:t>= </a:t>
            </a:r>
            <a:br>
              <a:rPr lang="en-US" sz="1600" dirty="0" smtClean="0">
                <a:latin typeface="Consolas" pitchFamily="49" charset="0"/>
                <a:cs typeface="Consolas" pitchFamily="49" charset="0"/>
              </a:rPr>
            </a:br>
            <a:r>
              <a:rPr lang="en-US" sz="1600" dirty="0" err="1" smtClean="0">
                <a:latin typeface="Consolas" pitchFamily="49" charset="0"/>
                <a:cs typeface="Consolas" pitchFamily="49" charset="0"/>
              </a:rPr>
              <a:t>myReader</a:t>
            </a:r>
            <a:r>
              <a:rPr lang="en-US" sz="1600" dirty="0" smtClean="0">
                <a:latin typeface="Consolas" pitchFamily="49" charset="0"/>
                <a:cs typeface="Consolas" pitchFamily="49" charset="0"/>
              </a:rPr>
              <a:t>[0].Text</a:t>
            </a:r>
            <a:endParaRPr lang="en-US" sz="1600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514600" y="2514600"/>
            <a:ext cx="3733800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800" b="1" dirty="0" err="1" smtClean="0"/>
              <a:t>csFees</a:t>
            </a:r>
            <a:r>
              <a:rPr lang="en-US" sz="1800" b="1" dirty="0" smtClean="0"/>
              <a:t>…</a:t>
            </a:r>
            <a:r>
              <a:rPr lang="en-US" sz="1800" dirty="0" err="1" smtClean="0"/>
              <a:t>connectionString</a:t>
            </a:r>
            <a:endParaRPr lang="en-US" sz="1800" b="1" dirty="0" smtClean="0"/>
          </a:p>
          <a:p>
            <a:pPr algn="ctr"/>
            <a:r>
              <a:rPr lang="en-US" sz="1800" b="1" dirty="0" err="1" smtClean="0"/>
              <a:t>cmdFees</a:t>
            </a:r>
            <a:r>
              <a:rPr lang="en-US" sz="1800" b="1" dirty="0" smtClean="0"/>
              <a:t>…</a:t>
            </a:r>
            <a:r>
              <a:rPr lang="en-US" sz="1800" dirty="0" err="1" smtClean="0"/>
              <a:t>SQLcommand</a:t>
            </a:r>
            <a:endParaRPr lang="en-US" sz="1800" b="1" dirty="0"/>
          </a:p>
        </p:txBody>
      </p:sp>
      <p:sp>
        <p:nvSpPr>
          <p:cNvPr id="17" name="TextBox 16"/>
          <p:cNvSpPr txBox="1"/>
          <p:nvPr/>
        </p:nvSpPr>
        <p:spPr>
          <a:xfrm rot="20223367">
            <a:off x="5410201" y="4782234"/>
            <a:ext cx="274320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["1",“Registration Fee",5.00,”2”, “Vehicle License Fee",7.5,”3”, “Weight Fee“, 12.500]</a:t>
            </a:r>
            <a:endParaRPr lang="en-US" sz="1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792162"/>
          </a:xfrm>
        </p:spPr>
        <p:txBody>
          <a:bodyPr/>
          <a:lstStyle/>
          <a:p>
            <a:r>
              <a:rPr lang="en-US" dirty="0" smtClean="0"/>
              <a:t>Accessing Data</a:t>
            </a:r>
            <a:endParaRPr lang="en-US" dirty="0"/>
          </a:p>
        </p:txBody>
      </p:sp>
      <p:sp>
        <p:nvSpPr>
          <p:cNvPr id="13" name="Curved Down Arrow 12"/>
          <p:cNvSpPr/>
          <p:nvPr/>
        </p:nvSpPr>
        <p:spPr bwMode="auto">
          <a:xfrm>
            <a:off x="2057400" y="2438400"/>
            <a:ext cx="5181600" cy="609600"/>
          </a:xfrm>
          <a:prstGeom prst="curved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ahoma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6096000" y="3262684"/>
            <a:ext cx="1981200" cy="108071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/>
              <a:t>Database server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/>
              <a:t>e.g. MS SQL Server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5" name="Curved Up Arrow 14"/>
          <p:cNvSpPr/>
          <p:nvPr/>
        </p:nvSpPr>
        <p:spPr bwMode="auto">
          <a:xfrm>
            <a:off x="1676400" y="4419600"/>
            <a:ext cx="5562600" cy="685800"/>
          </a:xfrm>
          <a:prstGeom prst="curvedUp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  <a:scene3d>
            <a:camera prst="orthographicFront">
              <a:rot lat="0" lon="10800000" rev="0"/>
            </a:camera>
            <a:lightRig rig="threePt" dir="t"/>
          </a:scene3d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ahoma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6781800" y="3922644"/>
            <a:ext cx="723569" cy="304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/>
              <a:t>SQL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962400" y="1534855"/>
            <a:ext cx="1905000" cy="86177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800" dirty="0" smtClean="0"/>
              <a:t>SQL </a:t>
            </a:r>
            <a:r>
              <a:rPr lang="en-US" sz="1800" dirty="0" err="1" smtClean="0"/>
              <a:t>DataSource</a:t>
            </a:r>
            <a:endParaRPr lang="en-US" sz="1800" dirty="0" smtClean="0"/>
          </a:p>
          <a:p>
            <a:r>
              <a:rPr lang="en-US" sz="1600" dirty="0" smtClean="0"/>
              <a:t>-Connection </a:t>
            </a:r>
          </a:p>
          <a:p>
            <a:r>
              <a:rPr lang="en-US" sz="1600" dirty="0" smtClean="0"/>
              <a:t>-Command</a:t>
            </a:r>
            <a:endParaRPr lang="en-US" sz="1600" dirty="0"/>
          </a:p>
        </p:txBody>
      </p:sp>
      <p:sp>
        <p:nvSpPr>
          <p:cNvPr id="19" name="TextBox 18"/>
          <p:cNvSpPr txBox="1"/>
          <p:nvPr/>
        </p:nvSpPr>
        <p:spPr>
          <a:xfrm>
            <a:off x="2370826" y="5955268"/>
            <a:ext cx="905774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/>
              <a:t>Views</a:t>
            </a:r>
            <a:endParaRPr lang="en-US" sz="1800" dirty="0"/>
          </a:p>
        </p:txBody>
      </p:sp>
      <p:pic>
        <p:nvPicPr>
          <p:cNvPr id="20" name="Picture 2" descr="C:\Users\matta\AppData\Local\Microsoft\Windows\Temporary Internet Files\Content.IE5\F20DXB08\MC900412426[1]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7589" y="1246279"/>
            <a:ext cx="904811" cy="12002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2227386"/>
              </p:ext>
            </p:extLst>
          </p:nvPr>
        </p:nvGraphicFramePr>
        <p:xfrm>
          <a:off x="2476498" y="5183158"/>
          <a:ext cx="685800" cy="777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"/>
                <a:gridCol w="228600"/>
                <a:gridCol w="228600"/>
              </a:tblGrid>
              <a:tr h="194733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194733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194733"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4" name="Rectangle 23"/>
          <p:cNvSpPr/>
          <p:nvPr/>
        </p:nvSpPr>
        <p:spPr bwMode="auto">
          <a:xfrm>
            <a:off x="152400" y="3253270"/>
            <a:ext cx="940611" cy="10668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/>
              <a:t>Browser</a:t>
            </a:r>
            <a:br>
              <a:rPr lang="en-US" sz="1400" dirty="0" smtClean="0"/>
            </a:br>
            <a:r>
              <a:rPr lang="en-US" sz="1200" dirty="0" smtClean="0"/>
              <a:t>e.g. </a:t>
            </a:r>
            <a:r>
              <a:rPr lang="en-US" sz="1200" dirty="0" err="1" smtClean="0"/>
              <a:t>FireFox</a:t>
            </a:r>
            <a:r>
              <a:rPr lang="en-US" sz="1400" dirty="0" smtClean="0"/>
              <a:t> 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1219200" y="3253270"/>
            <a:ext cx="903786" cy="10668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/>
              <a:t>Web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server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/>
              <a:t>e.g. Windows 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/>
              <a:t>Server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391614" y="3886200"/>
            <a:ext cx="446586" cy="304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/>
              <a:t>HTML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1424352" y="3919192"/>
            <a:ext cx="446586" cy="304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/>
              <a:t>ASPX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0" y="3253270"/>
            <a:ext cx="2122986" cy="1090130"/>
          </a:xfrm>
          <a:prstGeom prst="rect">
            <a:avLst/>
          </a:prstGeom>
          <a:solidFill>
            <a:schemeClr val="bg1">
              <a:alpha val="51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9352" y="4775537"/>
            <a:ext cx="1453718" cy="1179731"/>
          </a:xfrm>
          <a:prstGeom prst="rect">
            <a:avLst/>
          </a:prstGeom>
        </p:spPr>
      </p:pic>
      <p:sp>
        <p:nvSpPr>
          <p:cNvPr id="32" name="Curved Down Arrow 31"/>
          <p:cNvSpPr/>
          <p:nvPr/>
        </p:nvSpPr>
        <p:spPr bwMode="auto">
          <a:xfrm rot="10800000">
            <a:off x="489749" y="4343400"/>
            <a:ext cx="1192846" cy="304800"/>
          </a:xfrm>
          <a:prstGeom prst="curvedDownArrow">
            <a:avLst/>
          </a:prstGeom>
          <a:solidFill>
            <a:schemeClr val="accent1">
              <a:alpha val="45000"/>
            </a:schemeClr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6640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1" grpId="0" animBg="1"/>
      <p:bldP spid="17" grpId="0" animBg="1"/>
      <p:bldP spid="13" grpId="0" animBg="1"/>
      <p:bldP spid="14" grpId="0" animBg="1"/>
      <p:bldP spid="15" grpId="0" animBg="1"/>
      <p:bldP spid="16" grpId="0" animBg="1"/>
      <p:bldP spid="18" grpId="0" animBg="1"/>
      <p:bldP spid="18" grpId="1" animBg="1"/>
      <p:bldP spid="19" grpId="0" animBg="1"/>
      <p:bldP spid="19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76200" y="28755"/>
            <a:ext cx="9296400" cy="715962"/>
          </a:xfrm>
        </p:spPr>
        <p:txBody>
          <a:bodyPr>
            <a:noAutofit/>
          </a:bodyPr>
          <a:lstStyle/>
          <a:p>
            <a:r>
              <a:rPr lang="en-US" sz="3600" dirty="0" smtClean="0"/>
              <a:t>The Five Grand Steps to Database Access in Code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229600" cy="4525963"/>
          </a:xfrm>
        </p:spPr>
        <p:txBody>
          <a:bodyPr/>
          <a:lstStyle/>
          <a:p>
            <a:pPr marL="0" lvl="1" indent="0">
              <a:buNone/>
            </a:pPr>
            <a:endParaRPr lang="en-US" dirty="0" smtClean="0"/>
          </a:p>
          <a:p>
            <a:pPr marL="457200" lvl="1" indent="-457200">
              <a:buFont typeface="+mj-lt"/>
              <a:buAutoNum type="arabicPeriod"/>
            </a:pPr>
            <a:r>
              <a:rPr lang="en-US" sz="2000" dirty="0" smtClean="0"/>
              <a:t>Get READY </a:t>
            </a:r>
          </a:p>
          <a:p>
            <a:pPr marL="917575" lvl="2" indent="-460375"/>
            <a:r>
              <a:rPr lang="en-US" sz="1600" dirty="0" smtClean="0"/>
              <a:t>Add namespaces</a:t>
            </a:r>
          </a:p>
          <a:p>
            <a:pPr marL="457200" lvl="1" indent="-457200">
              <a:buFont typeface="+mj-lt"/>
              <a:buAutoNum type="arabicPeriod"/>
            </a:pPr>
            <a:r>
              <a:rPr lang="en-US" sz="2000" dirty="0" smtClean="0"/>
              <a:t>WHERE the database is</a:t>
            </a:r>
          </a:p>
          <a:p>
            <a:pPr marL="917575" lvl="2" indent="-460375"/>
            <a:r>
              <a:rPr lang="en-US" sz="1600" dirty="0"/>
              <a:t>Create a Connection </a:t>
            </a:r>
            <a:r>
              <a:rPr lang="en-US" sz="1600" dirty="0" smtClean="0"/>
              <a:t>String (name, path)</a:t>
            </a:r>
            <a:endParaRPr lang="en-US" sz="1600" dirty="0"/>
          </a:p>
          <a:p>
            <a:pPr marL="457200" lvl="1" indent="-457200">
              <a:buFont typeface="+mj-lt"/>
              <a:buAutoNum type="arabicPeriod"/>
            </a:pPr>
            <a:r>
              <a:rPr lang="en-US" sz="2000" dirty="0" smtClean="0"/>
              <a:t>WHAT needs to be done</a:t>
            </a:r>
          </a:p>
          <a:p>
            <a:pPr marL="917575" lvl="2" indent="-460375"/>
            <a:r>
              <a:rPr lang="en-US" sz="1600" dirty="0"/>
              <a:t>Create a Command </a:t>
            </a:r>
            <a:r>
              <a:rPr lang="en-US" sz="1600" dirty="0" smtClean="0"/>
              <a:t>Object (SQL)</a:t>
            </a:r>
            <a:endParaRPr lang="en-US" sz="1600" dirty="0"/>
          </a:p>
          <a:p>
            <a:pPr marL="457200" lvl="1" indent="-457200">
              <a:buFont typeface="+mj-lt"/>
              <a:buAutoNum type="arabicPeriod"/>
            </a:pPr>
            <a:r>
              <a:rPr lang="en-US" sz="2000" dirty="0" smtClean="0"/>
              <a:t>EXECUTE! </a:t>
            </a:r>
          </a:p>
          <a:p>
            <a:pPr marL="917575" lvl="2" indent="-460375"/>
            <a:r>
              <a:rPr lang="en-US" sz="1600" dirty="0"/>
              <a:t>Execute the Command and output data stream into a </a:t>
            </a:r>
            <a:r>
              <a:rPr lang="en-US" sz="1600" dirty="0" smtClean="0"/>
              <a:t>Reader</a:t>
            </a:r>
          </a:p>
          <a:p>
            <a:pPr marL="917575" lvl="2" indent="-460375"/>
            <a:endParaRPr lang="en-US" sz="1600" dirty="0"/>
          </a:p>
          <a:p>
            <a:pPr marL="457200" lvl="1" indent="-457200">
              <a:buFont typeface="+mj-lt"/>
              <a:buAutoNum type="arabicPeriod"/>
            </a:pPr>
            <a:r>
              <a:rPr lang="en-US" sz="2000" dirty="0" smtClean="0"/>
              <a:t>Loop through the Reader and read the data</a:t>
            </a:r>
          </a:p>
          <a:p>
            <a:pPr marL="457200" lvl="1" indent="-457200">
              <a:buFont typeface="+mj-lt"/>
              <a:buAutoNum type="arabicPeriod"/>
            </a:pPr>
            <a:endParaRPr lang="en-US" sz="1600" dirty="0"/>
          </a:p>
          <a:p>
            <a:pPr marL="0" lvl="1" indent="0">
              <a:buNone/>
            </a:pPr>
            <a:endParaRPr lang="en-US" sz="2000" dirty="0" smtClean="0"/>
          </a:p>
          <a:p>
            <a:pPr marL="0" lvl="1" indent="0">
              <a:buNone/>
            </a:pP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381000" y="2362200"/>
            <a:ext cx="4419600" cy="1295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2" descr="C:\Users\matta\AppData\Local\Microsoft\Windows\Temporary Internet Files\Content.IE5\F20DXB08\MC900412426[1]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2420010"/>
            <a:ext cx="904811" cy="12002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1725" y="762000"/>
            <a:ext cx="2581275" cy="18010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2000" y="4343400"/>
            <a:ext cx="5919537" cy="304800"/>
          </a:xfrm>
          <a:prstGeom prst="rect">
            <a:avLst/>
          </a:prstGeom>
        </p:spPr>
      </p:pic>
      <p:grpSp>
        <p:nvGrpSpPr>
          <p:cNvPr id="14" name="Group 13"/>
          <p:cNvGrpSpPr/>
          <p:nvPr/>
        </p:nvGrpSpPr>
        <p:grpSpPr>
          <a:xfrm>
            <a:off x="1293082" y="5270211"/>
            <a:ext cx="3522669" cy="830997"/>
            <a:chOff x="457200" y="3615013"/>
            <a:chExt cx="3522669" cy="830997"/>
          </a:xfrm>
        </p:grpSpPr>
        <p:sp>
          <p:nvSpPr>
            <p:cNvPr id="15" name="TextBox 14"/>
            <p:cNvSpPr txBox="1"/>
            <p:nvPr/>
          </p:nvSpPr>
          <p:spPr>
            <a:xfrm>
              <a:off x="762000" y="3615013"/>
              <a:ext cx="3217869" cy="830997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defPPr>
                <a:defRPr lang="en-US"/>
              </a:defPPr>
              <a:lvl1pPr>
                <a:defRPr sz="1600">
                  <a:solidFill>
                    <a:schemeClr val="dk1"/>
                  </a:solidFill>
                  <a:latin typeface="+mn-lt"/>
                </a:defRPr>
              </a:lvl1pPr>
              <a:lvl2pPr>
                <a:defRPr>
                  <a:solidFill>
                    <a:schemeClr val="dk1"/>
                  </a:solidFill>
                  <a:latin typeface="+mn-lt"/>
                </a:defRPr>
              </a:lvl2pPr>
              <a:lvl3pPr>
                <a:defRPr>
                  <a:solidFill>
                    <a:schemeClr val="dk1"/>
                  </a:solidFill>
                  <a:latin typeface="+mn-lt"/>
                </a:defRPr>
              </a:lvl3pPr>
              <a:lvl4pPr>
                <a:defRPr>
                  <a:solidFill>
                    <a:schemeClr val="dk1"/>
                  </a:solidFill>
                  <a:latin typeface="+mn-lt"/>
                </a:defRPr>
              </a:lvl4pPr>
              <a:lvl5pPr>
                <a:defRPr>
                  <a:solidFill>
                    <a:schemeClr val="dk1"/>
                  </a:solidFill>
                  <a:latin typeface="+mn-lt"/>
                </a:defRPr>
              </a:lvl5pPr>
              <a:lvl6pPr>
                <a:defRPr>
                  <a:solidFill>
                    <a:schemeClr val="dk1"/>
                  </a:solidFill>
                  <a:latin typeface="+mn-lt"/>
                </a:defRPr>
              </a:lvl6pPr>
              <a:lvl7pPr>
                <a:defRPr>
                  <a:solidFill>
                    <a:schemeClr val="dk1"/>
                  </a:solidFill>
                  <a:latin typeface="+mn-lt"/>
                </a:defRPr>
              </a:lvl7pPr>
              <a:lvl8pPr>
                <a:defRPr>
                  <a:solidFill>
                    <a:schemeClr val="dk1"/>
                  </a:solidFill>
                  <a:latin typeface="+mn-lt"/>
                </a:defRPr>
              </a:lvl8pPr>
              <a:lvl9pPr>
                <a:defRPr>
                  <a:solidFill>
                    <a:schemeClr val="dk1"/>
                  </a:solidFill>
                  <a:latin typeface="+mn-lt"/>
                </a:defRPr>
              </a:lvl9pPr>
            </a:lstStyle>
            <a:p>
              <a:r>
                <a:rPr lang="en-US" dirty="0"/>
                <a:t>"1",“Registration Fee",5.00,</a:t>
              </a:r>
              <a:br>
                <a:rPr lang="en-US" dirty="0"/>
              </a:br>
              <a:r>
                <a:rPr lang="en-US" dirty="0"/>
                <a:t>”2”, “Vehicle License Fee",7.50,</a:t>
              </a:r>
              <a:br>
                <a:rPr lang="en-US" dirty="0"/>
              </a:br>
              <a:r>
                <a:rPr lang="en-US" dirty="0"/>
                <a:t>”3”, “Weight Fee“, 12.50</a:t>
              </a:r>
            </a:p>
          </p:txBody>
        </p:sp>
        <p:sp>
          <p:nvSpPr>
            <p:cNvPr id="16" name="Curved Right Arrow 15"/>
            <p:cNvSpPr/>
            <p:nvPr/>
          </p:nvSpPr>
          <p:spPr>
            <a:xfrm>
              <a:off x="457200" y="3767413"/>
              <a:ext cx="304800" cy="263098"/>
            </a:xfrm>
            <a:prstGeom prst="curvedRightArrow">
              <a:avLst>
                <a:gd name="adj1" fmla="val 3475"/>
                <a:gd name="adj2" fmla="val 31047"/>
                <a:gd name="adj3" fmla="val 16356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7" name="Curved Right Arrow 16"/>
            <p:cNvSpPr/>
            <p:nvPr/>
          </p:nvSpPr>
          <p:spPr>
            <a:xfrm>
              <a:off x="457200" y="4037715"/>
              <a:ext cx="304800" cy="263098"/>
            </a:xfrm>
            <a:prstGeom prst="curvedRightArrow">
              <a:avLst>
                <a:gd name="adj1" fmla="val 3475"/>
                <a:gd name="adj2" fmla="val 22790"/>
                <a:gd name="adj3" fmla="val 18003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6019800" y="2782669"/>
            <a:ext cx="198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err="1" smtClean="0"/>
              <a:t>csFees</a:t>
            </a:r>
            <a:endParaRPr lang="en-US" sz="1800" dirty="0" smtClean="0"/>
          </a:p>
          <a:p>
            <a:r>
              <a:rPr lang="en-US" sz="1800" dirty="0" err="1" smtClean="0"/>
              <a:t>myCommand</a:t>
            </a:r>
            <a:endParaRPr lang="en-US" sz="1800" dirty="0"/>
          </a:p>
        </p:txBody>
      </p:sp>
      <p:sp>
        <p:nvSpPr>
          <p:cNvPr id="18" name="Line Callout 1 17"/>
          <p:cNvSpPr/>
          <p:nvPr/>
        </p:nvSpPr>
        <p:spPr bwMode="auto">
          <a:xfrm>
            <a:off x="6883426" y="4589577"/>
            <a:ext cx="1879574" cy="830997"/>
          </a:xfrm>
          <a:prstGeom prst="borderCallout1">
            <a:avLst>
              <a:gd name="adj1" fmla="val 48818"/>
              <a:gd name="adj2" fmla="val -438"/>
              <a:gd name="adj3" fmla="val 10209"/>
              <a:gd name="adj4" fmla="val -40931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dk1"/>
                </a:solidFill>
                <a:latin typeface="+mn-lt"/>
              </a:rPr>
              <a:t>For commands that </a:t>
            </a:r>
            <a:br>
              <a:rPr lang="en-US" sz="1600" dirty="0" smtClean="0">
                <a:solidFill>
                  <a:schemeClr val="dk1"/>
                </a:solidFill>
                <a:latin typeface="+mn-lt"/>
              </a:rPr>
            </a:br>
            <a:r>
              <a:rPr lang="en-US" sz="1600" dirty="0" smtClean="0">
                <a:solidFill>
                  <a:schemeClr val="dk1"/>
                </a:solidFill>
                <a:latin typeface="+mn-lt"/>
              </a:rPr>
              <a:t>do not CHANGE the database</a:t>
            </a:r>
            <a:endParaRPr lang="en-US" sz="1600" dirty="0">
              <a:solidFill>
                <a:schemeClr val="dk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48978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animBg="1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SQL Command Types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 smtClean="0"/>
              <a:t>Based on whether or not they AFFECT the database</a:t>
            </a:r>
          </a:p>
          <a:p>
            <a:endParaRPr lang="en-US" sz="2800" dirty="0" smtClean="0"/>
          </a:p>
          <a:p>
            <a:pPr marL="914400" lvl="1" indent="-457200">
              <a:buFont typeface="+mj-lt"/>
              <a:buAutoNum type="alphaUcPeriod"/>
            </a:pPr>
            <a:r>
              <a:rPr lang="en-US" sz="2400" dirty="0" smtClean="0"/>
              <a:t>SELECT</a:t>
            </a:r>
          </a:p>
          <a:p>
            <a:pPr lvl="1"/>
            <a:endParaRPr lang="en-US" sz="2400" dirty="0" smtClean="0"/>
          </a:p>
          <a:p>
            <a:pPr lvl="1"/>
            <a:endParaRPr lang="en-US" sz="2400" dirty="0" smtClean="0"/>
          </a:p>
          <a:p>
            <a:pPr lvl="1"/>
            <a:endParaRPr lang="en-US" sz="2400" dirty="0" smtClean="0"/>
          </a:p>
          <a:p>
            <a:pPr marL="914400" lvl="1" indent="-457200">
              <a:buFont typeface="+mj-lt"/>
              <a:buAutoNum type="alphaUcPeriod" startAt="2"/>
            </a:pPr>
            <a:r>
              <a:rPr lang="en-US" sz="2400" dirty="0" smtClean="0"/>
              <a:t>INSERT, UPDATE, or DELETE</a:t>
            </a:r>
          </a:p>
        </p:txBody>
      </p:sp>
      <p:pic>
        <p:nvPicPr>
          <p:cNvPr id="1026" name="Picture 2" descr="http://www.artistsvalley.com/images/icons/Database%20Application%20Icons/Database%20Insert/256x256/Database%20Inser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4640580"/>
            <a:ext cx="1295400" cy="129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encrypted-tbn3.gstatic.com/images?q=tbn:ANd9GcRHfVeVHsKyJ-lKEIITlk_ea0g1pkvZr3J06s8pi4eVrLIEyO0qeQ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4648200"/>
            <a:ext cx="1295400" cy="1295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https://encrypted-tbn2.gstatic.com/images?q=tbn:ANd9GcS6-tBvUFIjp8S7Go8WQbRo1G3Jv7c3USwCHNmx2e0Oy0ylqKaVC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4648200"/>
            <a:ext cx="1287779" cy="1287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4" descr="Database List Move Up Icon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2438400"/>
            <a:ext cx="1303020" cy="13030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324600" y="6477000"/>
            <a:ext cx="2667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dirty="0" smtClean="0"/>
              <a:t>Images source: artistitvalley.com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97955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6705600" cy="792162"/>
          </a:xfrm>
        </p:spPr>
        <p:txBody>
          <a:bodyPr/>
          <a:lstStyle/>
          <a:p>
            <a:pPr algn="l"/>
            <a:r>
              <a:rPr lang="en-US" dirty="0" smtClean="0"/>
              <a:t>Handling SELECT commands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610600" cy="4114800"/>
          </a:xfrm>
        </p:spPr>
        <p:txBody>
          <a:bodyPr/>
          <a:lstStyle/>
          <a:p>
            <a:r>
              <a:rPr lang="en-US" dirty="0" smtClean="0"/>
              <a:t>SELECT commands output data</a:t>
            </a:r>
          </a:p>
          <a:p>
            <a:r>
              <a:rPr lang="en-US" dirty="0" smtClean="0"/>
              <a:t>Temporary holder: </a:t>
            </a:r>
            <a:r>
              <a:rPr lang="en-US" dirty="0" err="1" smtClean="0"/>
              <a:t>SqlDataReader</a:t>
            </a:r>
            <a:endParaRPr lang="en-US" dirty="0" smtClean="0"/>
          </a:p>
          <a:p>
            <a:r>
              <a:rPr lang="en-US" dirty="0" smtClean="0"/>
              <a:t>The reader needs to be looped through</a:t>
            </a:r>
            <a:endParaRPr lang="en-US" dirty="0"/>
          </a:p>
        </p:txBody>
      </p:sp>
      <p:pic>
        <p:nvPicPr>
          <p:cNvPr id="4" name="Picture 4" descr="Database List Move Up Ic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152400"/>
            <a:ext cx="1524000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429000"/>
            <a:ext cx="28194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505200" y="3738771"/>
            <a:ext cx="64770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err="1">
                <a:solidFill>
                  <a:srgbClr val="2B91AF"/>
                </a:solidFill>
                <a:latin typeface="Consolas"/>
              </a:rPr>
              <a:t>SqlConnection</a:t>
            </a:r>
            <a:r>
              <a:rPr lang="en-US" sz="1200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200" dirty="0" err="1">
                <a:solidFill>
                  <a:prstClr val="black"/>
                </a:solidFill>
                <a:latin typeface="Consolas"/>
              </a:rPr>
              <a:t>myConnection</a:t>
            </a:r>
            <a:r>
              <a:rPr lang="en-US" sz="1200" dirty="0">
                <a:solidFill>
                  <a:prstClr val="black"/>
                </a:solidFill>
                <a:latin typeface="Consolas"/>
              </a:rPr>
              <a:t> = </a:t>
            </a:r>
            <a:r>
              <a:rPr lang="en-US" sz="1200" dirty="0">
                <a:solidFill>
                  <a:srgbClr val="0000FF"/>
                </a:solidFill>
                <a:latin typeface="Consolas"/>
              </a:rPr>
              <a:t>new</a:t>
            </a:r>
            <a:r>
              <a:rPr lang="en-US" sz="1200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200" dirty="0" err="1">
                <a:solidFill>
                  <a:srgbClr val="2B91AF"/>
                </a:solidFill>
                <a:latin typeface="Consolas"/>
              </a:rPr>
              <a:t>SqlConnection</a:t>
            </a:r>
            <a:r>
              <a:rPr lang="en-US" sz="1200" dirty="0">
                <a:solidFill>
                  <a:prstClr val="black"/>
                </a:solidFill>
                <a:latin typeface="Consolas"/>
              </a:rPr>
              <a:t>(</a:t>
            </a:r>
            <a:r>
              <a:rPr lang="en-US" sz="1200" dirty="0" err="1">
                <a:solidFill>
                  <a:prstClr val="black"/>
                </a:solidFill>
                <a:latin typeface="Consolas"/>
              </a:rPr>
              <a:t>strConnection</a:t>
            </a:r>
            <a:r>
              <a:rPr lang="en-US" sz="1200" dirty="0" smtClean="0">
                <a:solidFill>
                  <a:prstClr val="black"/>
                </a:solidFill>
                <a:latin typeface="Consolas"/>
              </a:rPr>
              <a:t>);</a:t>
            </a:r>
          </a:p>
          <a:p>
            <a:endParaRPr lang="en-US" sz="1200" dirty="0">
              <a:solidFill>
                <a:prstClr val="black"/>
              </a:solidFill>
              <a:latin typeface="Consolas"/>
            </a:endParaRPr>
          </a:p>
          <a:p>
            <a:endParaRPr lang="en-US" sz="1200" dirty="0" smtClean="0">
              <a:solidFill>
                <a:prstClr val="black"/>
              </a:solidFill>
              <a:latin typeface="Consolas"/>
            </a:endParaRPr>
          </a:p>
          <a:p>
            <a:endParaRPr lang="en-US" sz="1200" dirty="0" smtClean="0">
              <a:solidFill>
                <a:prstClr val="black"/>
              </a:solidFill>
              <a:latin typeface="Consolas"/>
            </a:endParaRPr>
          </a:p>
          <a:p>
            <a:endParaRPr lang="en-US" sz="1200" dirty="0">
              <a:solidFill>
                <a:prstClr val="black"/>
              </a:solidFill>
              <a:latin typeface="Consolas"/>
            </a:endParaRPr>
          </a:p>
          <a:p>
            <a:r>
              <a:rPr lang="en-US" sz="1200" b="1" dirty="0" err="1">
                <a:solidFill>
                  <a:srgbClr val="2B91AF"/>
                </a:solidFill>
                <a:latin typeface="Consolas"/>
              </a:rPr>
              <a:t>SqlCommand</a:t>
            </a:r>
            <a:r>
              <a:rPr lang="en-US" sz="1200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200" dirty="0" err="1">
                <a:solidFill>
                  <a:prstClr val="black"/>
                </a:solidFill>
                <a:latin typeface="Consolas"/>
              </a:rPr>
              <a:t>myCommand</a:t>
            </a:r>
            <a:r>
              <a:rPr lang="en-US" sz="1200" dirty="0">
                <a:solidFill>
                  <a:prstClr val="black"/>
                </a:solidFill>
                <a:latin typeface="Consolas"/>
              </a:rPr>
              <a:t> = </a:t>
            </a:r>
            <a:r>
              <a:rPr lang="en-US" sz="1200" dirty="0">
                <a:solidFill>
                  <a:srgbClr val="0000FF"/>
                </a:solidFill>
                <a:latin typeface="Consolas"/>
              </a:rPr>
              <a:t>new</a:t>
            </a:r>
            <a:r>
              <a:rPr lang="en-US" sz="1200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200" dirty="0" err="1">
                <a:solidFill>
                  <a:srgbClr val="2B91AF"/>
                </a:solidFill>
                <a:latin typeface="Consolas"/>
              </a:rPr>
              <a:t>SqlCommand</a:t>
            </a:r>
            <a:r>
              <a:rPr lang="en-US" sz="1200" dirty="0">
                <a:solidFill>
                  <a:prstClr val="black"/>
                </a:solidFill>
                <a:latin typeface="Consolas"/>
              </a:rPr>
              <a:t>(</a:t>
            </a:r>
            <a:r>
              <a:rPr lang="en-US" sz="1200" dirty="0" err="1">
                <a:solidFill>
                  <a:prstClr val="black"/>
                </a:solidFill>
                <a:latin typeface="Consolas"/>
              </a:rPr>
              <a:t>strSql</a:t>
            </a:r>
            <a:r>
              <a:rPr lang="en-US" sz="1200" dirty="0">
                <a:solidFill>
                  <a:prstClr val="black"/>
                </a:solidFill>
                <a:latin typeface="Consolas"/>
              </a:rPr>
              <a:t>, </a:t>
            </a:r>
            <a:r>
              <a:rPr lang="en-US" sz="1200" dirty="0" err="1">
                <a:solidFill>
                  <a:prstClr val="black"/>
                </a:solidFill>
                <a:latin typeface="Consolas"/>
              </a:rPr>
              <a:t>myConnection</a:t>
            </a:r>
            <a:r>
              <a:rPr lang="en-US" sz="1200" dirty="0">
                <a:solidFill>
                  <a:prstClr val="black"/>
                </a:solidFill>
                <a:latin typeface="Consolas"/>
              </a:rPr>
              <a:t>);</a:t>
            </a:r>
          </a:p>
          <a:p>
            <a:endParaRPr lang="en-US" sz="1200" dirty="0" smtClean="0">
              <a:solidFill>
                <a:prstClr val="black"/>
              </a:solidFill>
              <a:latin typeface="Consolas"/>
            </a:endParaRPr>
          </a:p>
          <a:p>
            <a:endParaRPr lang="en-US" sz="1200" dirty="0">
              <a:solidFill>
                <a:prstClr val="black"/>
              </a:solidFill>
              <a:latin typeface="Consolas"/>
            </a:endParaRPr>
          </a:p>
          <a:p>
            <a:endParaRPr lang="en-US" sz="1200" dirty="0" smtClean="0">
              <a:solidFill>
                <a:prstClr val="black"/>
              </a:solidFill>
              <a:latin typeface="Consolas"/>
            </a:endParaRPr>
          </a:p>
          <a:p>
            <a:endParaRPr lang="en-US" sz="1200" dirty="0" smtClean="0">
              <a:solidFill>
                <a:prstClr val="black"/>
              </a:solidFill>
              <a:latin typeface="Consolas"/>
            </a:endParaRPr>
          </a:p>
          <a:p>
            <a:r>
              <a:rPr lang="en-US" sz="1200" b="1" dirty="0" err="1">
                <a:solidFill>
                  <a:srgbClr val="2B91AF"/>
                </a:solidFill>
                <a:latin typeface="Consolas"/>
              </a:rPr>
              <a:t>SqlDataReader</a:t>
            </a:r>
            <a:r>
              <a:rPr lang="en-US" sz="1200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200" dirty="0" err="1">
                <a:solidFill>
                  <a:prstClr val="black"/>
                </a:solidFill>
                <a:latin typeface="Consolas"/>
              </a:rPr>
              <a:t>myReader</a:t>
            </a:r>
            <a:r>
              <a:rPr lang="en-US" sz="1200" dirty="0">
                <a:solidFill>
                  <a:prstClr val="black"/>
                </a:solidFill>
                <a:latin typeface="Consolas"/>
              </a:rPr>
              <a:t> = </a:t>
            </a:r>
            <a:r>
              <a:rPr lang="en-US" sz="1200" dirty="0" err="1">
                <a:solidFill>
                  <a:prstClr val="black"/>
                </a:solidFill>
                <a:latin typeface="Consolas"/>
              </a:rPr>
              <a:t>myCommand.ExecuteReader</a:t>
            </a:r>
            <a:r>
              <a:rPr lang="en-US" sz="1200" dirty="0" smtClean="0">
                <a:solidFill>
                  <a:prstClr val="black"/>
                </a:solidFill>
                <a:latin typeface="Consolas"/>
              </a:rPr>
              <a:t>();</a:t>
            </a:r>
            <a:endParaRPr lang="en-US" sz="1200" dirty="0">
              <a:solidFill>
                <a:prstClr val="black"/>
              </a:solidFill>
              <a:latin typeface="Consolas"/>
            </a:endParaRPr>
          </a:p>
        </p:txBody>
      </p:sp>
    </p:spTree>
    <p:extLst>
      <p:ext uri="{BB962C8B-B14F-4D97-AF65-F5344CB8AC3E}">
        <p14:creationId xmlns:p14="http://schemas.microsoft.com/office/powerpoint/2010/main" val="569339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 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4290" y="2209800"/>
            <a:ext cx="91440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0000FF"/>
                </a:solidFill>
                <a:latin typeface="Consolas"/>
              </a:rPr>
              <a:t>string</a:t>
            </a:r>
            <a:r>
              <a:rPr lang="en-US" sz="1400" dirty="0" smtClean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400" dirty="0" err="1">
                <a:solidFill>
                  <a:prstClr val="black"/>
                </a:solidFill>
                <a:latin typeface="Consolas"/>
              </a:rPr>
              <a:t>strConnection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 = </a:t>
            </a:r>
            <a:r>
              <a:rPr lang="en-US" sz="1400" dirty="0" err="1">
                <a:solidFill>
                  <a:srgbClr val="2B91AF"/>
                </a:solidFill>
                <a:latin typeface="Consolas"/>
              </a:rPr>
              <a:t>ConfigurationManager</a:t>
            </a:r>
            <a:r>
              <a:rPr lang="en-US" sz="1400" dirty="0" err="1">
                <a:solidFill>
                  <a:prstClr val="black"/>
                </a:solidFill>
                <a:latin typeface="Consolas"/>
              </a:rPr>
              <a:t>.ConnectionStrings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[</a:t>
            </a:r>
            <a:r>
              <a:rPr lang="en-US" sz="1400" dirty="0">
                <a:solidFill>
                  <a:srgbClr val="A31515"/>
                </a:solidFill>
                <a:latin typeface="Consolas"/>
              </a:rPr>
              <a:t>"cs3200"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].</a:t>
            </a:r>
            <a:r>
              <a:rPr lang="en-US" sz="1400" dirty="0" err="1">
                <a:solidFill>
                  <a:prstClr val="black"/>
                </a:solidFill>
                <a:latin typeface="Consolas"/>
              </a:rPr>
              <a:t>ToString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();</a:t>
            </a:r>
          </a:p>
          <a:p>
            <a:r>
              <a:rPr lang="en-US" sz="1400" dirty="0" err="1" smtClean="0">
                <a:solidFill>
                  <a:srgbClr val="2B91AF"/>
                </a:solidFill>
                <a:latin typeface="Consolas"/>
              </a:rPr>
              <a:t>SqlConnection</a:t>
            </a:r>
            <a:r>
              <a:rPr lang="en-US" sz="1400" dirty="0" smtClean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400" dirty="0" err="1">
                <a:solidFill>
                  <a:prstClr val="black"/>
                </a:solidFill>
                <a:latin typeface="Consolas"/>
              </a:rPr>
              <a:t>myConnection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 = </a:t>
            </a:r>
            <a:r>
              <a:rPr lang="en-US" sz="1400" dirty="0">
                <a:solidFill>
                  <a:srgbClr val="0000FF"/>
                </a:solidFill>
                <a:latin typeface="Consolas"/>
              </a:rPr>
              <a:t>new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400" dirty="0" err="1">
                <a:solidFill>
                  <a:srgbClr val="2B91AF"/>
                </a:solidFill>
                <a:latin typeface="Consolas"/>
              </a:rPr>
              <a:t>SqlConnection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(</a:t>
            </a:r>
            <a:r>
              <a:rPr lang="en-US" sz="1400" dirty="0" err="1">
                <a:solidFill>
                  <a:prstClr val="black"/>
                </a:solidFill>
                <a:latin typeface="Consolas"/>
              </a:rPr>
              <a:t>strConnection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);</a:t>
            </a:r>
          </a:p>
          <a:p>
            <a:r>
              <a:rPr lang="en-US" sz="1400" dirty="0" smtClean="0">
                <a:solidFill>
                  <a:srgbClr val="0000FF"/>
                </a:solidFill>
                <a:latin typeface="Consolas"/>
              </a:rPr>
              <a:t>string</a:t>
            </a:r>
            <a:r>
              <a:rPr lang="en-US" sz="1400" dirty="0" smtClean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400" dirty="0" err="1">
                <a:solidFill>
                  <a:prstClr val="black"/>
                </a:solidFill>
                <a:latin typeface="Consolas"/>
              </a:rPr>
              <a:t>strSql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 = </a:t>
            </a:r>
            <a:r>
              <a:rPr lang="en-US" sz="1400" dirty="0">
                <a:solidFill>
                  <a:srgbClr val="A31515"/>
                </a:solidFill>
                <a:latin typeface="Consolas"/>
              </a:rPr>
              <a:t>"SELECT [</a:t>
            </a:r>
            <a:r>
              <a:rPr lang="en-US" sz="1400" dirty="0" err="1">
                <a:solidFill>
                  <a:srgbClr val="A31515"/>
                </a:solidFill>
                <a:latin typeface="Consolas"/>
              </a:rPr>
              <a:t>FeeDescription</a:t>
            </a:r>
            <a:r>
              <a:rPr lang="en-US" sz="1400" dirty="0">
                <a:solidFill>
                  <a:srgbClr val="A31515"/>
                </a:solidFill>
                <a:latin typeface="Consolas"/>
              </a:rPr>
              <a:t>], [Fee] FROM Fees ORDER BY [</a:t>
            </a:r>
            <a:r>
              <a:rPr lang="en-US" sz="1400" dirty="0" err="1">
                <a:solidFill>
                  <a:srgbClr val="A31515"/>
                </a:solidFill>
                <a:latin typeface="Consolas"/>
              </a:rPr>
              <a:t>FeeDescription</a:t>
            </a:r>
            <a:r>
              <a:rPr lang="en-US" sz="1400" dirty="0">
                <a:solidFill>
                  <a:srgbClr val="A31515"/>
                </a:solidFill>
                <a:latin typeface="Consolas"/>
              </a:rPr>
              <a:t>]"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;</a:t>
            </a:r>
          </a:p>
          <a:p>
            <a:r>
              <a:rPr lang="en-US" sz="1400" dirty="0" err="1" smtClean="0">
                <a:solidFill>
                  <a:srgbClr val="2B91AF"/>
                </a:solidFill>
                <a:latin typeface="Consolas"/>
              </a:rPr>
              <a:t>SqlCommand</a:t>
            </a:r>
            <a:r>
              <a:rPr lang="en-US" sz="1400" dirty="0" smtClean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400" dirty="0" err="1">
                <a:solidFill>
                  <a:prstClr val="black"/>
                </a:solidFill>
                <a:latin typeface="Consolas"/>
              </a:rPr>
              <a:t>myCommand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 = </a:t>
            </a:r>
            <a:r>
              <a:rPr lang="en-US" sz="1400" dirty="0">
                <a:solidFill>
                  <a:srgbClr val="0000FF"/>
                </a:solidFill>
                <a:latin typeface="Consolas"/>
              </a:rPr>
              <a:t>new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400" dirty="0" err="1">
                <a:solidFill>
                  <a:srgbClr val="2B91AF"/>
                </a:solidFill>
                <a:latin typeface="Consolas"/>
              </a:rPr>
              <a:t>SqlCommand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(</a:t>
            </a:r>
            <a:r>
              <a:rPr lang="en-US" sz="1400" dirty="0" err="1">
                <a:solidFill>
                  <a:prstClr val="black"/>
                </a:solidFill>
                <a:latin typeface="Consolas"/>
              </a:rPr>
              <a:t>strSql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, </a:t>
            </a:r>
            <a:r>
              <a:rPr lang="en-US" sz="1400" dirty="0" err="1">
                <a:solidFill>
                  <a:prstClr val="black"/>
                </a:solidFill>
                <a:latin typeface="Consolas"/>
              </a:rPr>
              <a:t>myConnection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);</a:t>
            </a:r>
          </a:p>
          <a:p>
            <a:pPr lvl="1"/>
            <a:r>
              <a:rPr lang="en-US" sz="1400" dirty="0" err="1" smtClean="0">
                <a:solidFill>
                  <a:prstClr val="black"/>
                </a:solidFill>
                <a:latin typeface="Consolas"/>
              </a:rPr>
              <a:t>myConnection.Open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();</a:t>
            </a:r>
          </a:p>
          <a:p>
            <a:pPr marL="398463"/>
            <a:r>
              <a:rPr lang="en-US" sz="1400" dirty="0" err="1" smtClean="0">
                <a:solidFill>
                  <a:srgbClr val="2B91AF"/>
                </a:solidFill>
                <a:latin typeface="Consolas"/>
              </a:rPr>
              <a:t>SqlDataReader</a:t>
            </a:r>
            <a:r>
              <a:rPr lang="en-US" sz="1400" dirty="0" smtClean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400" dirty="0" err="1">
                <a:solidFill>
                  <a:prstClr val="black"/>
                </a:solidFill>
                <a:latin typeface="Consolas"/>
              </a:rPr>
              <a:t>myReader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 = </a:t>
            </a:r>
            <a:r>
              <a:rPr lang="en-US" sz="1400" dirty="0" err="1">
                <a:solidFill>
                  <a:prstClr val="black"/>
                </a:solidFill>
                <a:latin typeface="Consolas"/>
              </a:rPr>
              <a:t>myCommand.ExecuteReader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();</a:t>
            </a:r>
          </a:p>
          <a:p>
            <a:pPr marL="398463"/>
            <a:r>
              <a:rPr lang="en-US" sz="1400" dirty="0" smtClean="0">
                <a:solidFill>
                  <a:srgbClr val="0000FF"/>
                </a:solidFill>
                <a:latin typeface="Consolas"/>
              </a:rPr>
              <a:t>while</a:t>
            </a:r>
            <a:r>
              <a:rPr lang="en-US" sz="1400" dirty="0" smtClean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(</a:t>
            </a:r>
            <a:r>
              <a:rPr lang="en-US" sz="1400" dirty="0" err="1">
                <a:solidFill>
                  <a:prstClr val="black"/>
                </a:solidFill>
                <a:latin typeface="Consolas"/>
              </a:rPr>
              <a:t>myReader.Read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())</a:t>
            </a:r>
          </a:p>
          <a:p>
            <a:pPr marL="398463"/>
            <a:r>
              <a:rPr lang="en-US" sz="1400" dirty="0" smtClean="0">
                <a:solidFill>
                  <a:prstClr val="black"/>
                </a:solidFill>
                <a:latin typeface="Consolas"/>
              </a:rPr>
              <a:t>{</a:t>
            </a:r>
            <a:endParaRPr lang="en-US" sz="1400" dirty="0">
              <a:solidFill>
                <a:prstClr val="black"/>
              </a:solidFill>
              <a:latin typeface="Consolas"/>
            </a:endParaRPr>
          </a:p>
          <a:p>
            <a:pPr marL="398463"/>
            <a:r>
              <a:rPr lang="en-US" sz="1400" dirty="0" smtClean="0">
                <a:solidFill>
                  <a:srgbClr val="0000FF"/>
                </a:solidFill>
                <a:latin typeface="Consolas"/>
              </a:rPr>
              <a:t>string</a:t>
            </a:r>
            <a:r>
              <a:rPr lang="en-US" sz="1400" dirty="0" smtClean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400" dirty="0" err="1">
                <a:solidFill>
                  <a:prstClr val="black"/>
                </a:solidFill>
                <a:latin typeface="Consolas"/>
              </a:rPr>
              <a:t>strDescription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 = </a:t>
            </a:r>
            <a:r>
              <a:rPr lang="en-US" sz="1400" dirty="0" err="1">
                <a:solidFill>
                  <a:prstClr val="black"/>
                </a:solidFill>
                <a:latin typeface="Consolas"/>
              </a:rPr>
              <a:t>myReader</a:t>
            </a:r>
            <a:r>
              <a:rPr lang="en-US" sz="1400" dirty="0" smtClean="0">
                <a:solidFill>
                  <a:prstClr val="black"/>
                </a:solidFill>
                <a:latin typeface="Consolas"/>
              </a:rPr>
              <a:t>[</a:t>
            </a:r>
            <a:r>
              <a:rPr lang="en-US" sz="1400" dirty="0">
                <a:solidFill>
                  <a:srgbClr val="A31515"/>
                </a:solidFill>
                <a:latin typeface="Consolas"/>
              </a:rPr>
              <a:t>“</a:t>
            </a:r>
            <a:r>
              <a:rPr lang="en-US" sz="1400" dirty="0" err="1">
                <a:solidFill>
                  <a:srgbClr val="A31515"/>
                </a:solidFill>
                <a:latin typeface="Consolas"/>
              </a:rPr>
              <a:t>FeeDescription</a:t>
            </a:r>
            <a:r>
              <a:rPr lang="en-US" sz="1400" dirty="0">
                <a:solidFill>
                  <a:srgbClr val="A31515"/>
                </a:solidFill>
                <a:latin typeface="Consolas"/>
              </a:rPr>
              <a:t>”</a:t>
            </a:r>
            <a:r>
              <a:rPr lang="en-US" sz="1400" dirty="0" smtClean="0">
                <a:solidFill>
                  <a:prstClr val="black"/>
                </a:solidFill>
                <a:latin typeface="Consolas"/>
              </a:rPr>
              <a:t>].</a:t>
            </a:r>
            <a:r>
              <a:rPr lang="en-US" sz="1400" dirty="0" err="1">
                <a:solidFill>
                  <a:prstClr val="black"/>
                </a:solidFill>
                <a:latin typeface="Consolas"/>
              </a:rPr>
              <a:t>ToString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();</a:t>
            </a:r>
          </a:p>
          <a:p>
            <a:pPr marL="398463"/>
            <a:r>
              <a:rPr lang="en-US" sz="1400" dirty="0" smtClean="0">
                <a:solidFill>
                  <a:srgbClr val="0000FF"/>
                </a:solidFill>
                <a:latin typeface="Consolas"/>
              </a:rPr>
              <a:t>decimal</a:t>
            </a:r>
            <a:r>
              <a:rPr lang="en-US" sz="1400" dirty="0" smtClean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400" dirty="0" err="1">
                <a:solidFill>
                  <a:prstClr val="black"/>
                </a:solidFill>
                <a:latin typeface="Consolas"/>
              </a:rPr>
              <a:t>decFee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 = </a:t>
            </a:r>
            <a:r>
              <a:rPr lang="en-US" sz="1400" dirty="0" err="1">
                <a:solidFill>
                  <a:srgbClr val="2B91AF"/>
                </a:solidFill>
                <a:latin typeface="Consolas"/>
              </a:rPr>
              <a:t>Convert</a:t>
            </a:r>
            <a:r>
              <a:rPr lang="en-US" sz="1400" dirty="0" err="1">
                <a:solidFill>
                  <a:prstClr val="black"/>
                </a:solidFill>
                <a:latin typeface="Consolas"/>
              </a:rPr>
              <a:t>.ToDecimal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(</a:t>
            </a:r>
            <a:r>
              <a:rPr lang="en-US" sz="1400" dirty="0" err="1">
                <a:solidFill>
                  <a:prstClr val="black"/>
                </a:solidFill>
                <a:latin typeface="Consolas"/>
              </a:rPr>
              <a:t>myReader</a:t>
            </a:r>
            <a:r>
              <a:rPr lang="en-US" sz="1400" dirty="0" smtClean="0">
                <a:solidFill>
                  <a:prstClr val="black"/>
                </a:solidFill>
                <a:latin typeface="Consolas"/>
              </a:rPr>
              <a:t>[</a:t>
            </a:r>
            <a:r>
              <a:rPr lang="en-US" sz="1400" dirty="0">
                <a:solidFill>
                  <a:srgbClr val="A31515"/>
                </a:solidFill>
                <a:latin typeface="Consolas"/>
              </a:rPr>
              <a:t>“Fee”</a:t>
            </a:r>
            <a:r>
              <a:rPr lang="en-US" sz="1400" dirty="0" smtClean="0">
                <a:solidFill>
                  <a:prstClr val="black"/>
                </a:solidFill>
                <a:latin typeface="Consolas"/>
              </a:rPr>
              <a:t>]);</a:t>
            </a:r>
            <a:endParaRPr lang="en-US" sz="1400" dirty="0">
              <a:solidFill>
                <a:prstClr val="black"/>
              </a:solidFill>
              <a:latin typeface="Consolas"/>
            </a:endParaRPr>
          </a:p>
          <a:p>
            <a:pPr marL="398463"/>
            <a:r>
              <a:rPr lang="en-US" sz="1400" dirty="0" err="1" smtClean="0">
                <a:solidFill>
                  <a:prstClr val="black"/>
                </a:solidFill>
                <a:latin typeface="Consolas"/>
              </a:rPr>
              <a:t>lblFees.Text</a:t>
            </a:r>
            <a:r>
              <a:rPr lang="en-US" sz="1400" dirty="0" smtClean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+= </a:t>
            </a:r>
            <a:r>
              <a:rPr lang="en-US" sz="1400" dirty="0" err="1">
                <a:solidFill>
                  <a:prstClr val="black"/>
                </a:solidFill>
                <a:latin typeface="Consolas"/>
              </a:rPr>
              <a:t>strDescription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 + </a:t>
            </a:r>
            <a:r>
              <a:rPr lang="en-US" sz="1400" dirty="0">
                <a:solidFill>
                  <a:srgbClr val="A31515"/>
                </a:solidFill>
                <a:latin typeface="Consolas"/>
              </a:rPr>
              <a:t>" at "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 + </a:t>
            </a:r>
            <a:r>
              <a:rPr lang="en-US" sz="1400" dirty="0" err="1">
                <a:solidFill>
                  <a:prstClr val="black"/>
                </a:solidFill>
                <a:latin typeface="Consolas"/>
              </a:rPr>
              <a:t>decFee.ToString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(</a:t>
            </a:r>
            <a:r>
              <a:rPr lang="en-US" sz="1400" dirty="0">
                <a:solidFill>
                  <a:srgbClr val="A31515"/>
                </a:solidFill>
                <a:latin typeface="Consolas"/>
              </a:rPr>
              <a:t>"C2"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) + </a:t>
            </a:r>
            <a:r>
              <a:rPr lang="en-US" sz="1400" dirty="0">
                <a:solidFill>
                  <a:srgbClr val="A31515"/>
                </a:solidFill>
                <a:latin typeface="Consolas"/>
              </a:rPr>
              <a:t>"&lt;</a:t>
            </a:r>
            <a:r>
              <a:rPr lang="en-US" sz="1400" dirty="0" err="1">
                <a:solidFill>
                  <a:srgbClr val="A31515"/>
                </a:solidFill>
                <a:latin typeface="Consolas"/>
              </a:rPr>
              <a:t>br</a:t>
            </a:r>
            <a:r>
              <a:rPr lang="en-US" sz="1400" dirty="0">
                <a:solidFill>
                  <a:srgbClr val="A31515"/>
                </a:solidFill>
                <a:latin typeface="Consolas"/>
              </a:rPr>
              <a:t>/&gt;"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;</a:t>
            </a:r>
          </a:p>
          <a:p>
            <a:pPr marL="398463"/>
            <a:r>
              <a:rPr lang="en-US" sz="1400" dirty="0" smtClean="0">
                <a:solidFill>
                  <a:prstClr val="black"/>
                </a:solidFill>
                <a:latin typeface="Consolas"/>
              </a:rPr>
              <a:t>}</a:t>
            </a:r>
          </a:p>
          <a:p>
            <a:r>
              <a:rPr lang="en-US" sz="1400" dirty="0" err="1" smtClean="0">
                <a:solidFill>
                  <a:prstClr val="black"/>
                </a:solidFill>
                <a:latin typeface="Consolas"/>
              </a:rPr>
              <a:t>myReader.Close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();</a:t>
            </a:r>
          </a:p>
          <a:p>
            <a:r>
              <a:rPr lang="en-US" sz="1400" dirty="0" err="1" smtClean="0">
                <a:solidFill>
                  <a:prstClr val="black"/>
                </a:solidFill>
                <a:latin typeface="Consolas"/>
              </a:rPr>
              <a:t>myConnection.Close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();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010853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INSERT commands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Adds new records to the database</a:t>
            </a:r>
          </a:p>
          <a:p>
            <a:r>
              <a:rPr lang="en-US" sz="2800" dirty="0" smtClean="0"/>
              <a:t>Syntax: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r>
              <a:rPr lang="en-US" sz="2800" dirty="0" smtClean="0"/>
              <a:t>Best Practices</a:t>
            </a:r>
            <a:endParaRPr lang="en-US" sz="2800" dirty="0"/>
          </a:p>
          <a:p>
            <a:pPr lvl="1"/>
            <a:r>
              <a:rPr lang="en-US" sz="2400" dirty="0" smtClean="0"/>
              <a:t>Include the </a:t>
            </a:r>
            <a:r>
              <a:rPr lang="en-US" sz="2400" b="1" dirty="0"/>
              <a:t>primary key</a:t>
            </a:r>
            <a:r>
              <a:rPr lang="en-US" sz="2400" dirty="0"/>
              <a:t>, unless the primary key is an Identify</a:t>
            </a:r>
          </a:p>
          <a:p>
            <a:pPr lvl="1"/>
            <a:r>
              <a:rPr lang="en-US" sz="2400" dirty="0" smtClean="0"/>
              <a:t>Include all </a:t>
            </a:r>
            <a:r>
              <a:rPr lang="en-US" sz="2400" dirty="0"/>
              <a:t>fields that </a:t>
            </a:r>
            <a:r>
              <a:rPr lang="en-US" sz="2400" b="1" dirty="0"/>
              <a:t>don’t allow nulls </a:t>
            </a:r>
            <a:r>
              <a:rPr lang="en-US" sz="2400" dirty="0" smtClean="0"/>
              <a:t>&amp; have </a:t>
            </a:r>
            <a:r>
              <a:rPr lang="en-US" sz="2400" dirty="0"/>
              <a:t>default values</a:t>
            </a:r>
          </a:p>
          <a:p>
            <a:pPr lvl="1"/>
            <a:r>
              <a:rPr lang="en-US" sz="2400" dirty="0" smtClean="0"/>
              <a:t>Include any </a:t>
            </a:r>
            <a:r>
              <a:rPr lang="en-US" sz="2400" b="1" dirty="0"/>
              <a:t>foreign keys</a:t>
            </a:r>
          </a:p>
          <a:p>
            <a:pPr lvl="1"/>
            <a:r>
              <a:rPr lang="en-US" sz="2400" dirty="0" smtClean="0"/>
              <a:t>Ensure data to be </a:t>
            </a:r>
            <a:r>
              <a:rPr lang="en-US" sz="2400" dirty="0"/>
              <a:t>in the correct data </a:t>
            </a:r>
            <a:r>
              <a:rPr lang="en-US" sz="2400" dirty="0" smtClean="0"/>
              <a:t>type</a:t>
            </a:r>
            <a:endParaRPr lang="en-US" sz="2400" dirty="0"/>
          </a:p>
        </p:txBody>
      </p:sp>
      <p:pic>
        <p:nvPicPr>
          <p:cNvPr id="6" name="Picture 2" descr="http://www.artistsvalley.com/images/icons/Database%20Application%20Icons/Database%20Insert/256x256/Database%20Inser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7140" y="304800"/>
            <a:ext cx="1295400" cy="129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143000" y="2112458"/>
            <a:ext cx="7848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sz="2000" dirty="0">
                <a:latin typeface="Times New Roman"/>
                <a:cs typeface="Times New Roman"/>
              </a:rPr>
              <a:t>INSERT INTO </a:t>
            </a:r>
            <a:r>
              <a:rPr lang="en-US" sz="2000" dirty="0" err="1">
                <a:latin typeface="Times New Roman"/>
                <a:cs typeface="Times New Roman"/>
              </a:rPr>
              <a:t>tableName</a:t>
            </a:r>
            <a:r>
              <a:rPr lang="en-US" sz="2000" dirty="0">
                <a:latin typeface="Times New Roman"/>
                <a:cs typeface="Times New Roman"/>
              </a:rPr>
              <a:t> (</a:t>
            </a:r>
            <a:r>
              <a:rPr lang="en-US" sz="2000" dirty="0" err="1">
                <a:latin typeface="Times New Roman"/>
                <a:cs typeface="Times New Roman"/>
              </a:rPr>
              <a:t>list_of_fields</a:t>
            </a:r>
            <a:r>
              <a:rPr lang="en-US" sz="2000" dirty="0">
                <a:latin typeface="Times New Roman"/>
                <a:cs typeface="Times New Roman"/>
              </a:rPr>
              <a:t>) VALUES (</a:t>
            </a:r>
            <a:r>
              <a:rPr lang="en-US" sz="2000" dirty="0" err="1">
                <a:latin typeface="Times New Roman"/>
                <a:cs typeface="Times New Roman"/>
              </a:rPr>
              <a:t>list_of_values</a:t>
            </a:r>
            <a:r>
              <a:rPr lang="en-US" sz="2000" dirty="0" smtClean="0">
                <a:latin typeface="Times New Roman"/>
                <a:cs typeface="Times New Roman"/>
              </a:rPr>
              <a:t>)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81400" y="3032760"/>
            <a:ext cx="2667000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>
              <a:defRPr>
                <a:solidFill>
                  <a:schemeClr val="dk1"/>
                </a:solidFill>
                <a:latin typeface="+mn-lt"/>
              </a:defRPr>
            </a:lvl1pPr>
            <a:lvl2pPr marL="0" lvl="1">
              <a:defRPr>
                <a:solidFill>
                  <a:schemeClr val="dk1"/>
                </a:solidFill>
                <a:latin typeface="+mn-lt"/>
              </a:defRPr>
            </a:lvl2pPr>
            <a:lvl3pPr>
              <a:defRPr>
                <a:solidFill>
                  <a:schemeClr val="dk1"/>
                </a:solidFill>
                <a:latin typeface="+mn-lt"/>
              </a:defRPr>
            </a:lvl3pPr>
            <a:lvl4pPr>
              <a:defRPr>
                <a:solidFill>
                  <a:schemeClr val="dk1"/>
                </a:solidFill>
                <a:latin typeface="+mn-lt"/>
              </a:defRPr>
            </a:lvl4pPr>
            <a:lvl5pPr>
              <a:defRPr>
                <a:solidFill>
                  <a:schemeClr val="dk1"/>
                </a:solidFill>
                <a:latin typeface="+mn-lt"/>
              </a:defRPr>
            </a:lvl5pPr>
            <a:lvl6pPr>
              <a:defRPr>
                <a:solidFill>
                  <a:schemeClr val="dk1"/>
                </a:solidFill>
                <a:latin typeface="+mn-lt"/>
              </a:defRPr>
            </a:lvl6pPr>
            <a:lvl7pPr>
              <a:defRPr>
                <a:solidFill>
                  <a:schemeClr val="dk1"/>
                </a:solidFill>
                <a:latin typeface="+mn-lt"/>
              </a:defRPr>
            </a:lvl7pPr>
            <a:lvl8pPr>
              <a:defRPr>
                <a:solidFill>
                  <a:schemeClr val="dk1"/>
                </a:solidFill>
                <a:latin typeface="+mn-lt"/>
              </a:defRPr>
            </a:lvl8pPr>
            <a:lvl9pPr>
              <a:defRPr>
                <a:solidFill>
                  <a:schemeClr val="dk1"/>
                </a:solidFill>
                <a:latin typeface="+mn-lt"/>
              </a:defRPr>
            </a:lvl9pPr>
          </a:lstStyle>
          <a:p>
            <a:pPr lvl="1"/>
            <a:r>
              <a:rPr lang="en-US" sz="1800" dirty="0"/>
              <a:t>comma separated, enclosed in [ </a:t>
            </a:r>
            <a:r>
              <a:rPr lang="en-US" sz="1800" dirty="0" smtClean="0"/>
              <a:t>]</a:t>
            </a:r>
            <a:endParaRPr lang="en-US" sz="1800" dirty="0"/>
          </a:p>
        </p:txBody>
      </p:sp>
      <p:sp>
        <p:nvSpPr>
          <p:cNvPr id="11" name="TextBox 10"/>
          <p:cNvSpPr txBox="1"/>
          <p:nvPr/>
        </p:nvSpPr>
        <p:spPr>
          <a:xfrm>
            <a:off x="6454140" y="3032760"/>
            <a:ext cx="2156460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>
              <a:defRPr>
                <a:solidFill>
                  <a:schemeClr val="dk1"/>
                </a:solidFill>
                <a:latin typeface="+mn-lt"/>
              </a:defRPr>
            </a:lvl1pPr>
            <a:lvl2pPr marL="0" lvl="1">
              <a:defRPr>
                <a:solidFill>
                  <a:schemeClr val="dk1"/>
                </a:solidFill>
                <a:latin typeface="+mn-lt"/>
              </a:defRPr>
            </a:lvl2pPr>
            <a:lvl3pPr>
              <a:defRPr>
                <a:solidFill>
                  <a:schemeClr val="dk1"/>
                </a:solidFill>
                <a:latin typeface="+mn-lt"/>
              </a:defRPr>
            </a:lvl3pPr>
            <a:lvl4pPr>
              <a:defRPr>
                <a:solidFill>
                  <a:schemeClr val="dk1"/>
                </a:solidFill>
                <a:latin typeface="+mn-lt"/>
              </a:defRPr>
            </a:lvl4pPr>
            <a:lvl5pPr>
              <a:defRPr>
                <a:solidFill>
                  <a:schemeClr val="dk1"/>
                </a:solidFill>
                <a:latin typeface="+mn-lt"/>
              </a:defRPr>
            </a:lvl5pPr>
            <a:lvl6pPr>
              <a:defRPr>
                <a:solidFill>
                  <a:schemeClr val="dk1"/>
                </a:solidFill>
                <a:latin typeface="+mn-lt"/>
              </a:defRPr>
            </a:lvl6pPr>
            <a:lvl7pPr>
              <a:defRPr>
                <a:solidFill>
                  <a:schemeClr val="dk1"/>
                </a:solidFill>
                <a:latin typeface="+mn-lt"/>
              </a:defRPr>
            </a:lvl7pPr>
            <a:lvl8pPr>
              <a:defRPr>
                <a:solidFill>
                  <a:schemeClr val="dk1"/>
                </a:solidFill>
                <a:latin typeface="+mn-lt"/>
              </a:defRPr>
            </a:lvl8pPr>
            <a:lvl9pPr>
              <a:defRPr>
                <a:solidFill>
                  <a:schemeClr val="dk1"/>
                </a:solidFill>
                <a:latin typeface="+mn-lt"/>
              </a:defRPr>
            </a:lvl9pPr>
          </a:lstStyle>
          <a:p>
            <a:pPr lvl="1"/>
            <a:r>
              <a:rPr lang="en-US" sz="1800" dirty="0"/>
              <a:t>in the same order as fields</a:t>
            </a:r>
          </a:p>
        </p:txBody>
      </p:sp>
      <p:cxnSp>
        <p:nvCxnSpPr>
          <p:cNvPr id="13" name="Straight Arrow Connector 12"/>
          <p:cNvCxnSpPr>
            <a:stCxn id="10" idx="0"/>
            <a:endCxn id="8" idx="2"/>
          </p:cNvCxnSpPr>
          <p:nvPr/>
        </p:nvCxnSpPr>
        <p:spPr>
          <a:xfrm flipV="1">
            <a:off x="4914900" y="2512568"/>
            <a:ext cx="152400" cy="520192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10" idx="0"/>
          </p:cNvCxnSpPr>
          <p:nvPr/>
        </p:nvCxnSpPr>
        <p:spPr>
          <a:xfrm flipV="1">
            <a:off x="4914900" y="2512568"/>
            <a:ext cx="1943100" cy="520192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11" idx="0"/>
          </p:cNvCxnSpPr>
          <p:nvPr/>
        </p:nvCxnSpPr>
        <p:spPr>
          <a:xfrm flipH="1" flipV="1">
            <a:off x="7391400" y="2512568"/>
            <a:ext cx="140970" cy="520192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5071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22238"/>
            <a:ext cx="6934200" cy="868362"/>
          </a:xfrm>
        </p:spPr>
        <p:txBody>
          <a:bodyPr/>
          <a:lstStyle/>
          <a:p>
            <a:pPr algn="l"/>
            <a:r>
              <a:rPr lang="en-US" dirty="0" smtClean="0"/>
              <a:t>UPDATE Commands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71450" lvl="1" indent="-45720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US" dirty="0">
                <a:solidFill>
                  <a:schemeClr val="dk1"/>
                </a:solidFill>
              </a:rPr>
              <a:t>Used to modify existing database records</a:t>
            </a:r>
          </a:p>
          <a:p>
            <a:pPr marL="171450" lvl="1" indent="-45720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US" dirty="0" smtClean="0">
                <a:solidFill>
                  <a:schemeClr val="dk1"/>
                </a:solidFill>
              </a:rPr>
              <a:t>Syntax</a:t>
            </a:r>
          </a:p>
          <a:p>
            <a:pPr marL="0" lvl="1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chemeClr val="dk1"/>
              </a:solidFill>
            </a:endParaRPr>
          </a:p>
          <a:p>
            <a:pPr marL="0" lvl="1" fontAlgn="base">
              <a:spcBef>
                <a:spcPct val="0"/>
              </a:spcBef>
              <a:spcAft>
                <a:spcPct val="0"/>
              </a:spcAft>
            </a:pPr>
            <a:endParaRPr lang="en-US" dirty="0" smtClean="0">
              <a:solidFill>
                <a:schemeClr val="dk1"/>
              </a:solidFill>
            </a:endParaRPr>
          </a:p>
          <a:p>
            <a:pPr marL="0" lvl="1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chemeClr val="dk1"/>
              </a:solidFill>
            </a:endParaRPr>
          </a:p>
          <a:p>
            <a:pPr marL="0" lvl="1" fontAlgn="base">
              <a:spcBef>
                <a:spcPct val="0"/>
              </a:spcBef>
              <a:spcAft>
                <a:spcPct val="0"/>
              </a:spcAft>
            </a:pPr>
            <a:endParaRPr lang="en-US" dirty="0" smtClean="0">
              <a:solidFill>
                <a:schemeClr val="dk1"/>
              </a:solidFill>
            </a:endParaRPr>
          </a:p>
          <a:p>
            <a:pPr marL="171450" lvl="1" indent="-45720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US" dirty="0" smtClean="0">
                <a:solidFill>
                  <a:schemeClr val="dk1"/>
                </a:solidFill>
              </a:rPr>
              <a:t>Best Practice:</a:t>
            </a:r>
          </a:p>
          <a:p>
            <a:pPr lvl="1"/>
            <a:r>
              <a:rPr lang="en-US" sz="2400" dirty="0" smtClean="0"/>
              <a:t>Don’t update </a:t>
            </a:r>
            <a:r>
              <a:rPr lang="en-US" sz="2400" dirty="0"/>
              <a:t>the primary key</a:t>
            </a:r>
          </a:p>
          <a:p>
            <a:pPr lvl="1"/>
            <a:r>
              <a:rPr lang="en-US" sz="2400" dirty="0" smtClean="0"/>
              <a:t>Use the </a:t>
            </a:r>
            <a:r>
              <a:rPr lang="en-US" sz="2400" b="1" dirty="0"/>
              <a:t>primary </a:t>
            </a:r>
            <a:r>
              <a:rPr lang="en-US" sz="2400" b="1" dirty="0" smtClean="0"/>
              <a:t>key </a:t>
            </a:r>
            <a:r>
              <a:rPr lang="en-US" sz="2400" dirty="0" smtClean="0"/>
              <a:t>to Identify a single record</a:t>
            </a:r>
            <a:endParaRPr lang="en-US" sz="2400" dirty="0"/>
          </a:p>
          <a:p>
            <a:pPr lvl="1"/>
            <a:r>
              <a:rPr lang="en-US" sz="2400" dirty="0" smtClean="0"/>
              <a:t>Ensure compliance with records that </a:t>
            </a:r>
            <a:r>
              <a:rPr lang="en-US" sz="2400" b="1" dirty="0" smtClean="0"/>
              <a:t>don’t allow </a:t>
            </a:r>
            <a:r>
              <a:rPr lang="en-US" sz="2400" b="1" dirty="0"/>
              <a:t>nulls </a:t>
            </a:r>
            <a:endParaRPr lang="en-US" sz="2400" b="1" dirty="0" smtClean="0"/>
          </a:p>
          <a:p>
            <a:pPr lvl="1"/>
            <a:r>
              <a:rPr lang="en-US" sz="2400" dirty="0" smtClean="0"/>
              <a:t>Ensure compliance with </a:t>
            </a:r>
            <a:r>
              <a:rPr lang="en-US" sz="2400" b="1" dirty="0" smtClean="0"/>
              <a:t>foreign </a:t>
            </a:r>
            <a:r>
              <a:rPr lang="en-US" sz="2400" b="1" dirty="0"/>
              <a:t>keys</a:t>
            </a:r>
          </a:p>
          <a:p>
            <a:pPr lvl="1"/>
            <a:r>
              <a:rPr lang="en-US" sz="2400" dirty="0" smtClean="0"/>
              <a:t>Not using a WHERE </a:t>
            </a:r>
            <a:r>
              <a:rPr lang="en-US" sz="2400" dirty="0"/>
              <a:t>clause </a:t>
            </a:r>
            <a:r>
              <a:rPr lang="en-US" sz="2400" dirty="0" smtClean="0"/>
              <a:t>will update </a:t>
            </a:r>
            <a:r>
              <a:rPr lang="en-US" sz="2400" dirty="0"/>
              <a:t>all </a:t>
            </a:r>
            <a:r>
              <a:rPr lang="en-US" sz="2400" dirty="0" smtClean="0"/>
              <a:t>records in the table</a:t>
            </a:r>
            <a:endParaRPr lang="en-US" sz="2400" dirty="0"/>
          </a:p>
          <a:p>
            <a:pPr lvl="1"/>
            <a:r>
              <a:rPr lang="en-US" sz="2400" dirty="0" smtClean="0"/>
              <a:t>If no </a:t>
            </a:r>
            <a:r>
              <a:rPr lang="en-US" sz="2400" dirty="0"/>
              <a:t>records </a:t>
            </a:r>
            <a:r>
              <a:rPr lang="en-US" sz="2400" dirty="0" smtClean="0"/>
              <a:t>are updated, it is because no records qualified</a:t>
            </a:r>
            <a:endParaRPr lang="en-US" sz="2400" dirty="0"/>
          </a:p>
          <a:p>
            <a:pPr marL="0" lvl="1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chemeClr val="dk1"/>
              </a:solidFill>
            </a:endParaRPr>
          </a:p>
          <a:p>
            <a:pPr marL="0" lvl="1" fontAlgn="base">
              <a:spcBef>
                <a:spcPct val="0"/>
              </a:spcBef>
              <a:spcAft>
                <a:spcPct val="0"/>
              </a:spcAft>
            </a:pPr>
            <a:endParaRPr lang="en-US" dirty="0" smtClean="0">
              <a:solidFill>
                <a:schemeClr val="dk1"/>
              </a:solidFill>
            </a:endParaRPr>
          </a:p>
          <a:p>
            <a:pPr marL="0" lvl="1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chemeClr val="dk1"/>
              </a:solidFill>
            </a:endParaRPr>
          </a:p>
          <a:p>
            <a:pPr marL="0" lvl="1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chemeClr val="dk1"/>
              </a:solidFill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7" name="Picture 4" descr="https://encrypted-tbn3.gstatic.com/images?q=tbn:ANd9GcRHfVeVHsKyJ-lKEIITlk_ea0g1pkvZr3J06s8pi4eVrLIEyO0qeQ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228600"/>
            <a:ext cx="1295400" cy="1295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127760" y="2266890"/>
            <a:ext cx="7848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sz="2000" dirty="0">
                <a:latin typeface="Times New Roman"/>
                <a:cs typeface="Times New Roman"/>
              </a:rPr>
              <a:t>UPDATE </a:t>
            </a:r>
            <a:r>
              <a:rPr lang="en-US" sz="2000" dirty="0" err="1">
                <a:latin typeface="Times New Roman"/>
                <a:cs typeface="Times New Roman"/>
              </a:rPr>
              <a:t>tableName</a:t>
            </a:r>
            <a:r>
              <a:rPr lang="en-US" sz="2000" dirty="0">
                <a:latin typeface="Times New Roman"/>
                <a:cs typeface="Times New Roman"/>
              </a:rPr>
              <a:t> SET </a:t>
            </a:r>
            <a:r>
              <a:rPr lang="en-US" sz="2000" dirty="0" smtClean="0">
                <a:latin typeface="Times New Roman"/>
                <a:cs typeface="Times New Roman"/>
              </a:rPr>
              <a:t>field1=value1 [, </a:t>
            </a:r>
            <a:r>
              <a:rPr lang="en-US" sz="2000" dirty="0">
                <a:latin typeface="Times New Roman"/>
                <a:cs typeface="Times New Roman"/>
              </a:rPr>
              <a:t>…] WHERE </a:t>
            </a:r>
            <a:r>
              <a:rPr lang="en-US" sz="2000" dirty="0" err="1" smtClean="0">
                <a:latin typeface="Times New Roman"/>
                <a:cs typeface="Times New Roman"/>
              </a:rPr>
              <a:t>fieldX</a:t>
            </a:r>
            <a:r>
              <a:rPr lang="en-US" sz="2000" dirty="0" smtClean="0">
                <a:latin typeface="Times New Roman"/>
                <a:cs typeface="Times New Roman"/>
              </a:rPr>
              <a:t> =Y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971800" y="3059668"/>
            <a:ext cx="22098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>
              <a:defRPr>
                <a:solidFill>
                  <a:schemeClr val="dk1"/>
                </a:solidFill>
                <a:latin typeface="+mn-lt"/>
              </a:defRPr>
            </a:lvl1pPr>
            <a:lvl2pPr marL="0" lvl="1">
              <a:defRPr>
                <a:solidFill>
                  <a:schemeClr val="dk1"/>
                </a:solidFill>
                <a:latin typeface="+mn-lt"/>
              </a:defRPr>
            </a:lvl2pPr>
            <a:lvl3pPr>
              <a:defRPr>
                <a:solidFill>
                  <a:schemeClr val="dk1"/>
                </a:solidFill>
                <a:latin typeface="+mn-lt"/>
              </a:defRPr>
            </a:lvl3pPr>
            <a:lvl4pPr>
              <a:defRPr>
                <a:solidFill>
                  <a:schemeClr val="dk1"/>
                </a:solidFill>
                <a:latin typeface="+mn-lt"/>
              </a:defRPr>
            </a:lvl4pPr>
            <a:lvl5pPr>
              <a:defRPr>
                <a:solidFill>
                  <a:schemeClr val="dk1"/>
                </a:solidFill>
                <a:latin typeface="+mn-lt"/>
              </a:defRPr>
            </a:lvl5pPr>
            <a:lvl6pPr>
              <a:defRPr>
                <a:solidFill>
                  <a:schemeClr val="dk1"/>
                </a:solidFill>
                <a:latin typeface="+mn-lt"/>
              </a:defRPr>
            </a:lvl6pPr>
            <a:lvl7pPr>
              <a:defRPr>
                <a:solidFill>
                  <a:schemeClr val="dk1"/>
                </a:solidFill>
                <a:latin typeface="+mn-lt"/>
              </a:defRPr>
            </a:lvl7pPr>
            <a:lvl8pPr>
              <a:defRPr>
                <a:solidFill>
                  <a:schemeClr val="dk1"/>
                </a:solidFill>
                <a:latin typeface="+mn-lt"/>
              </a:defRPr>
            </a:lvl8pPr>
            <a:lvl9pPr>
              <a:defRPr>
                <a:solidFill>
                  <a:schemeClr val="dk1"/>
                </a:solidFill>
                <a:latin typeface="+mn-lt"/>
              </a:defRPr>
            </a:lvl9pPr>
          </a:lstStyle>
          <a:p>
            <a:pPr lvl="1"/>
            <a:r>
              <a:rPr lang="en-US" sz="1800" dirty="0"/>
              <a:t>One or more values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791200" y="3059668"/>
            <a:ext cx="257556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>
              <a:defRPr>
                <a:solidFill>
                  <a:schemeClr val="dk1"/>
                </a:solidFill>
                <a:latin typeface="+mn-lt"/>
              </a:defRPr>
            </a:lvl1pPr>
            <a:lvl2pPr marL="0" lvl="1">
              <a:defRPr>
                <a:solidFill>
                  <a:schemeClr val="dk1"/>
                </a:solidFill>
                <a:latin typeface="+mn-lt"/>
              </a:defRPr>
            </a:lvl2pPr>
            <a:lvl3pPr>
              <a:defRPr>
                <a:solidFill>
                  <a:schemeClr val="dk1"/>
                </a:solidFill>
                <a:latin typeface="+mn-lt"/>
              </a:defRPr>
            </a:lvl3pPr>
            <a:lvl4pPr>
              <a:defRPr>
                <a:solidFill>
                  <a:schemeClr val="dk1"/>
                </a:solidFill>
                <a:latin typeface="+mn-lt"/>
              </a:defRPr>
            </a:lvl4pPr>
            <a:lvl5pPr>
              <a:defRPr>
                <a:solidFill>
                  <a:schemeClr val="dk1"/>
                </a:solidFill>
                <a:latin typeface="+mn-lt"/>
              </a:defRPr>
            </a:lvl5pPr>
            <a:lvl6pPr>
              <a:defRPr>
                <a:solidFill>
                  <a:schemeClr val="dk1"/>
                </a:solidFill>
                <a:latin typeface="+mn-lt"/>
              </a:defRPr>
            </a:lvl6pPr>
            <a:lvl7pPr>
              <a:defRPr>
                <a:solidFill>
                  <a:schemeClr val="dk1"/>
                </a:solidFill>
                <a:latin typeface="+mn-lt"/>
              </a:defRPr>
            </a:lvl7pPr>
            <a:lvl8pPr>
              <a:defRPr>
                <a:solidFill>
                  <a:schemeClr val="dk1"/>
                </a:solidFill>
                <a:latin typeface="+mn-lt"/>
              </a:defRPr>
            </a:lvl8pPr>
            <a:lvl9pPr>
              <a:defRPr>
                <a:solidFill>
                  <a:schemeClr val="dk1"/>
                </a:solidFill>
                <a:latin typeface="+mn-lt"/>
              </a:defRPr>
            </a:lvl9pPr>
          </a:lstStyle>
          <a:p>
            <a:pPr lvl="1"/>
            <a:r>
              <a:rPr lang="en-US" sz="1800" dirty="0" smtClean="0"/>
              <a:t>Which record to update</a:t>
            </a:r>
            <a:endParaRPr lang="en-US" sz="1800" dirty="0"/>
          </a:p>
        </p:txBody>
      </p:sp>
      <p:cxnSp>
        <p:nvCxnSpPr>
          <p:cNvPr id="11" name="Straight Arrow Connector 10"/>
          <p:cNvCxnSpPr>
            <a:stCxn id="10" idx="0"/>
          </p:cNvCxnSpPr>
          <p:nvPr/>
        </p:nvCxnSpPr>
        <p:spPr>
          <a:xfrm flipH="1" flipV="1">
            <a:off x="6595110" y="2664768"/>
            <a:ext cx="483870" cy="39490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9" idx="0"/>
          </p:cNvCxnSpPr>
          <p:nvPr/>
        </p:nvCxnSpPr>
        <p:spPr>
          <a:xfrm flipV="1">
            <a:off x="4076700" y="2539238"/>
            <a:ext cx="478156" cy="52043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2014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14050</TotalTime>
  <Words>1197</Words>
  <Application>Microsoft Office PowerPoint</Application>
  <PresentationFormat>On-screen Show (4:3)</PresentationFormat>
  <Paragraphs>257</Paragraphs>
  <Slides>20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Unit 9.2: </vt:lpstr>
      <vt:lpstr>Agile Programming</vt:lpstr>
      <vt:lpstr>Accessing Data</vt:lpstr>
      <vt:lpstr>The Five Grand Steps to Database Access in Code</vt:lpstr>
      <vt:lpstr>SQL Command Types</vt:lpstr>
      <vt:lpstr>Handling SELECT commands</vt:lpstr>
      <vt:lpstr>Group Exercise</vt:lpstr>
      <vt:lpstr>INSERT commands</vt:lpstr>
      <vt:lpstr>UPDATE Commands</vt:lpstr>
      <vt:lpstr>DELETE Commands</vt:lpstr>
      <vt:lpstr>The Execution - Step #4</vt:lpstr>
      <vt:lpstr>Execution i.e. Step #4 (in Code)</vt:lpstr>
      <vt:lpstr>L2: Hands-on</vt:lpstr>
      <vt:lpstr>U9L2 - 2</vt:lpstr>
      <vt:lpstr>U9L2 - 3</vt:lpstr>
      <vt:lpstr>U9L2 - 4</vt:lpstr>
      <vt:lpstr>U9L2 - 5</vt:lpstr>
      <vt:lpstr>U9L2 - 6</vt:lpstr>
      <vt:lpstr>U9L2 - 7</vt:lpstr>
      <vt:lpstr>U9L2 - 8</vt:lpstr>
    </vt:vector>
  </TitlesOfParts>
  <Company>Hocking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 Luce</dc:creator>
  <cp:lastModifiedBy>matta</cp:lastModifiedBy>
  <cp:revision>614</cp:revision>
  <dcterms:created xsi:type="dcterms:W3CDTF">2010-09-21T14:17:13Z</dcterms:created>
  <dcterms:modified xsi:type="dcterms:W3CDTF">2013-04-11T18:54:06Z</dcterms:modified>
</cp:coreProperties>
</file>