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4" r:id="rId1"/>
  </p:sldMasterIdLst>
  <p:notesMasterIdLst>
    <p:notesMasterId r:id="rId54"/>
  </p:notesMasterIdLst>
  <p:handoutMasterIdLst>
    <p:handoutMasterId r:id="rId55"/>
  </p:handoutMasterIdLst>
  <p:sldIdLst>
    <p:sldId id="259" r:id="rId2"/>
    <p:sldId id="263" r:id="rId3"/>
    <p:sldId id="279" r:id="rId4"/>
    <p:sldId id="339" r:id="rId5"/>
    <p:sldId id="340" r:id="rId6"/>
    <p:sldId id="278" r:id="rId7"/>
    <p:sldId id="342" r:id="rId8"/>
    <p:sldId id="341" r:id="rId9"/>
    <p:sldId id="308" r:id="rId10"/>
    <p:sldId id="343" r:id="rId11"/>
    <p:sldId id="327" r:id="rId12"/>
    <p:sldId id="309" r:id="rId13"/>
    <p:sldId id="328" r:id="rId14"/>
    <p:sldId id="310" r:id="rId15"/>
    <p:sldId id="344" r:id="rId16"/>
    <p:sldId id="311" r:id="rId17"/>
    <p:sldId id="345" r:id="rId18"/>
    <p:sldId id="346" r:id="rId19"/>
    <p:sldId id="348" r:id="rId20"/>
    <p:sldId id="347" r:id="rId21"/>
    <p:sldId id="349" r:id="rId22"/>
    <p:sldId id="313" r:id="rId23"/>
    <p:sldId id="330" r:id="rId24"/>
    <p:sldId id="350" r:id="rId25"/>
    <p:sldId id="351" r:id="rId26"/>
    <p:sldId id="318" r:id="rId27"/>
    <p:sldId id="331" r:id="rId28"/>
    <p:sldId id="352" r:id="rId29"/>
    <p:sldId id="353" r:id="rId30"/>
    <p:sldId id="319" r:id="rId31"/>
    <p:sldId id="355" r:id="rId32"/>
    <p:sldId id="356" r:id="rId33"/>
    <p:sldId id="320" r:id="rId34"/>
    <p:sldId id="354" r:id="rId35"/>
    <p:sldId id="357" r:id="rId36"/>
    <p:sldId id="358" r:id="rId37"/>
    <p:sldId id="314" r:id="rId38"/>
    <p:sldId id="359" r:id="rId39"/>
    <p:sldId id="323" r:id="rId40"/>
    <p:sldId id="324" r:id="rId41"/>
    <p:sldId id="360" r:id="rId42"/>
    <p:sldId id="321" r:id="rId43"/>
    <p:sldId id="361" r:id="rId44"/>
    <p:sldId id="315" r:id="rId45"/>
    <p:sldId id="322" r:id="rId46"/>
    <p:sldId id="362" r:id="rId47"/>
    <p:sldId id="363" r:id="rId48"/>
    <p:sldId id="364" r:id="rId49"/>
    <p:sldId id="365" r:id="rId50"/>
    <p:sldId id="366" r:id="rId51"/>
    <p:sldId id="367" r:id="rId52"/>
    <p:sldId id="369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333300"/>
    <a:srgbClr val="800000"/>
    <a:srgbClr val="800040"/>
    <a:srgbClr val="CC66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 autoAdjust="0"/>
    <p:restoredTop sz="89073" autoAdjust="0"/>
  </p:normalViewPr>
  <p:slideViewPr>
    <p:cSldViewPr>
      <p:cViewPr varScale="1">
        <p:scale>
          <a:sx n="72" d="100"/>
          <a:sy n="72" d="100"/>
        </p:scale>
        <p:origin x="-1048" y="-52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1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718"/>
    </p:cViewPr>
  </p:sorter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84FDE-0439-764E-8C95-7DE1046C6359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38717-C43E-E34B-9E0D-747EBC7595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3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723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Information technology provides a platform but does not preclude informal face-to-face conversations.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896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process to be agile or dynamic necessitates a high degree of IT use.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000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example of a dynamic process is a network with changing flow of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742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Total Quality Management (TQM).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term “Six Sigma” comes from the idea that if the quality of all output from a process were to be mapped on a bell-shaped curve, the tail of the curve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six sigma from the mean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would be where there were less than 3.4 defects per million.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132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Incremental change approaches work well for tweaking existing silo processes.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4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vertical axis measures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well a business process meets its goals. Improvements are made either incrementally or radically. The horizontal axis measures time.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904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Workflow software lets the manager diagram answers to questions such as how will the process work, who does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what, what the information system will do, what decisions will be made, and by whom.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813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ERP systems are designed to support a particular industry such as health</a:t>
            </a:r>
            <a:r>
              <a:rPr lang="en-US" sz="1200" strike="sng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care, retail, and manufacturing.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6931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companies develop proprietary enterprise systems to support mission-critical processes when they believe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these processes give them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advantage and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using a vendor-supplied system would jeopardize that advantage.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enterprise systems may be developed specifically to integrate organizational processes.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137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ERP systems were designed to help large companies manage the fragmentation of information stored in hundreds of individual desktop, department, and business</a:t>
            </a:r>
            <a:r>
              <a:rPr lang="en-US" b="1" dirty="0" smtClean="0"/>
              <a:t>-</a:t>
            </a:r>
            <a:r>
              <a:rPr lang="en-US" dirty="0" smtClean="0"/>
              <a:t>unit computers across the organization.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threat of the year 2000 problem (Y2K) pushed senior managers to seek Y2K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compliant enterprise systems.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040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Duplicate this slide as necessary.</a:t>
            </a:r>
          </a:p>
          <a:p>
            <a:r>
              <a:rPr lang="en-US" dirty="0" smtClean="0"/>
              <a:t>This and related slides</a:t>
            </a:r>
            <a:r>
              <a:rPr lang="en-US" baseline="0" dirty="0" smtClean="0"/>
              <a:t> can be moved to the appendix or hidden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938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Both SAP and Oracle have integrated their ERP solutions with their supply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chain/logistics solutions, their CRM solutions, and several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modules that make them a one-stop-shop for software that provides the backbone of an enterprise.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25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Challenges: making sure the linkages between the systems happen seamlessly and 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ntegrating ERP’s transaction-driven focus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into a firm’s workflow.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14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goal of CRM is a more effective interaction with customers and bringing together all information the company has on a customer.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481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05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less well-known type of enterprise system.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01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929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software requires significant modification or customization to fit with the existing processes, or the processes must change to fit the software—or both.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7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 the processes embedded in the “plain vanilla” enterprise system from a top vendor are based on the best practices of corporations who have been in business for years.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192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reengineered NPD process included six sub-processes: ideation, business case development, project portfolio management,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 development, product and process validation, and launch. The underlying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 the enterprise system, upgraded to include newer modules, which support product life cycle management.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17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 when companies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the perspective of the value chain model (as discussed in Chapter 2)</a:t>
            </a:r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they still focus on functions that deliver their portion of the process and “throwing it over the wall” to the next group on the value chain.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1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process perspective keeps the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big picture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view and allows the manager to concentrate on the work that must be done to ensure the optimal creation of value.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18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procurement process in Figure 5.2 cuts across the functional lines of a traditionally-structured business.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456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process has a beginning and an end, inputs (requirements for goods or services) and outputs (receipt of goods, vendor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payment), and sub-processes (filling out a purchase order, verifying the invoice).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Metrics of the success of the process might include turnaround time and the number of paperwork errors.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31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9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vertical bars represent functional departments within a business. The horizontal bars represent processes that flow across those functional departments.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61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F1FF0-B2FD-4951-9B3C-E9B2548F18FB}" type="datetime1">
              <a:rPr lang="en-US" smtClean="0"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10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83804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85475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279A0-CCFB-4180-89CB-C7E86B3B6C9C}" type="datetime1">
              <a:rPr lang="en-US" smtClean="0"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A525-2140-455F-A77B-B134658CAB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397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3D5EB-3258-49ED-A1A3-EC8339FFD2A8}" type="datetime1">
              <a:rPr lang="en-US" smtClean="0"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A525-2140-455F-A77B-B134658CAB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10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BD2C-8328-44EC-86AA-D5D29211568C}" type="datetime1">
              <a:rPr lang="en-US" smtClean="0"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A525-2140-455F-A77B-B134658CAB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78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26848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1143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0DF47-4422-4D5E-B7CD-A9282BCBB5CA}" type="datetime1">
              <a:rPr lang="en-US" smtClean="0"/>
              <a:t>11/18/2013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A525-2140-455F-A77B-B134658CAB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6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011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7543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03FD8-C37F-4154-997A-BAE1376991E5}" type="datetime1">
              <a:rPr lang="en-US" smtClean="0"/>
              <a:t>11/18/2013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7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57200" y="2362200"/>
            <a:ext cx="8534400" cy="76199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Managing and Using Information Systems: </a:t>
            </a:r>
            <a:b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Strategic Approach – Fifth Edition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5029200"/>
            <a:ext cx="9144000" cy="8382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1" dirty="0" smtClean="0"/>
              <a:t>Information Systems for</a:t>
            </a:r>
            <a:br>
              <a:rPr lang="en-US" sz="2400" b="1" i="1" dirty="0" smtClean="0"/>
            </a:br>
            <a:r>
              <a:rPr lang="en-US" sz="2400" b="1" i="1" dirty="0" smtClean="0"/>
              <a:t>Managing Business Processes</a:t>
            </a:r>
            <a:endParaRPr lang="en-US" sz="2000" b="1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(c) 2013 John Wiley &amp; Sons, Inc.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066800" y="3429000"/>
            <a:ext cx="73152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Keri </a:t>
            </a:r>
            <a:r>
              <a:rPr kumimoji="1" lang="en-US" sz="2400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Pearlson</a:t>
            </a: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and 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Carol Saunders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676400" y="4480986"/>
            <a:ext cx="2252579" cy="4868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smtClean="0"/>
              <a:t>Chapter 5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5948560"/>
            <a:ext cx="1676400" cy="833240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81200" y="5867400"/>
            <a:ext cx="5275052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PowerPoint</a:t>
            </a:r>
            <a:r>
              <a:rPr kumimoji="0" lang="en-US" i="1" u="none" strike="noStrike" kern="1200" cap="none" spc="0" normalizeH="0" baseline="3000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®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en-US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iles</a:t>
            </a:r>
            <a:r>
              <a:rPr kumimoji="0" lang="en-US" i="1" u="none" strike="noStrike" kern="1200" cap="none" spc="0" normalizeH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by Michelle M. Ramim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Huizenga School of Business and Entrepreneurship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Nova Southeastern University</a:t>
            </a:r>
            <a:endParaRPr kumimoji="0" lang="en-US" sz="1600" i="1" u="none" strike="noStrike" kern="1200" cap="none" spc="0" normalizeH="0" baseline="0" noProof="0" dirty="0">
              <a:ln>
                <a:noFill/>
              </a:ln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Business Process and Work Flow</a:t>
            </a:r>
            <a:endParaRPr lang="en-US" b="1" dirty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sz="1900" b="1" dirty="0" smtClean="0">
                <a:solidFill>
                  <a:srgbClr val="002060"/>
                </a:solidFill>
              </a:rPr>
              <a:t>workflow</a:t>
            </a:r>
            <a:r>
              <a:rPr lang="en-US" dirty="0" smtClean="0"/>
              <a:t> is a sequence of activities that take place in a </a:t>
            </a:r>
            <a:r>
              <a:rPr lang="en-US" sz="1900" b="1" dirty="0" smtClean="0">
                <a:solidFill>
                  <a:srgbClr val="002060"/>
                </a:solidFill>
              </a:rPr>
              <a:t>process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Metrics help to focus managers on the critical dimensions of the process.</a:t>
            </a:r>
          </a:p>
          <a:p>
            <a:pPr lvl="1"/>
            <a:r>
              <a:rPr lang="en-US" sz="2000" dirty="0" smtClean="0"/>
              <a:t>Throughput, outputs, customer satisfaction, revenue per output, profit per output, and quality of the output.</a:t>
            </a:r>
          </a:p>
          <a:p>
            <a:r>
              <a:rPr lang="en-US" dirty="0" smtClean="0"/>
              <a:t>Examples of </a:t>
            </a:r>
            <a:r>
              <a:rPr lang="en-US" sz="1900" b="1" dirty="0" smtClean="0">
                <a:solidFill>
                  <a:srgbClr val="002060"/>
                </a:solidFill>
              </a:rPr>
              <a:t>business processes </a:t>
            </a:r>
            <a:r>
              <a:rPr lang="en-US" dirty="0" smtClean="0"/>
              <a:t>include customer order fulfillment, manufacturing, planning and execution, payroll, financial reporting, and procurement (Figure 5.2).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1700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Figure 5.2 </a:t>
            </a:r>
            <a:r>
              <a:rPr lang="en-US" sz="1700" dirty="0" smtClean="0">
                <a:solidFill>
                  <a:schemeClr val="tx1"/>
                </a:solidFill>
              </a:rPr>
              <a:t> Sample </a:t>
            </a:r>
            <a:r>
              <a:rPr lang="en-US" sz="1700" dirty="0">
                <a:solidFill>
                  <a:schemeClr val="tx1"/>
                </a:solidFill>
              </a:rPr>
              <a:t>business </a:t>
            </a:r>
            <a:r>
              <a:rPr lang="en-US" sz="1700" dirty="0" smtClean="0">
                <a:solidFill>
                  <a:schemeClr val="tx1"/>
                </a:solidFill>
              </a:rPr>
              <a:t>process.</a:t>
            </a:r>
            <a:endParaRPr lang="en-US" sz="1700" dirty="0">
              <a:solidFill>
                <a:schemeClr val="tx1"/>
              </a:solidFill>
            </a:endParaRPr>
          </a:p>
        </p:txBody>
      </p:sp>
      <p:pic>
        <p:nvPicPr>
          <p:cNvPr id="4" name="Picture 3" descr="c05f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667000"/>
            <a:ext cx="7924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38800" y="3962400"/>
            <a:ext cx="289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 John Wiley &amp; Sons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Management Approach to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Process Perspective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Focus on the </a:t>
            </a:r>
            <a:r>
              <a:rPr lang="en-US" sz="2100" b="1" dirty="0" smtClean="0">
                <a:solidFill>
                  <a:srgbClr val="002060"/>
                </a:solidFill>
              </a:rPr>
              <a:t>process</a:t>
            </a:r>
            <a:r>
              <a:rPr lang="en-US" dirty="0" smtClean="0"/>
              <a:t> ensures focus on the business’s goals–the “</a:t>
            </a:r>
            <a:r>
              <a:rPr lang="en-US" sz="2100" b="1" dirty="0" smtClean="0">
                <a:solidFill>
                  <a:srgbClr val="002060"/>
                </a:solidFill>
              </a:rPr>
              <a:t>big picture</a:t>
            </a:r>
            <a:r>
              <a:rPr lang="en-US" sz="2100" dirty="0" smtClean="0"/>
              <a:t>.</a:t>
            </a:r>
            <a:r>
              <a:rPr lang="en-US" dirty="0" smtClean="0"/>
              <a:t>”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Each process has an “endpoint”—a deliverable to a customer, supplier, or other stakeholder.</a:t>
            </a:r>
          </a:p>
          <a:p>
            <a:r>
              <a:rPr lang="en-US" dirty="0" smtClean="0"/>
              <a:t>A process perspective recognizes that processes are often </a:t>
            </a:r>
            <a:r>
              <a:rPr lang="en-US" sz="2100" b="1" dirty="0" smtClean="0">
                <a:solidFill>
                  <a:srgbClr val="002060"/>
                </a:solidFill>
              </a:rPr>
              <a:t>cross-functional</a:t>
            </a:r>
            <a:r>
              <a:rPr lang="en-US" dirty="0" smtClean="0"/>
              <a:t> (Figure 5.3).</a:t>
            </a:r>
          </a:p>
          <a:p>
            <a:r>
              <a:rPr lang="en-US" dirty="0" smtClean="0"/>
              <a:t>Functional departments must work together to optimize processes in light of the business’s goals.</a:t>
            </a:r>
          </a:p>
          <a:p>
            <a:r>
              <a:rPr lang="en-US" dirty="0" smtClean="0"/>
              <a:t>When managers gain the process perspective, they begin to lead their organizations to </a:t>
            </a:r>
            <a:r>
              <a:rPr lang="en-US" sz="2100" b="1" dirty="0" smtClean="0">
                <a:solidFill>
                  <a:srgbClr val="002060"/>
                </a:solidFill>
              </a:rPr>
              <a:t>change</a:t>
            </a:r>
            <a:r>
              <a:rPr lang="en-US" dirty="0" smtClean="0"/>
              <a:t> and optimize the </a:t>
            </a:r>
            <a:r>
              <a:rPr lang="en-US" sz="2100" b="1" dirty="0" smtClean="0">
                <a:solidFill>
                  <a:srgbClr val="002060"/>
                </a:solidFill>
              </a:rPr>
              <a:t>value</a:t>
            </a:r>
            <a:r>
              <a:rPr lang="en-US" dirty="0" smtClean="0"/>
              <a:t> received by customers and stakeholders.</a:t>
            </a:r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8652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Figure 5.3  Cross-functional nature of business </a:t>
            </a:r>
            <a:r>
              <a:rPr lang="en-US" sz="1700" dirty="0" smtClean="0">
                <a:solidFill>
                  <a:schemeClr val="tx1"/>
                </a:solidFill>
              </a:rPr>
              <a:t>processes.</a:t>
            </a:r>
            <a:endParaRPr lang="en-US" sz="1700" dirty="0">
              <a:solidFill>
                <a:schemeClr val="tx1"/>
              </a:solidFill>
            </a:endParaRPr>
          </a:p>
        </p:txBody>
      </p:sp>
      <p:pic>
        <p:nvPicPr>
          <p:cNvPr id="4" name="Picture 3" descr="c05f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7924800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486400" y="5791200"/>
            <a:ext cx="289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 John Wiley &amp; Sons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Zara’s Cross-Functional Processes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724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Spanish clothing retailer Zara (introduced in Chapter 2) has over 1,600 stores in 78 countries around the world.</a:t>
            </a:r>
          </a:p>
          <a:p>
            <a:r>
              <a:rPr lang="en-US" sz="1800" dirty="0" smtClean="0"/>
              <a:t>A well-designed set of </a:t>
            </a:r>
            <a:r>
              <a:rPr lang="en-US" sz="1900" b="1" dirty="0" smtClean="0">
                <a:solidFill>
                  <a:srgbClr val="002060"/>
                </a:solidFill>
              </a:rPr>
              <a:t>cross-functional processes </a:t>
            </a:r>
            <a:r>
              <a:rPr lang="en-US" sz="1800" dirty="0" smtClean="0"/>
              <a:t>(Figure 5.4).</a:t>
            </a:r>
          </a:p>
          <a:p>
            <a:r>
              <a:rPr lang="en-US" sz="1800" dirty="0" smtClean="0"/>
              <a:t>Zara is able to design, produce, and deliver a garment within 15 days.</a:t>
            </a:r>
          </a:p>
          <a:p>
            <a:r>
              <a:rPr lang="en-US" sz="1800" dirty="0" smtClean="0"/>
              <a:t>Managers must regularly create and rapidly replenish small batches of goods all over the world.</a:t>
            </a:r>
          </a:p>
          <a:p>
            <a:r>
              <a:rPr lang="en-US" sz="1800" dirty="0" smtClean="0"/>
              <a:t>Zara’s organization, operational procedures, performance measures, and office layout are all designed to easily transfer information.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Cross-functional teams </a:t>
            </a:r>
            <a:r>
              <a:rPr lang="en-US" sz="1800" dirty="0" smtClean="0"/>
              <a:t>enable information sharing among everyone who “needs to know.”</a:t>
            </a:r>
            <a:endParaRPr lang="en-US" sz="1800" strike="sngStrike" dirty="0" smtClean="0"/>
          </a:p>
          <a:p>
            <a:r>
              <a:rPr lang="en-US" sz="1800" dirty="0" smtClean="0"/>
              <a:t>Able to change quickly to respond to new market trends.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0" y="1066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/>
              <a:t>Figure 5.4  Comparison of </a:t>
            </a:r>
            <a:r>
              <a:rPr lang="en-US" sz="1700" dirty="0" smtClean="0"/>
              <a:t>silo perspective </a:t>
            </a:r>
            <a:r>
              <a:rPr lang="en-US" sz="1700" dirty="0"/>
              <a:t>and </a:t>
            </a:r>
            <a:r>
              <a:rPr lang="en-US" sz="1700" dirty="0" smtClean="0"/>
              <a:t>business process perspective</a:t>
            </a:r>
            <a:r>
              <a:rPr lang="en-US" sz="1700" dirty="0" smtClean="0">
                <a:solidFill>
                  <a:srgbClr val="FF3399"/>
                </a:solidFill>
              </a:rPr>
              <a:t>.</a:t>
            </a:r>
            <a:endParaRPr lang="en-US" sz="1700" dirty="0">
              <a:solidFill>
                <a:srgbClr val="FF3399"/>
              </a:solidFill>
            </a:endParaRPr>
          </a:p>
        </p:txBody>
      </p:sp>
      <p:graphicFrame>
        <p:nvGraphicFramePr>
          <p:cNvPr id="4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9495026"/>
              </p:ext>
            </p:extLst>
          </p:nvPr>
        </p:nvGraphicFramePr>
        <p:xfrm>
          <a:off x="457200" y="1981200"/>
          <a:ext cx="8229600" cy="2765744"/>
        </p:xfrm>
        <a:graphic>
          <a:graphicData uri="http://schemas.openxmlformats.org/drawingml/2006/table">
            <a:tbl>
              <a:tblPr/>
              <a:tblGrid>
                <a:gridCol w="1905000"/>
                <a:gridCol w="3200400"/>
                <a:gridCol w="3124200"/>
              </a:tblGrid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400" b="1" kern="1200" dirty="0" smtClean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Silo Perspective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Business Process Perspective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Definition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Self-contained functional units such as marketing, operations, finance, etc.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Interrelated, sequential set of activities and tasks that turn inputs into outputs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Focus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Functional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Cross-functional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Goal Accomplishment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Optimizes functional goals, which might be suboptimal organizational goals</a:t>
                      </a:r>
                      <a:endParaRPr kumimoji="0" lang="en-US" sz="14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Optimizes organizational goals or the “big picture”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Benefits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Highlighting and developing core competencies; functional efficiencies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Avoiding work duplication and cross-functional communication gaps; organizational effectiveness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1200" y="5410200"/>
            <a:ext cx="289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 John Wiley &amp; Sons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Building Agile and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Dynamic Business Processes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72000"/>
          </a:xfrm>
        </p:spPr>
        <p:txBody>
          <a:bodyPr>
            <a:no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Dynamic business processes </a:t>
            </a:r>
            <a:r>
              <a:rPr lang="en-US" sz="1800" dirty="0" smtClean="0"/>
              <a:t>(or agile business processes).</a:t>
            </a:r>
          </a:p>
          <a:p>
            <a:pPr lvl="1"/>
            <a:r>
              <a:rPr lang="en-US" dirty="0" smtClean="0"/>
              <a:t>Processes that iterate through a constant renewal cycle of design, deliver, evaluate, and redesign.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Agile processes</a:t>
            </a:r>
          </a:p>
          <a:p>
            <a:pPr lvl="1"/>
            <a:r>
              <a:rPr lang="en-US" dirty="0" smtClean="0"/>
              <a:t>Designed with the intention of simplifying redesign and reconfiguration.</a:t>
            </a:r>
          </a:p>
          <a:p>
            <a:pPr lvl="1"/>
            <a:r>
              <a:rPr lang="en-US" dirty="0" smtClean="0"/>
              <a:t>Flexible and easily adaptable to changes in the business environment.</a:t>
            </a:r>
          </a:p>
          <a:p>
            <a:pPr lvl="1"/>
            <a:r>
              <a:rPr lang="en-US" dirty="0" smtClean="0"/>
              <a:t>Can be incrementally changed with little effort.</a:t>
            </a:r>
          </a:p>
          <a:p>
            <a:r>
              <a:rPr lang="en-US" sz="1800" dirty="0" smtClean="0"/>
              <a:t>Dynamic processes reconfigure themselves as they “learn” and are utilized in the business.</a:t>
            </a:r>
          </a:p>
          <a:p>
            <a:r>
              <a:rPr lang="en-US" sz="1800" dirty="0" smtClean="0"/>
              <a:t>As more of the process is done with software, the easier it is to change and the more likely it can be designed to be agile or dynamic.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Building Agility - Using the Internet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and Social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72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Building agility into </a:t>
            </a:r>
            <a:r>
              <a:rPr lang="en-US" sz="1900" b="1" dirty="0" smtClean="0">
                <a:solidFill>
                  <a:srgbClr val="002060"/>
                </a:solidFill>
              </a:rPr>
              <a:t>business processes </a:t>
            </a:r>
            <a:r>
              <a:rPr lang="en-US" sz="1800" dirty="0" smtClean="0"/>
              <a:t>is increasingly common. </a:t>
            </a:r>
          </a:p>
          <a:p>
            <a:pPr lvl="1"/>
            <a:r>
              <a:rPr lang="en-US" dirty="0" smtClean="0"/>
              <a:t>Run entirely on the Internet (e. g., order management, service provisioning, software development, and human resource support).</a:t>
            </a:r>
          </a:p>
          <a:p>
            <a:pPr lvl="1"/>
            <a:r>
              <a:rPr lang="en-US" dirty="0" smtClean="0"/>
              <a:t>Incorporate the latest innovations offered by vendors on the Internet.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Dynamic IT applications </a:t>
            </a:r>
            <a:r>
              <a:rPr lang="en-US" sz="1800" dirty="0" smtClean="0"/>
              <a:t>are required for dynamic business processes. </a:t>
            </a:r>
          </a:p>
          <a:p>
            <a:r>
              <a:rPr lang="en-US" sz="1800" dirty="0" smtClean="0"/>
              <a:t>When the underlying IT is not designed with this goal in mind, the business process cannot adapt to changing requirements in the business environment. </a:t>
            </a:r>
          </a:p>
          <a:p>
            <a:r>
              <a:rPr lang="en-US" sz="1800" dirty="0" smtClean="0"/>
              <a:t>Agile and dynamic business processes enable </a:t>
            </a:r>
            <a:r>
              <a:rPr lang="en-US" sz="1900" b="1" dirty="0" smtClean="0">
                <a:solidFill>
                  <a:srgbClr val="002060"/>
                </a:solidFill>
              </a:rPr>
              <a:t>operational efficiency </a:t>
            </a:r>
            <a:r>
              <a:rPr lang="en-US" sz="1800" dirty="0" smtClean="0"/>
              <a:t>through</a:t>
            </a:r>
            <a:r>
              <a:rPr lang="en-US" sz="1800" dirty="0" smtClean="0">
                <a:solidFill>
                  <a:srgbClr val="FF3399"/>
                </a:solidFill>
              </a:rPr>
              <a:t> </a:t>
            </a:r>
            <a:r>
              <a:rPr lang="en-US" sz="1800" dirty="0" smtClean="0"/>
              <a:t>incremental and quick, game-changing, innovative processes. 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Changing Business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19600"/>
          </a:xfrm>
        </p:spPr>
        <p:txBody>
          <a:bodyPr>
            <a:noAutofit/>
          </a:bodyPr>
          <a:lstStyle/>
          <a:p>
            <a:r>
              <a:rPr lang="en-US" sz="1900" dirty="0" smtClean="0"/>
              <a:t>Two techniques are used to transform business processes:</a:t>
            </a:r>
          </a:p>
          <a:p>
            <a:pPr lvl="1"/>
            <a:r>
              <a:rPr lang="en-US" sz="1900" b="1" dirty="0" smtClean="0">
                <a:solidFill>
                  <a:srgbClr val="002060"/>
                </a:solidFill>
              </a:rPr>
              <a:t>Radical process redesign</a:t>
            </a:r>
            <a:r>
              <a:rPr lang="en-US" sz="1900" dirty="0" smtClean="0"/>
              <a:t>.</a:t>
            </a:r>
          </a:p>
          <a:p>
            <a:pPr lvl="2"/>
            <a:r>
              <a:rPr lang="en-US" sz="1600" dirty="0" smtClean="0"/>
              <a:t>Also called </a:t>
            </a:r>
            <a:r>
              <a:rPr lang="en-US" sz="1600" b="1" dirty="0" smtClean="0">
                <a:solidFill>
                  <a:srgbClr val="002060"/>
                </a:solidFill>
              </a:rPr>
              <a:t>business process reengineering</a:t>
            </a:r>
            <a:r>
              <a:rPr lang="en-US" sz="1600" dirty="0" smtClean="0"/>
              <a:t> (BPR) or simply reengineering.</a:t>
            </a:r>
          </a:p>
          <a:p>
            <a:pPr lvl="1"/>
            <a:r>
              <a:rPr lang="en-US" sz="1900" dirty="0" smtClean="0"/>
              <a:t>Incremental, continuous process improvement.</a:t>
            </a:r>
          </a:p>
          <a:p>
            <a:pPr lvl="2"/>
            <a:r>
              <a:rPr lang="en-US" sz="1600" dirty="0" smtClean="0"/>
              <a:t>Includes </a:t>
            </a:r>
            <a:r>
              <a:rPr lang="en-US" sz="1600" b="1" dirty="0" smtClean="0">
                <a:solidFill>
                  <a:srgbClr val="002060"/>
                </a:solidFill>
              </a:rPr>
              <a:t>total</a:t>
            </a:r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002060"/>
                </a:solidFill>
              </a:rPr>
              <a:t>quality management </a:t>
            </a:r>
            <a:r>
              <a:rPr lang="en-US" sz="1600" dirty="0" smtClean="0"/>
              <a:t>(TQM), also called quality management and Six Sigma.</a:t>
            </a:r>
          </a:p>
          <a:p>
            <a:pPr marL="457200"/>
            <a:r>
              <a:rPr lang="en-US" sz="1900" dirty="0" smtClean="0"/>
              <a:t>Radical and incremental improvement concepts enable a manager to affect change in the way his or her organization does business. </a:t>
            </a:r>
          </a:p>
          <a:p>
            <a:pPr marL="457200"/>
            <a:r>
              <a:rPr lang="en-US" sz="1900" dirty="0" smtClean="0"/>
              <a:t>These approaches view the business as a set of </a:t>
            </a:r>
            <a:r>
              <a:rPr lang="en-US" sz="1900" b="1" dirty="0" smtClean="0">
                <a:solidFill>
                  <a:srgbClr val="002060"/>
                </a:solidFill>
              </a:rPr>
              <a:t>business processes</a:t>
            </a:r>
            <a:r>
              <a:rPr lang="en-US" sz="1900" dirty="0" smtClean="0"/>
              <a:t> rather than using a silo perspective.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Incremental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dirty="0" smtClean="0"/>
              <a:t>Managers improve business processes through small, </a:t>
            </a:r>
            <a:r>
              <a:rPr lang="en-US" sz="1900" b="1" dirty="0" smtClean="0">
                <a:solidFill>
                  <a:srgbClr val="002060"/>
                </a:solidFill>
              </a:rPr>
              <a:t>incremental changes</a:t>
            </a:r>
            <a:r>
              <a:rPr lang="en-US" sz="1900" dirty="0" smtClean="0"/>
              <a:t>. </a:t>
            </a:r>
          </a:p>
          <a:p>
            <a:pPr lvl="1"/>
            <a:r>
              <a:rPr lang="en-US" sz="1900" dirty="0" smtClean="0"/>
              <a:t>Choosing a business process to improve.</a:t>
            </a:r>
          </a:p>
          <a:p>
            <a:pPr lvl="1"/>
            <a:r>
              <a:rPr lang="en-US" sz="1900" dirty="0" smtClean="0"/>
              <a:t>Choosing a metric by which to measure the business process.</a:t>
            </a:r>
          </a:p>
          <a:p>
            <a:pPr lvl="1"/>
            <a:r>
              <a:rPr lang="en-US" sz="1900" dirty="0" smtClean="0"/>
              <a:t>Enabling personnel to improve the process based on the metric.</a:t>
            </a:r>
          </a:p>
          <a:p>
            <a:r>
              <a:rPr lang="en-US" sz="1900" dirty="0" smtClean="0"/>
              <a:t>Workers often react favorably to </a:t>
            </a:r>
            <a:r>
              <a:rPr lang="en-US" sz="1900" b="1" dirty="0" smtClean="0">
                <a:solidFill>
                  <a:srgbClr val="002060"/>
                </a:solidFill>
              </a:rPr>
              <a:t>incremental change</a:t>
            </a:r>
            <a:r>
              <a:rPr lang="en-US" sz="1900" dirty="0" smtClean="0"/>
              <a:t>.</a:t>
            </a:r>
          </a:p>
          <a:p>
            <a:pPr lvl="1"/>
            <a:r>
              <a:rPr lang="en-US" sz="1900" dirty="0" smtClean="0"/>
              <a:t>Gain control and ownership of improvements.</a:t>
            </a:r>
          </a:p>
          <a:p>
            <a:pPr lvl="1"/>
            <a:r>
              <a:rPr lang="en-US" sz="1900" dirty="0" smtClean="0"/>
              <a:t>Render change less threatening.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(c) 2013 John Wiley &amp; Sons, Inc.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Learning Objectives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7472" indent="-347472">
              <a:spcBef>
                <a:spcPts val="576"/>
              </a:spcBef>
            </a:pPr>
            <a:r>
              <a:rPr lang="en-US" dirty="0" smtClean="0"/>
              <a:t>List how IT enables business change.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Identify ways in which IT can impede business change.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the problems that are caused by the functional (silo) perspective of a business.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Identify how the process perspective keeps the big picture in view and how IT can be used to facilitate this perspective.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Define TQM and BPR, and explain how they are used to transform a business.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Explain an enterprise system and how it is used to implement organizational change.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Total Quality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dirty="0" smtClean="0"/>
              <a:t>Based on </a:t>
            </a:r>
            <a:r>
              <a:rPr lang="en-US" sz="1900" b="1" dirty="0" smtClean="0">
                <a:solidFill>
                  <a:srgbClr val="002060"/>
                </a:solidFill>
              </a:rPr>
              <a:t>W. Edwards Deming’s</a:t>
            </a:r>
            <a:r>
              <a:rPr lang="en-US" sz="1900" dirty="0" smtClean="0"/>
              <a:t> key principles to transform business processes—</a:t>
            </a:r>
            <a:r>
              <a:rPr lang="en-US" sz="1900" b="1" dirty="0" smtClean="0">
                <a:solidFill>
                  <a:srgbClr val="002060"/>
                </a:solidFill>
              </a:rPr>
              <a:t>Deming’s 14 Points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A set of activities for increasing quality and improving productivity.</a:t>
            </a:r>
          </a:p>
          <a:p>
            <a:r>
              <a:rPr lang="en-US" sz="1900" dirty="0" smtClean="0"/>
              <a:t>Advocates small, </a:t>
            </a:r>
            <a:r>
              <a:rPr lang="en-US" sz="1900" b="1" dirty="0" smtClean="0">
                <a:solidFill>
                  <a:srgbClr val="002060"/>
                </a:solidFill>
              </a:rPr>
              <a:t>incremental changes</a:t>
            </a:r>
            <a:r>
              <a:rPr lang="en-US" sz="1900" dirty="0" smtClean="0"/>
              <a:t>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Six</a:t>
            </a:r>
            <a:r>
              <a:rPr lang="en-US" sz="1900" b="1" dirty="0">
                <a:solidFill>
                  <a:srgbClr val="FF3399"/>
                </a:solidFill>
              </a:rPr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Sigma</a:t>
            </a:r>
            <a:r>
              <a:rPr lang="en-US" sz="1900" dirty="0" smtClean="0"/>
              <a:t> is an incremental approach to quality management.</a:t>
            </a:r>
          </a:p>
          <a:p>
            <a:pPr lvl="1"/>
            <a:r>
              <a:rPr lang="en-US" sz="1900" dirty="0" smtClean="0"/>
              <a:t>A data-driven approach and methodology for eliminating defects from a process.</a:t>
            </a:r>
          </a:p>
          <a:p>
            <a:pPr lvl="1"/>
            <a:r>
              <a:rPr lang="en-US" sz="1900" dirty="0" smtClean="0"/>
              <a:t>Promotes a low rate of defects—close to </a:t>
            </a:r>
            <a:r>
              <a:rPr lang="en-US" sz="1900" b="1" dirty="0" smtClean="0">
                <a:solidFill>
                  <a:srgbClr val="002060"/>
                </a:solidFill>
              </a:rPr>
              <a:t>zero defects</a:t>
            </a:r>
            <a:r>
              <a:rPr lang="en-US" sz="1900" dirty="0" smtClean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Six </a:t>
            </a:r>
            <a:r>
              <a:rPr lang="en-US" b="1" dirty="0">
                <a:solidFill>
                  <a:srgbClr val="0036A2"/>
                </a:solidFill>
              </a:rPr>
              <a:t>Sigma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pPr marL="342900" lvl="1" indent="-342900">
              <a:buSzPct val="130000"/>
              <a:buFont typeface="Arial" pitchFamily="34" charset="0"/>
              <a:buChar char="•"/>
            </a:pPr>
            <a:r>
              <a:rPr lang="en-US" sz="1900" b="1" dirty="0" smtClean="0">
                <a:solidFill>
                  <a:srgbClr val="002060"/>
                </a:solidFill>
              </a:rPr>
              <a:t>Six Sigma </a:t>
            </a:r>
            <a:r>
              <a:rPr lang="en-US" dirty="0" smtClean="0"/>
              <a:t>methodology is a very specific set of steps to be followed called </a:t>
            </a:r>
            <a:r>
              <a:rPr lang="en-US" sz="1900" b="1" dirty="0" smtClean="0">
                <a:solidFill>
                  <a:srgbClr val="002060"/>
                </a:solidFill>
              </a:rPr>
              <a:t>DMAIC</a:t>
            </a:r>
            <a:r>
              <a:rPr lang="en-US" dirty="0" smtClean="0"/>
              <a:t> and </a:t>
            </a:r>
            <a:r>
              <a:rPr lang="en-US" sz="1900" b="1" dirty="0" smtClean="0">
                <a:solidFill>
                  <a:srgbClr val="002060"/>
                </a:solidFill>
              </a:rPr>
              <a:t>DMADV</a:t>
            </a:r>
            <a:r>
              <a:rPr lang="en-US" dirty="0" smtClean="0"/>
              <a:t>.</a:t>
            </a:r>
          </a:p>
          <a:p>
            <a:pPr lvl="1"/>
            <a:r>
              <a:rPr lang="en-US" sz="1700" b="1" dirty="0" smtClean="0">
                <a:solidFill>
                  <a:srgbClr val="002060"/>
                </a:solidFill>
              </a:rPr>
              <a:t>DMAIC</a:t>
            </a:r>
            <a:r>
              <a:rPr lang="en-US" sz="1600" dirty="0" smtClean="0"/>
              <a:t> (define, measure, analyze, improve, control) is an improvement system for </a:t>
            </a:r>
            <a:r>
              <a:rPr lang="en-US" sz="1700" b="1" dirty="0" smtClean="0">
                <a:solidFill>
                  <a:srgbClr val="002060"/>
                </a:solidFill>
              </a:rPr>
              <a:t>existing</a:t>
            </a:r>
            <a:r>
              <a:rPr lang="en-US" sz="1600" dirty="0" smtClean="0"/>
              <a:t> processes falling below specification and looking for incremental improvement.</a:t>
            </a:r>
          </a:p>
          <a:p>
            <a:pPr lvl="1"/>
            <a:r>
              <a:rPr lang="en-US" sz="1700" b="1" dirty="0" smtClean="0">
                <a:solidFill>
                  <a:srgbClr val="002060"/>
                </a:solidFill>
              </a:rPr>
              <a:t>DMADV</a:t>
            </a:r>
            <a:r>
              <a:rPr lang="en-US" sz="1600" dirty="0" smtClean="0"/>
              <a:t> (define, measure, analyze, design, verify) is an improvement system used to develop </a:t>
            </a:r>
            <a:r>
              <a:rPr lang="en-US" sz="1700" b="1" dirty="0" smtClean="0">
                <a:solidFill>
                  <a:srgbClr val="002060"/>
                </a:solidFill>
              </a:rPr>
              <a:t>new</a:t>
            </a:r>
            <a:r>
              <a:rPr lang="en-US" sz="1600" dirty="0" smtClean="0"/>
              <a:t> processes or products at Six Sigma quality levels.</a:t>
            </a:r>
          </a:p>
          <a:p>
            <a:r>
              <a:rPr lang="en-US" sz="1800" dirty="0" smtClean="0"/>
              <a:t>Carried out by experts known as Green Belts. </a:t>
            </a:r>
          </a:p>
          <a:p>
            <a:r>
              <a:rPr lang="en-US" sz="1800" dirty="0" smtClean="0"/>
              <a:t>More experienced experts, known as Black Belts, have taken special Six Sigma training and have worked on numerous Six Sigma projects.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Radical Change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Appropriate for addressing </a:t>
            </a:r>
            <a:r>
              <a:rPr lang="en-US" sz="1900" b="1" dirty="0" smtClean="0">
                <a:solidFill>
                  <a:srgbClr val="002060"/>
                </a:solidFill>
              </a:rPr>
              <a:t>cross-functional processes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Helps attain </a:t>
            </a:r>
            <a:r>
              <a:rPr lang="en-US" sz="1900" b="1" dirty="0" smtClean="0">
                <a:solidFill>
                  <a:srgbClr val="002060"/>
                </a:solidFill>
              </a:rPr>
              <a:t>aggressive</a:t>
            </a:r>
            <a:r>
              <a:rPr lang="en-US" dirty="0" smtClean="0"/>
              <a:t> improvement goals.</a:t>
            </a:r>
          </a:p>
          <a:p>
            <a:r>
              <a:rPr lang="en-US" dirty="0" smtClean="0"/>
              <a:t>The goal is to make a rapid, breakthrough impact on key metrics (Figure 5.5).</a:t>
            </a:r>
          </a:p>
          <a:p>
            <a:r>
              <a:rPr lang="en-US" dirty="0" smtClean="0"/>
              <a:t>Radical change typically faces </a:t>
            </a:r>
            <a:r>
              <a:rPr lang="en-US" sz="1900" b="1" dirty="0" smtClean="0">
                <a:solidFill>
                  <a:srgbClr val="002060"/>
                </a:solidFill>
              </a:rPr>
              <a:t>greater internal resistance </a:t>
            </a:r>
            <a:r>
              <a:rPr lang="en-US" dirty="0" smtClean="0"/>
              <a:t>compared with incremental change.</a:t>
            </a:r>
          </a:p>
          <a:p>
            <a:r>
              <a:rPr lang="en-US" dirty="0" smtClean="0"/>
              <a:t>Requires careful planning.</a:t>
            </a:r>
          </a:p>
          <a:p>
            <a:r>
              <a:rPr lang="en-US" dirty="0" smtClean="0"/>
              <a:t>Used only when major change is needed in a short time.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0" y="9906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5.5  Comparison of radical and incremental improvement.</a:t>
            </a:r>
            <a:endParaRPr lang="en-US" sz="1700" dirty="0"/>
          </a:p>
        </p:txBody>
      </p:sp>
      <p:pic>
        <p:nvPicPr>
          <p:cNvPr id="5" name="Picture 3" descr="c05f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752600"/>
            <a:ext cx="7924800" cy="420171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Footer Placeholder 1"/>
          <p:cNvSpPr txBox="1">
            <a:spLocks/>
          </p:cNvSpPr>
          <p:nvPr/>
        </p:nvSpPr>
        <p:spPr>
          <a:xfrm>
            <a:off x="5562600" y="5486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© John Wiley &amp; Sons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Key Aspects of Radical Change Approaches</a:t>
            </a:r>
            <a:br>
              <a:rPr lang="en-US" b="1" dirty="0" smtClean="0">
                <a:solidFill>
                  <a:srgbClr val="0036A2"/>
                </a:solidFill>
              </a:rPr>
            </a:br>
            <a:endParaRPr lang="en-US" b="1" dirty="0" smtClean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Thinking from </a:t>
            </a:r>
            <a:r>
              <a:rPr lang="en-US" sz="1900" b="1" dirty="0" smtClean="0">
                <a:solidFill>
                  <a:srgbClr val="002060"/>
                </a:solidFill>
              </a:rPr>
              <a:t>a cross-functional </a:t>
            </a:r>
            <a:r>
              <a:rPr lang="en-US" dirty="0" smtClean="0"/>
              <a:t>process perspective.</a:t>
            </a:r>
          </a:p>
          <a:p>
            <a:r>
              <a:rPr lang="en-US" dirty="0" smtClean="0"/>
              <a:t>Challenging old assumptions.</a:t>
            </a:r>
          </a:p>
          <a:p>
            <a:r>
              <a:rPr lang="en-US" dirty="0" smtClean="0"/>
              <a:t>Networked (cross-functional) organizing.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Empowerment</a:t>
            </a:r>
            <a:r>
              <a:rPr lang="en-US" dirty="0" smtClean="0"/>
              <a:t> of individuals in the process.</a:t>
            </a:r>
          </a:p>
          <a:p>
            <a:r>
              <a:rPr lang="en-US" dirty="0" smtClean="0"/>
              <a:t>Measurement of success via </a:t>
            </a:r>
            <a:r>
              <a:rPr lang="en-US" sz="1900" b="1" dirty="0" smtClean="0">
                <a:solidFill>
                  <a:srgbClr val="002060"/>
                </a:solidFill>
              </a:rPr>
              <a:t>metrics</a:t>
            </a:r>
            <a:r>
              <a:rPr lang="en-US" dirty="0" smtClean="0"/>
              <a:t> tied directly to business goals and the effectiveness of new processes (e.g., production cost, cycle time, scrap and rework rates, customer satisfaction, revenues, and quality).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Workflow and Mapping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Workflow</a:t>
            </a:r>
            <a:r>
              <a:rPr lang="en-US" sz="1800" dirty="0" smtClean="0"/>
              <a:t> is a way to look at a </a:t>
            </a:r>
            <a:r>
              <a:rPr lang="en-US" sz="1900" b="1" dirty="0" smtClean="0">
                <a:solidFill>
                  <a:srgbClr val="002060"/>
                </a:solidFill>
              </a:rPr>
              <a:t>cross-functional</a:t>
            </a:r>
            <a:r>
              <a:rPr lang="en-US" sz="1800" dirty="0" smtClean="0"/>
              <a:t> process. </a:t>
            </a:r>
          </a:p>
          <a:p>
            <a:pPr lvl="1"/>
            <a:r>
              <a:rPr lang="en-US" dirty="0" smtClean="0"/>
              <a:t>A series of connected tasks and activities done by people and computers to form a business process.</a:t>
            </a:r>
          </a:p>
          <a:p>
            <a:pPr lvl="1"/>
            <a:r>
              <a:rPr lang="en-US" dirty="0" smtClean="0"/>
              <a:t>Workflow includes </a:t>
            </a:r>
            <a:r>
              <a:rPr lang="en-US" sz="1900" b="1" dirty="0" smtClean="0">
                <a:solidFill>
                  <a:srgbClr val="002060"/>
                </a:solidFill>
              </a:rPr>
              <a:t>software</a:t>
            </a:r>
            <a:r>
              <a:rPr lang="en-US" dirty="0" smtClean="0"/>
              <a:t> products that document and </a:t>
            </a:r>
            <a:r>
              <a:rPr lang="en-US" sz="1900" b="1" dirty="0" smtClean="0">
                <a:solidFill>
                  <a:srgbClr val="002060"/>
                </a:solidFill>
              </a:rPr>
              <a:t>automate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processes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Workflow software facilitates the design of business processes and creates a </a:t>
            </a:r>
            <a:r>
              <a:rPr lang="en-US" sz="1900" b="1" dirty="0" smtClean="0">
                <a:solidFill>
                  <a:srgbClr val="002060"/>
                </a:solidFill>
              </a:rPr>
              <a:t>digital workflow diagram</a:t>
            </a:r>
            <a:r>
              <a:rPr lang="en-US" dirty="0" smtClean="0"/>
              <a:t>.</a:t>
            </a:r>
          </a:p>
          <a:p>
            <a:r>
              <a:rPr lang="en-US" sz="1800" dirty="0" smtClean="0"/>
              <a:t>When combined with business process management modules, processes can be managed, monitored, and modified.</a:t>
            </a:r>
          </a:p>
          <a:p>
            <a:r>
              <a:rPr lang="en-US" sz="1800" dirty="0" smtClean="0"/>
              <a:t>Workflow diagrams show a picture, or map, of the sequence and detail of each process step.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Business Process Management - BPM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In the 1990s, a class of systems emerged to help manage business </a:t>
            </a:r>
            <a:r>
              <a:rPr lang="en-US" sz="1900" b="1" dirty="0" smtClean="0">
                <a:solidFill>
                  <a:srgbClr val="002060"/>
                </a:solidFill>
              </a:rPr>
              <a:t>workflows</a:t>
            </a:r>
            <a:r>
              <a:rPr lang="en-US" sz="1900" dirty="0" smtClean="0"/>
              <a:t>.</a:t>
            </a:r>
            <a:r>
              <a:rPr lang="en-US" sz="1800" strike="sngStrike" dirty="0" smtClean="0">
                <a:solidFill>
                  <a:srgbClr val="FF0000"/>
                </a:solidFill>
              </a:rPr>
              <a:t>  </a:t>
            </a:r>
          </a:p>
          <a:p>
            <a:r>
              <a:rPr lang="en-US" sz="1800" dirty="0" smtClean="0"/>
              <a:t>They primarily helped track document-based processes where people executed the steps of the workflow.  </a:t>
            </a:r>
          </a:p>
          <a:p>
            <a:r>
              <a:rPr lang="en-US" sz="1800" dirty="0" smtClean="0"/>
              <a:t>Beyond document-management, BPM includes features that (Figure 5.6):</a:t>
            </a:r>
          </a:p>
          <a:p>
            <a:pPr lvl="1"/>
            <a:r>
              <a:rPr lang="en-US" dirty="0" smtClean="0"/>
              <a:t>manage person-to-person process steps, system-to-system process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steps, and those processes that include a combination of both.  </a:t>
            </a:r>
          </a:p>
          <a:p>
            <a:pPr lvl="1"/>
            <a:r>
              <a:rPr lang="en-US" dirty="0" smtClean="0"/>
              <a:t>include process modeling, simulation, code generation, process execution, monitoring, and integration capabilities for both company-based and web-based systems.  </a:t>
            </a:r>
          </a:p>
          <a:p>
            <a:r>
              <a:rPr lang="en-US" sz="1800" dirty="0" smtClean="0"/>
              <a:t>The tools allow an organization to actively manage and improve its </a:t>
            </a:r>
            <a:r>
              <a:rPr lang="en-US" sz="1900" b="1" dirty="0" smtClean="0">
                <a:solidFill>
                  <a:srgbClr val="002060"/>
                </a:solidFill>
              </a:rPr>
              <a:t>processes</a:t>
            </a:r>
            <a:r>
              <a:rPr lang="en-US" sz="1800" dirty="0" smtClean="0"/>
              <a:t> from beginning to end.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0" y="9906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5.6  Sample BPM architecture.</a:t>
            </a:r>
          </a:p>
        </p:txBody>
      </p:sp>
      <p:pic>
        <p:nvPicPr>
          <p:cNvPr id="25602" name="Picture 2" descr="ftp://smandemod:jws&amp;ILEI$@ftp.wiley.com/Pearlson/Final%20Images/C05GR/c05f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7959816" cy="4403725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65508" y="632460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(c) 2013 John Wiley &amp; Sons, Inc.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67400" y="6086345"/>
            <a:ext cx="259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Source: Adapted from www.appian.com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BPM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BPM</a:t>
            </a:r>
            <a:r>
              <a:rPr lang="en-US" dirty="0" smtClean="0"/>
              <a:t> systems are a way to build, execute, and monitor automated processes that span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organizational boundaries. 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Enterprise applications </a:t>
            </a:r>
            <a:r>
              <a:rPr lang="en-US" dirty="0" smtClean="0"/>
              <a:t>include ERP, CRM, and financial software.</a:t>
            </a:r>
          </a:p>
          <a:p>
            <a:r>
              <a:rPr lang="en-US" dirty="0" smtClean="0"/>
              <a:t>BPM systems go outside a specific application to help manage </a:t>
            </a:r>
            <a:r>
              <a:rPr lang="en-US" sz="1900" b="1" dirty="0" smtClean="0">
                <a:solidFill>
                  <a:srgbClr val="002060"/>
                </a:solidFill>
              </a:rPr>
              <a:t>across processes </a:t>
            </a:r>
            <a:r>
              <a:rPr lang="en-US" dirty="0" smtClean="0"/>
              <a:t>(e.g., front office applications).</a:t>
            </a:r>
          </a:p>
          <a:p>
            <a:r>
              <a:rPr lang="en-US" dirty="0" smtClean="0"/>
              <a:t>Appian’s BPM product includes components to help companies design, manage, and optimize </a:t>
            </a:r>
            <a:r>
              <a:rPr lang="en-US" sz="1900" b="1" dirty="0" smtClean="0">
                <a:solidFill>
                  <a:srgbClr val="002060"/>
                </a:solidFill>
              </a:rPr>
              <a:t>core business processes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Figure 5.7 summarizes the components of their system.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1"/>
          <p:cNvSpPr txBox="1">
            <a:spLocks noChangeArrowheads="1"/>
          </p:cNvSpPr>
          <p:nvPr/>
        </p:nvSpPr>
        <p:spPr bwMode="auto">
          <a:xfrm>
            <a:off x="0" y="685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5.7  Appian BPM suite.</a:t>
            </a:r>
          </a:p>
        </p:txBody>
      </p:sp>
      <p:pic>
        <p:nvPicPr>
          <p:cNvPr id="1026" name="Picture 2" descr="ftp://smandemod:jws&amp;ILEI$@ftp.wiley.com/Pearlson/Final%20Images/C05GR/c05f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90600"/>
            <a:ext cx="6248400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Sloan Valve Company, a family-owned global manufacturer of plumbing products, was launching a range of new products every year. </a:t>
            </a:r>
          </a:p>
          <a:p>
            <a:r>
              <a:rPr lang="en-US" sz="1800" dirty="0" smtClean="0"/>
              <a:t>The </a:t>
            </a:r>
            <a:r>
              <a:rPr lang="en-US" sz="1900" b="1" dirty="0" smtClean="0">
                <a:solidFill>
                  <a:srgbClr val="002060"/>
                </a:solidFill>
              </a:rPr>
              <a:t>new product development </a:t>
            </a:r>
            <a:r>
              <a:rPr lang="en-US" sz="1800" dirty="0" smtClean="0"/>
              <a:t>(NPD) process was both a core process and a strategic asset.</a:t>
            </a:r>
          </a:p>
          <a:p>
            <a:r>
              <a:rPr lang="en-US" sz="1800" dirty="0" smtClean="0"/>
              <a:t>The process was complex:</a:t>
            </a:r>
          </a:p>
          <a:p>
            <a:pPr lvl="1"/>
            <a:r>
              <a:rPr lang="en-US" sz="1600" dirty="0" smtClean="0"/>
              <a:t>Over 16 functional units involved.</a:t>
            </a:r>
          </a:p>
          <a:p>
            <a:pPr lvl="1"/>
            <a:r>
              <a:rPr lang="en-US" sz="1600" dirty="0" smtClean="0"/>
              <a:t>Slow, taking 18-24 months to bring a new product to market.</a:t>
            </a:r>
          </a:p>
          <a:p>
            <a:r>
              <a:rPr lang="en-US" sz="1800" dirty="0" smtClean="0"/>
              <a:t>The process of initiating and screening new product ideas was broken; over 50% of new ideas didn’t make it through.</a:t>
            </a:r>
          </a:p>
          <a:p>
            <a:r>
              <a:rPr lang="en-US" sz="1800" dirty="0" smtClean="0"/>
              <a:t>No one was accountable for the process.</a:t>
            </a:r>
          </a:p>
          <a:p>
            <a:pPr lvl="1"/>
            <a:r>
              <a:rPr lang="en-US" sz="1600" dirty="0" smtClean="0"/>
              <a:t>Difficult to get a handle on process management and improvement. </a:t>
            </a:r>
          </a:p>
          <a:p>
            <a:pPr lvl="1"/>
            <a:r>
              <a:rPr lang="en-US" sz="1600" dirty="0" smtClean="0"/>
              <a:t>Formation flow was blocked in part because of the organizational structure.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Enterprise Systems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Enterprise systems: </a:t>
            </a:r>
          </a:p>
          <a:p>
            <a:pPr lvl="1"/>
            <a:r>
              <a:rPr lang="en-US" dirty="0" smtClean="0"/>
              <a:t>Are a set of IS tools used to enable </a:t>
            </a:r>
            <a:r>
              <a:rPr lang="en-US" sz="1700" b="1" dirty="0" smtClean="0">
                <a:solidFill>
                  <a:srgbClr val="002060"/>
                </a:solidFill>
              </a:rPr>
              <a:t>information flow </a:t>
            </a:r>
            <a:r>
              <a:rPr lang="en-US" dirty="0" smtClean="0"/>
              <a:t>within and between processes across an organization.</a:t>
            </a:r>
          </a:p>
          <a:p>
            <a:pPr lvl="1"/>
            <a:r>
              <a:rPr lang="en-US" dirty="0" smtClean="0"/>
              <a:t>Ensure </a:t>
            </a:r>
            <a:r>
              <a:rPr lang="en-US" sz="1700" b="1" dirty="0" smtClean="0">
                <a:solidFill>
                  <a:srgbClr val="002060"/>
                </a:solidFill>
              </a:rPr>
              <a:t>integration</a:t>
            </a:r>
            <a:r>
              <a:rPr lang="en-US" dirty="0" smtClean="0"/>
              <a:t> and coordination across functions such as accounting, production, customer management, and supplier management.</a:t>
            </a:r>
          </a:p>
          <a:p>
            <a:pPr lvl="1"/>
            <a:r>
              <a:rPr lang="en-US" dirty="0" smtClean="0"/>
              <a:t>Include:</a:t>
            </a:r>
          </a:p>
          <a:p>
            <a:pPr lvl="2"/>
            <a:r>
              <a:rPr lang="en-US" sz="1600" dirty="0" smtClean="0"/>
              <a:t>Enterprise Resource Planning (ERP), Supply Chain Management (SCM), Customer Relationship Management (CRM), and Product Lifecycle Management (PLM) systems (Figure 5.8).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5.8  Enterprise systems and the processes they automate.</a:t>
            </a:r>
          </a:p>
        </p:txBody>
      </p:sp>
      <p:pic>
        <p:nvPicPr>
          <p:cNvPr id="77826" name="Picture 2" descr="ftp://smandemod:jws&amp;ILEI$@ftp.wiley.com/Pearlson/Final%20Images/C05GR/c05f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066800"/>
            <a:ext cx="5410200" cy="5334000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(c) 2013 John Wiley &amp; Sons, Inc.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Enterprise Resource Planning (ERP)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419600"/>
          </a:xfrm>
        </p:spPr>
        <p:txBody>
          <a:bodyPr>
            <a:noAutofit/>
          </a:bodyPr>
          <a:lstStyle/>
          <a:p>
            <a:r>
              <a:rPr lang="en-US" sz="1900" dirty="0" smtClean="0"/>
              <a:t>Two of the largest vendors of enterprise systems are German-based </a:t>
            </a:r>
            <a:r>
              <a:rPr lang="en-US" sz="1900" b="1" dirty="0" smtClean="0">
                <a:solidFill>
                  <a:srgbClr val="002060"/>
                </a:solidFill>
              </a:rPr>
              <a:t>SAP</a:t>
            </a:r>
            <a:r>
              <a:rPr lang="en-US" sz="1900" dirty="0" smtClean="0"/>
              <a:t> and California-based </a:t>
            </a:r>
            <a:r>
              <a:rPr lang="en-US" sz="1900" b="1" dirty="0" smtClean="0">
                <a:solidFill>
                  <a:srgbClr val="002060"/>
                </a:solidFill>
              </a:rPr>
              <a:t>Oracle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Designed to help large companies manage the fragmentation of information stored in hundreds of individual desktop, department, and business unit computers across the organization. </a:t>
            </a:r>
          </a:p>
          <a:p>
            <a:r>
              <a:rPr lang="en-US" sz="1900" dirty="0" smtClean="0"/>
              <a:t>Change from </a:t>
            </a:r>
            <a:r>
              <a:rPr lang="en-US" sz="1900" b="1" dirty="0" smtClean="0">
                <a:solidFill>
                  <a:srgbClr val="002060"/>
                </a:solidFill>
              </a:rPr>
              <a:t>mainframe</a:t>
            </a:r>
            <a:r>
              <a:rPr lang="en-US" sz="1900" dirty="0" smtClean="0"/>
              <a:t> systems to client-server environments.</a:t>
            </a:r>
          </a:p>
          <a:p>
            <a:r>
              <a:rPr lang="en-US" sz="1900" dirty="0" smtClean="0"/>
              <a:t>A </a:t>
            </a:r>
            <a:r>
              <a:rPr lang="en-US" sz="1900" b="1" dirty="0" smtClean="0">
                <a:solidFill>
                  <a:srgbClr val="002060"/>
                </a:solidFill>
              </a:rPr>
              <a:t>Y2K</a:t>
            </a:r>
            <a:r>
              <a:rPr lang="en-US" sz="1900" dirty="0" smtClean="0"/>
              <a:t>-compliant enterprise solution.</a:t>
            </a:r>
          </a:p>
          <a:p>
            <a:r>
              <a:rPr lang="en-US" sz="1900" dirty="0" smtClean="0"/>
              <a:t>Makes company information immediately available to </a:t>
            </a:r>
            <a:r>
              <a:rPr lang="en-US" sz="1900" b="1" dirty="0" smtClean="0">
                <a:solidFill>
                  <a:srgbClr val="002060"/>
                </a:solidFill>
              </a:rPr>
              <a:t>all</a:t>
            </a:r>
            <a:r>
              <a:rPr lang="en-US" sz="1900" dirty="0" smtClean="0"/>
              <a:t> departments throughout the company.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ERP II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/>
          </a:bodyPr>
          <a:lstStyle/>
          <a:p>
            <a:r>
              <a:rPr lang="en-US" sz="2100" b="1" dirty="0" smtClean="0">
                <a:solidFill>
                  <a:srgbClr val="002060"/>
                </a:solidFill>
              </a:rPr>
              <a:t>ERP II:</a:t>
            </a:r>
          </a:p>
          <a:p>
            <a:pPr lvl="1"/>
            <a:r>
              <a:rPr lang="en-US" dirty="0" smtClean="0"/>
              <a:t>makes company information immediately available to </a:t>
            </a:r>
            <a:r>
              <a:rPr lang="en-US" sz="1900" b="1" dirty="0" smtClean="0">
                <a:solidFill>
                  <a:srgbClr val="002060"/>
                </a:solidFill>
              </a:rPr>
              <a:t>external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stakeholders</a:t>
            </a:r>
            <a:r>
              <a:rPr lang="en-US" dirty="0" smtClean="0"/>
              <a:t> (e.g., customers and partners).</a:t>
            </a:r>
          </a:p>
          <a:p>
            <a:pPr lvl="1"/>
            <a:r>
              <a:rPr lang="en-US" dirty="0" smtClean="0"/>
              <a:t>enables </a:t>
            </a:r>
            <a:r>
              <a:rPr lang="en-US" sz="1900" b="1" dirty="0" smtClean="0">
                <a:solidFill>
                  <a:srgbClr val="002060"/>
                </a:solidFill>
              </a:rPr>
              <a:t>e-business</a:t>
            </a:r>
            <a:r>
              <a:rPr lang="en-US" dirty="0" smtClean="0"/>
              <a:t> by integrating business processes with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the enterprise and its trading partners. </a:t>
            </a:r>
          </a:p>
          <a:p>
            <a:r>
              <a:rPr lang="en-US" dirty="0" smtClean="0"/>
              <a:t>Integrating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the </a:t>
            </a:r>
            <a:r>
              <a:rPr lang="en-US" sz="2100" b="1" dirty="0" smtClean="0">
                <a:solidFill>
                  <a:srgbClr val="002060"/>
                </a:solidFill>
              </a:rPr>
              <a:t>cloud</a:t>
            </a:r>
            <a:r>
              <a:rPr lang="en-US" dirty="0" smtClean="0"/>
              <a:t> calls into question the design of some business processes.</a:t>
            </a:r>
          </a:p>
          <a:p>
            <a:r>
              <a:rPr lang="en-US" dirty="0" smtClean="0"/>
              <a:t>ERP systems include all of the ERP II functionality plus </a:t>
            </a:r>
            <a:r>
              <a:rPr lang="en-US" sz="2100" b="1" dirty="0" smtClean="0">
                <a:solidFill>
                  <a:srgbClr val="002060"/>
                </a:solidFill>
              </a:rPr>
              <a:t>social</a:t>
            </a:r>
            <a:r>
              <a:rPr lang="en-US" dirty="0" smtClean="0"/>
              <a:t> and </a:t>
            </a:r>
            <a:r>
              <a:rPr lang="en-US" sz="2100" b="1" dirty="0" smtClean="0">
                <a:solidFill>
                  <a:srgbClr val="002060"/>
                </a:solidFill>
              </a:rPr>
              <a:t>collaboration</a:t>
            </a:r>
            <a:r>
              <a:rPr lang="en-US" dirty="0" smtClean="0"/>
              <a:t> features.</a:t>
            </a:r>
          </a:p>
          <a:p>
            <a:r>
              <a:rPr lang="en-US" dirty="0" smtClean="0"/>
              <a:t>SAP’s ERP solution includes SAP ERP Financials, SAP ERP Human Capital Management, and SAP ERP Operations.</a:t>
            </a:r>
          </a:p>
          <a:p>
            <a:r>
              <a:rPr lang="en-US" dirty="0" smtClean="0"/>
              <a:t>Oracle’s ERP solution, </a:t>
            </a:r>
            <a:r>
              <a:rPr lang="en-US" dirty="0" err="1" smtClean="0"/>
              <a:t>EnterpriseOne</a:t>
            </a:r>
            <a:r>
              <a:rPr lang="en-US" dirty="0" smtClean="0"/>
              <a:t>, offers these same functions.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Characteristics of Enterprise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1900" dirty="0" smtClean="0"/>
              <a:t>ERP systems:</a:t>
            </a:r>
          </a:p>
          <a:p>
            <a:pPr lvl="1"/>
            <a:r>
              <a:rPr lang="en-US" sz="1700" dirty="0" smtClean="0"/>
              <a:t>are designed to seamlessly </a:t>
            </a:r>
            <a:r>
              <a:rPr lang="en-US" sz="1700" b="1" dirty="0" smtClean="0">
                <a:solidFill>
                  <a:srgbClr val="002060"/>
                </a:solidFill>
              </a:rPr>
              <a:t>integrate</a:t>
            </a:r>
            <a:r>
              <a:rPr lang="en-US" sz="1700" dirty="0" smtClean="0"/>
              <a:t> information flow throughout the company.</a:t>
            </a:r>
          </a:p>
          <a:p>
            <a:pPr lvl="2"/>
            <a:r>
              <a:rPr lang="en-US" sz="1600" dirty="0" smtClean="0"/>
              <a:t>Modules include: manufacturing, accounting, human resources, and sales.</a:t>
            </a:r>
          </a:p>
          <a:p>
            <a:pPr lvl="1"/>
            <a:r>
              <a:rPr lang="en-US" sz="1700" dirty="0" smtClean="0"/>
              <a:t>require long-term relationships with software vendors.</a:t>
            </a:r>
          </a:p>
          <a:p>
            <a:pPr lvl="1"/>
            <a:r>
              <a:rPr lang="en-US" sz="1700" dirty="0" smtClean="0"/>
              <a:t>have complex systems that must typically be modified on a continual basis to meet the organization’s needs.</a:t>
            </a:r>
          </a:p>
          <a:p>
            <a:pPr lvl="1"/>
            <a:r>
              <a:rPr lang="en-US" sz="1700" dirty="0" smtClean="0"/>
              <a:t>reflect industry best practices.</a:t>
            </a:r>
          </a:p>
          <a:p>
            <a:pPr lvl="1"/>
            <a:r>
              <a:rPr lang="en-US" sz="1700" dirty="0" smtClean="0"/>
              <a:t>need to be integrated with the existing hardware, OSs, databases, and telecommunications.</a:t>
            </a:r>
          </a:p>
          <a:p>
            <a:pPr lvl="1"/>
            <a:r>
              <a:rPr lang="en-US" sz="1700" dirty="0" smtClean="0"/>
              <a:t>are evolving as the systems continue to change to fit the needs of the diverse marketplace.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Customer Relationships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95800"/>
          </a:xfrm>
        </p:spPr>
        <p:txBody>
          <a:bodyPr>
            <a:no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Customer relationship management </a:t>
            </a:r>
            <a:r>
              <a:rPr lang="en-US" sz="1800" dirty="0" smtClean="0"/>
              <a:t>(CRM) is a set of software programs that support management activities performed to obtain, enhance relationships with, and retain </a:t>
            </a:r>
            <a:r>
              <a:rPr lang="en-US" sz="1900" b="1" dirty="0" smtClean="0">
                <a:solidFill>
                  <a:srgbClr val="002060"/>
                </a:solidFill>
              </a:rPr>
              <a:t>customers</a:t>
            </a:r>
            <a:r>
              <a:rPr lang="en-US" sz="1800" dirty="0" smtClean="0"/>
              <a:t>.</a:t>
            </a:r>
          </a:p>
          <a:p>
            <a:pPr lvl="1"/>
            <a:r>
              <a:rPr lang="en-US" dirty="0" smtClean="0"/>
              <a:t>Includes: sales, support, and service processes. </a:t>
            </a:r>
          </a:p>
          <a:p>
            <a:pPr lvl="1"/>
            <a:r>
              <a:rPr lang="en-US" dirty="0" smtClean="0"/>
              <a:t>Consists of technological components as well as many pieces of information about customers, sales, marketing effectiveness, responsiveness, and market trends. </a:t>
            </a:r>
          </a:p>
          <a:p>
            <a:r>
              <a:rPr lang="en-US" sz="1800" dirty="0" smtClean="0"/>
              <a:t>Optimized CRM processes and systems can lead to better customer service, more efficient call centers, product cross-selling, simplified sales and marketing efforts, more efficient sales transactions, and increased customer revenues.</a:t>
            </a:r>
            <a:endParaRPr lang="en-US" dirty="0" smtClean="0"/>
          </a:p>
          <a:p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C0mmon CRM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768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Three common CRM systems are </a:t>
            </a:r>
            <a:r>
              <a:rPr lang="en-US" sz="1900" b="1" dirty="0">
                <a:solidFill>
                  <a:srgbClr val="002060"/>
                </a:solidFill>
              </a:rPr>
              <a:t>Oracle</a:t>
            </a:r>
            <a:r>
              <a:rPr lang="en-US" sz="1700" dirty="0" smtClean="0"/>
              <a:t>, </a:t>
            </a:r>
            <a:r>
              <a:rPr lang="en-US" sz="1900" b="1" dirty="0" smtClean="0">
                <a:solidFill>
                  <a:srgbClr val="002060"/>
                </a:solidFill>
              </a:rPr>
              <a:t>S</a:t>
            </a:r>
            <a:r>
              <a:rPr lang="en-US" sz="1900" b="1" dirty="0">
                <a:solidFill>
                  <a:srgbClr val="002060"/>
                </a:solidFill>
              </a:rPr>
              <a:t>A</a:t>
            </a:r>
            <a:r>
              <a:rPr lang="en-US" sz="1900" b="1" dirty="0" smtClean="0">
                <a:solidFill>
                  <a:srgbClr val="002060"/>
                </a:solidFill>
              </a:rPr>
              <a:t>P</a:t>
            </a:r>
            <a:r>
              <a:rPr lang="en-US" sz="1700" dirty="0" smtClean="0"/>
              <a:t>, and </a:t>
            </a:r>
            <a:r>
              <a:rPr lang="en-US" sz="1900" b="1" dirty="0" smtClean="0">
                <a:solidFill>
                  <a:srgbClr val="002060"/>
                </a:solidFill>
              </a:rPr>
              <a:t>Salesforce.com</a:t>
            </a:r>
            <a:r>
              <a:rPr lang="en-US" sz="1700" dirty="0" smtClean="0"/>
              <a:t>.</a:t>
            </a:r>
          </a:p>
          <a:p>
            <a:r>
              <a:rPr lang="en-US" sz="1700" dirty="0" smtClean="0"/>
              <a:t>Oracle and SAP have CRM systems that integrate nicely with their other enterprise systems.</a:t>
            </a:r>
          </a:p>
          <a:p>
            <a:r>
              <a:rPr lang="en-US" sz="1700" dirty="0" smtClean="0"/>
              <a:t>Modules include pricing, sales force automation, sales order management, support activities, customer self-service, and service management.</a:t>
            </a:r>
          </a:p>
          <a:p>
            <a:r>
              <a:rPr lang="en-US" sz="1700" dirty="0" smtClean="0"/>
              <a:t>SAP’s CRM also has marketing support modules such as resource and brand management, campaign management, real-time offer management, loyalty management, and e-marketing.</a:t>
            </a:r>
          </a:p>
          <a:p>
            <a:r>
              <a:rPr lang="en-US" sz="1700" dirty="0" smtClean="0"/>
              <a:t>Oracle and SAP evolved from </a:t>
            </a:r>
            <a:r>
              <a:rPr lang="en-US" sz="1900" b="1" dirty="0" smtClean="0">
                <a:solidFill>
                  <a:srgbClr val="002060"/>
                </a:solidFill>
              </a:rPr>
              <a:t>enterprise system</a:t>
            </a:r>
            <a:r>
              <a:rPr lang="en-US" sz="1900" b="1" dirty="0">
                <a:solidFill>
                  <a:srgbClr val="002060"/>
                </a:solidFill>
              </a:rPr>
              <a:t>s</a:t>
            </a:r>
            <a:r>
              <a:rPr lang="en-US" sz="1900" dirty="0" smtClean="0"/>
              <a:t>,</a:t>
            </a:r>
            <a:r>
              <a:rPr lang="en-US" sz="1900" b="1" dirty="0" smtClean="0"/>
              <a:t> </a:t>
            </a:r>
            <a:r>
              <a:rPr lang="en-US" sz="1700" dirty="0" smtClean="0"/>
              <a:t>whereas Salesforce.com began as a </a:t>
            </a:r>
            <a:r>
              <a:rPr lang="en-US" sz="1900" b="1" dirty="0" smtClean="0">
                <a:solidFill>
                  <a:srgbClr val="002060"/>
                </a:solidFill>
              </a:rPr>
              <a:t>Web-based cloud system</a:t>
            </a:r>
            <a:r>
              <a:rPr lang="en-US" sz="1700" dirty="0" smtClean="0"/>
              <a:t>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Social IT </a:t>
            </a:r>
            <a:r>
              <a:rPr lang="en-US" sz="1700" dirty="0" smtClean="0"/>
              <a:t>is increasingly integrated into CRM solutions.</a:t>
            </a:r>
          </a:p>
          <a:p>
            <a:r>
              <a:rPr lang="en-US" sz="1700" dirty="0" smtClean="0"/>
              <a:t>These additional channels of data are useful for building customer relationships.</a:t>
            </a: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The Process for Radical Redesign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different approaches for radical redesign all include:</a:t>
            </a:r>
          </a:p>
          <a:p>
            <a:pPr lvl="1"/>
            <a:r>
              <a:rPr lang="en-US" dirty="0" smtClean="0"/>
              <a:t>Beginning with a vision of which performance metrics best reflect the success of the overall business strategy.</a:t>
            </a:r>
          </a:p>
          <a:p>
            <a:pPr lvl="1"/>
            <a:r>
              <a:rPr lang="en-US" dirty="0" smtClean="0"/>
              <a:t>Making changes to the existing process.</a:t>
            </a:r>
          </a:p>
          <a:p>
            <a:pPr lvl="1"/>
            <a:r>
              <a:rPr lang="en-US" dirty="0" smtClean="0"/>
              <a:t>Measuring the results using the predetermined metrics.</a:t>
            </a:r>
          </a:p>
          <a:p>
            <a:r>
              <a:rPr lang="en-US" dirty="0" smtClean="0"/>
              <a:t>Figure 5.6 illustrates a general view of radical design.</a:t>
            </a:r>
          </a:p>
          <a:p>
            <a:r>
              <a:rPr lang="en-US" dirty="0" smtClean="0"/>
              <a:t>Figure 5.7 illustrates a method for redesigning a business process.</a:t>
            </a:r>
          </a:p>
          <a:p>
            <a:r>
              <a:rPr lang="en-US" dirty="0" smtClean="0"/>
              <a:t>A workflow diagram is the tool used to understand a business process.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Supply Chains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r>
              <a:rPr lang="en-US" sz="1700" dirty="0" smtClean="0"/>
              <a:t>Supply chain management (SCM) systems</a:t>
            </a:r>
            <a:r>
              <a:rPr lang="en-US" sz="1700" dirty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manage the integrated supply chain.</a:t>
            </a:r>
          </a:p>
          <a:p>
            <a:r>
              <a:rPr lang="en-US" sz="1700" dirty="0" smtClean="0"/>
              <a:t>Processes are linked across companies; a companion process at a company’s customer or supplier creates an integrated supply chain.</a:t>
            </a:r>
          </a:p>
          <a:p>
            <a:r>
              <a:rPr lang="en-US" sz="1700" dirty="0" smtClean="0"/>
              <a:t>Web-based technology links customers and suppliers through a single network.</a:t>
            </a:r>
          </a:p>
          <a:p>
            <a:r>
              <a:rPr lang="en-US" sz="1700" dirty="0" smtClean="0"/>
              <a:t>Costs and opportunities are optimized for all companies in the supply chain.</a:t>
            </a:r>
          </a:p>
          <a:p>
            <a:r>
              <a:rPr lang="en-US" sz="1700" dirty="0" smtClean="0"/>
              <a:t>Globalization of business, ubiquity of communication networks, and IT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have enabled businesses to use suppliers from almost anywhere in the world.</a:t>
            </a:r>
          </a:p>
          <a:p>
            <a:r>
              <a:rPr lang="en-US" sz="1700" dirty="0" smtClean="0"/>
              <a:t>Supply chain integration is the approach of </a:t>
            </a:r>
            <a:r>
              <a:rPr lang="en-US" sz="1900" b="1" dirty="0" smtClean="0">
                <a:solidFill>
                  <a:srgbClr val="002060"/>
                </a:solidFill>
              </a:rPr>
              <a:t>technically</a:t>
            </a:r>
            <a:r>
              <a:rPr lang="en-US" sz="1700" dirty="0" smtClean="0"/>
              <a:t> linking supply chains of vendors and customers to streamline the process and to increase efficiency and accuracy.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Integrated Supply Chains Challenges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Challenges may be caused by </a:t>
            </a:r>
            <a:r>
              <a:rPr lang="en-US" sz="2100" b="1" dirty="0" smtClean="0">
                <a:solidFill>
                  <a:srgbClr val="002060"/>
                </a:solidFill>
              </a:rPr>
              <a:t>different degrees of integration </a:t>
            </a:r>
            <a:r>
              <a:rPr lang="en-US" dirty="0" smtClean="0"/>
              <a:t>and coordination among supply chain members.</a:t>
            </a:r>
          </a:p>
          <a:p>
            <a:r>
              <a:rPr lang="en-US" dirty="0" smtClean="0"/>
              <a:t>Information integration</a:t>
            </a:r>
            <a:r>
              <a:rPr lang="en-US" dirty="0" smtClean="0">
                <a:solidFill>
                  <a:srgbClr val="FF3399"/>
                </a:solidFill>
              </a:rPr>
              <a:t>.</a:t>
            </a:r>
          </a:p>
          <a:p>
            <a:pPr lvl="1"/>
            <a:r>
              <a:rPr lang="en-US" dirty="0" smtClean="0"/>
              <a:t>Partners must agree on:</a:t>
            </a:r>
          </a:p>
          <a:p>
            <a:pPr lvl="2"/>
            <a:r>
              <a:rPr lang="en-US" dirty="0" smtClean="0"/>
              <a:t>the type of information to share.</a:t>
            </a:r>
          </a:p>
          <a:p>
            <a:pPr lvl="2"/>
            <a:r>
              <a:rPr lang="en-US" dirty="0" smtClean="0"/>
              <a:t>the format of that information.</a:t>
            </a:r>
          </a:p>
          <a:p>
            <a:pPr lvl="2"/>
            <a:r>
              <a:rPr lang="en-US" dirty="0" smtClean="0"/>
              <a:t>the technological standards they will both use to share the information.</a:t>
            </a:r>
          </a:p>
          <a:p>
            <a:pPr lvl="2"/>
            <a:r>
              <a:rPr lang="en-US" dirty="0" smtClean="0"/>
              <a:t>the security they will use to ensure that only authorized partners access the information.</a:t>
            </a:r>
          </a:p>
          <a:p>
            <a:pPr lvl="1"/>
            <a:r>
              <a:rPr lang="en-US" dirty="0" smtClean="0"/>
              <a:t>Trust must be established so the partners can solve higher-level issues that may arise.</a:t>
            </a:r>
          </a:p>
          <a:p>
            <a:r>
              <a:rPr lang="en-US" sz="2100" b="1" dirty="0" smtClean="0">
                <a:solidFill>
                  <a:srgbClr val="002060"/>
                </a:solidFill>
              </a:rPr>
              <a:t>Synchronized planning</a:t>
            </a:r>
            <a:endParaRPr lang="en-US" dirty="0" smtClean="0">
              <a:solidFill>
                <a:srgbClr val="FF3399"/>
              </a:solidFill>
            </a:endParaRPr>
          </a:p>
          <a:p>
            <a:pPr lvl="1"/>
            <a:r>
              <a:rPr lang="en-US" dirty="0" smtClean="0"/>
              <a:t>A joint design of planning, forecasting, and replenishment.</a:t>
            </a:r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Examples (Cont.)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Management initially invested in an enterprise system to automate their internal processes.</a:t>
            </a:r>
          </a:p>
          <a:p>
            <a:r>
              <a:rPr lang="en-US" dirty="0" smtClean="0"/>
              <a:t>Despite successful implementation, the communication and coordination problems continued.</a:t>
            </a:r>
          </a:p>
          <a:p>
            <a:r>
              <a:rPr lang="en-US" dirty="0" smtClean="0"/>
              <a:t>Management realized that the enterprise system was working fine, but the underlying process was broken.</a:t>
            </a:r>
          </a:p>
          <a:p>
            <a:r>
              <a:rPr lang="en-US" dirty="0" smtClean="0"/>
              <a:t>Top management decided to redesign the process.</a:t>
            </a:r>
          </a:p>
          <a:p>
            <a:r>
              <a:rPr lang="en-US" dirty="0" smtClean="0"/>
              <a:t>A team spent nine months assessing the current process and proposing a new end-to-end NPD process.</a:t>
            </a:r>
          </a:p>
          <a:p>
            <a:r>
              <a:rPr lang="en-US" dirty="0" smtClean="0"/>
              <a:t>The quality, timing, and output of the NPD process greatly improved.</a:t>
            </a:r>
          </a:p>
          <a:p>
            <a:r>
              <a:rPr lang="en-US" dirty="0" smtClean="0"/>
              <a:t>Time-to-market was reduced to less than 12 months.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Additional Integrated Supply Chains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Challenges</a:t>
            </a:r>
            <a:endParaRPr lang="en-US" b="1" dirty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Workflow coordination</a:t>
            </a:r>
            <a:endParaRPr lang="en-US" sz="1900" dirty="0" smtClean="0">
              <a:solidFill>
                <a:srgbClr val="FF3399"/>
              </a:solidFill>
            </a:endParaRPr>
          </a:p>
          <a:p>
            <a:pPr lvl="1"/>
            <a:r>
              <a:rPr lang="en-US" dirty="0" smtClean="0"/>
              <a:t>The coordination, integration, and automation of critical business processes between partners.</a:t>
            </a:r>
          </a:p>
          <a:p>
            <a:r>
              <a:rPr lang="en-US" dirty="0" smtClean="0"/>
              <a:t>Using a </a:t>
            </a:r>
            <a:r>
              <a:rPr lang="en-US" sz="1900" b="1" dirty="0" smtClean="0">
                <a:solidFill>
                  <a:srgbClr val="002060"/>
                </a:solidFill>
              </a:rPr>
              <a:t>third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party</a:t>
            </a:r>
            <a:r>
              <a:rPr lang="en-US" dirty="0" smtClean="0"/>
              <a:t> to link the procurement process to the preferred vendors or communities of vendors who compete virtually for the business.</a:t>
            </a:r>
          </a:p>
          <a:p>
            <a:r>
              <a:rPr lang="en-US" dirty="0" smtClean="0"/>
              <a:t>The integration leads to </a:t>
            </a:r>
            <a:r>
              <a:rPr lang="en-US" sz="1900" b="1" dirty="0" smtClean="0">
                <a:solidFill>
                  <a:srgbClr val="002060"/>
                </a:solidFill>
              </a:rPr>
              <a:t>new business models</a:t>
            </a:r>
            <a:r>
              <a:rPr lang="en-US" dirty="0" smtClean="0"/>
              <a:t>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Demand-driven</a:t>
            </a:r>
            <a:r>
              <a:rPr lang="en-US" dirty="0" smtClean="0"/>
              <a:t> supply networks are the next step for companies with highly-evolved supply chain capabilities.</a:t>
            </a:r>
          </a:p>
          <a:p>
            <a:r>
              <a:rPr lang="en-US" dirty="0" smtClean="0"/>
              <a:t>Integrated supply chains are </a:t>
            </a:r>
            <a:r>
              <a:rPr lang="en-US" sz="1900" b="1" dirty="0" smtClean="0">
                <a:solidFill>
                  <a:srgbClr val="002060"/>
                </a:solidFill>
              </a:rPr>
              <a:t>global</a:t>
            </a:r>
            <a:r>
              <a:rPr lang="en-US" dirty="0" smtClean="0"/>
              <a:t> in nature.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Product Lifecycle Management (PLM)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PLM</a:t>
            </a:r>
            <a:r>
              <a:rPr lang="en-US" dirty="0" smtClean="0"/>
              <a:t> systems </a:t>
            </a:r>
            <a:r>
              <a:rPr lang="en-US" sz="1900" b="1" dirty="0" smtClean="0">
                <a:solidFill>
                  <a:srgbClr val="002060"/>
                </a:solidFill>
              </a:rPr>
              <a:t>automate</a:t>
            </a:r>
            <a:r>
              <a:rPr lang="en-US" dirty="0" smtClean="0"/>
              <a:t> the PLM steps starting </a:t>
            </a:r>
            <a:r>
              <a:rPr lang="en-US" dirty="0"/>
              <a:t>with the idea for a product and </a:t>
            </a:r>
            <a:r>
              <a:rPr lang="en-US" dirty="0" smtClean="0"/>
              <a:t>ending </a:t>
            </a:r>
            <a:r>
              <a:rPr lang="en-US" dirty="0"/>
              <a:t>with the “end-of-life” of a </a:t>
            </a:r>
            <a:r>
              <a:rPr lang="en-US" dirty="0" smtClean="0"/>
              <a:t>product.</a:t>
            </a:r>
            <a:endParaRPr lang="en-US" strike="sngStrike" dirty="0" smtClean="0"/>
          </a:p>
          <a:p>
            <a:pPr lvl="1"/>
            <a:r>
              <a:rPr lang="en-US" dirty="0" smtClean="0"/>
              <a:t>Includes the innovation activities, new product development and management, design, and product compliance. </a:t>
            </a:r>
          </a:p>
          <a:p>
            <a:r>
              <a:rPr lang="en-US" dirty="0" smtClean="0"/>
              <a:t>PLM contains all the information about a product.</a:t>
            </a:r>
          </a:p>
          <a:p>
            <a:pPr lvl="1"/>
            <a:r>
              <a:rPr lang="en-US" dirty="0" smtClean="0"/>
              <a:t>Design, production, maintenance, components, vendors, customer feedback, and marketing.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Benefits of Enterprise Systems</a:t>
            </a:r>
            <a:endParaRPr lang="en-US" b="1" dirty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962400"/>
          </a:xfrm>
        </p:spPr>
        <p:txBody>
          <a:bodyPr>
            <a:noAutofit/>
          </a:bodyPr>
          <a:lstStyle/>
          <a:p>
            <a:r>
              <a:rPr lang="en-US" sz="1900" dirty="0" smtClean="0"/>
              <a:t>All modules easily communicate together with </a:t>
            </a:r>
            <a:r>
              <a:rPr lang="en-US" sz="1900" b="1" dirty="0" smtClean="0">
                <a:solidFill>
                  <a:srgbClr val="002060"/>
                </a:solidFill>
              </a:rPr>
              <a:t>efficiency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Useful tools for effectively centralizing operations and decision making.</a:t>
            </a:r>
          </a:p>
          <a:p>
            <a:r>
              <a:rPr lang="en-US" sz="1900" dirty="0" smtClean="0"/>
              <a:t>Reinforce the use of </a:t>
            </a:r>
            <a:r>
              <a:rPr lang="en-US" sz="1900" b="1" dirty="0" smtClean="0">
                <a:solidFill>
                  <a:srgbClr val="002060"/>
                </a:solidFill>
              </a:rPr>
              <a:t>standard procedures </a:t>
            </a:r>
            <a:r>
              <a:rPr lang="en-US" sz="1900" dirty="0" smtClean="0"/>
              <a:t>across different locations.</a:t>
            </a:r>
          </a:p>
          <a:p>
            <a:r>
              <a:rPr lang="en-US" sz="1900" dirty="0" smtClean="0"/>
              <a:t>Redundant data entry and duplicate data may be eliminated.</a:t>
            </a:r>
          </a:p>
          <a:p>
            <a:r>
              <a:rPr lang="en-US" sz="1900" dirty="0" smtClean="0"/>
              <a:t>Standards for numbering, naming, and coding enforced.</a:t>
            </a:r>
          </a:p>
          <a:p>
            <a:r>
              <a:rPr lang="en-US" sz="1900" dirty="0" smtClean="0"/>
              <a:t>Data and records can be cleaned up through </a:t>
            </a:r>
            <a:r>
              <a:rPr lang="en-US" sz="1900" b="1" dirty="0" smtClean="0">
                <a:solidFill>
                  <a:srgbClr val="002060"/>
                </a:solidFill>
              </a:rPr>
              <a:t>standardization</a:t>
            </a:r>
            <a:r>
              <a:rPr lang="en-US" sz="1900" dirty="0" smtClean="0"/>
              <a:t>. </a:t>
            </a:r>
          </a:p>
          <a:p>
            <a:endParaRPr lang="en-US" sz="1700" dirty="0" smtClean="0"/>
          </a:p>
          <a:p>
            <a:endParaRPr lang="en-US" sz="17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Disadvantages of Enterprise Systems</a:t>
            </a:r>
            <a:endParaRPr lang="en-US" b="1" dirty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requires an enormous amount of work.</a:t>
            </a:r>
          </a:p>
          <a:p>
            <a:r>
              <a:rPr lang="en-US" dirty="0" smtClean="0"/>
              <a:t>Requires </a:t>
            </a:r>
            <a:r>
              <a:rPr lang="en-US" sz="1900" b="1" dirty="0" smtClean="0">
                <a:solidFill>
                  <a:srgbClr val="002060"/>
                </a:solidFill>
              </a:rPr>
              <a:t>redesigning</a:t>
            </a:r>
            <a:r>
              <a:rPr lang="en-US" dirty="0" smtClean="0"/>
              <a:t> business processes to achieve optimal performance of the integrated modules.</a:t>
            </a:r>
          </a:p>
          <a:p>
            <a:r>
              <a:rPr lang="en-US" dirty="0" smtClean="0"/>
              <a:t>Organizations are expected to </a:t>
            </a:r>
            <a:r>
              <a:rPr lang="en-US" sz="1900" b="1" dirty="0" smtClean="0">
                <a:solidFill>
                  <a:srgbClr val="002060"/>
                </a:solidFill>
              </a:rPr>
              <a:t>conform</a:t>
            </a:r>
            <a:r>
              <a:rPr lang="en-US" dirty="0" smtClean="0"/>
              <a:t> to the approach used in the enterprise system (e.g., change organization structure, tasks).</a:t>
            </a:r>
          </a:p>
          <a:p>
            <a:r>
              <a:rPr lang="en-US" dirty="0" smtClean="0"/>
              <a:t>A hefty </a:t>
            </a:r>
            <a:r>
              <a:rPr lang="en-US" sz="1900" b="1" dirty="0" smtClean="0">
                <a:solidFill>
                  <a:srgbClr val="002060"/>
                </a:solidFill>
              </a:rPr>
              <a:t>price tag</a:t>
            </a:r>
            <a:r>
              <a:rPr lang="en-US" sz="1900" dirty="0" smtClean="0"/>
              <a:t>:</a:t>
            </a:r>
            <a:r>
              <a:rPr lang="en-US" sz="1900" b="1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additional costs for project management, user training, and IT support.</a:t>
            </a:r>
          </a:p>
          <a:p>
            <a:r>
              <a:rPr lang="en-US" dirty="0" smtClean="0"/>
              <a:t>Sold as a </a:t>
            </a:r>
            <a:r>
              <a:rPr lang="en-US" sz="1900" b="1" dirty="0" smtClean="0">
                <a:solidFill>
                  <a:srgbClr val="002060"/>
                </a:solidFill>
              </a:rPr>
              <a:t>suite</a:t>
            </a:r>
            <a:r>
              <a:rPr lang="en-US" dirty="0" smtClean="0"/>
              <a:t> rather than individual modules.</a:t>
            </a:r>
          </a:p>
          <a:p>
            <a:r>
              <a:rPr lang="en-US" dirty="0" smtClean="0"/>
              <a:t>Enterprise systems are </a:t>
            </a:r>
            <a:r>
              <a:rPr lang="en-US" sz="1900" b="1" dirty="0" smtClean="0">
                <a:solidFill>
                  <a:srgbClr val="002060"/>
                </a:solidFill>
              </a:rPr>
              <a:t>risky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When the System Drives the Change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appropriate for an organization to let the enterprise system drive business process redesign when:</a:t>
            </a:r>
            <a:endParaRPr lang="en-US" strike="sngStrike" dirty="0" smtClean="0"/>
          </a:p>
          <a:p>
            <a:pPr lvl="1"/>
            <a:r>
              <a:rPr lang="en-US" dirty="0" smtClean="0"/>
              <a:t>it is just starting out and processes do not yet exist.</a:t>
            </a:r>
          </a:p>
          <a:p>
            <a:pPr lvl="1"/>
            <a:r>
              <a:rPr lang="en-US" dirty="0" smtClean="0"/>
              <a:t>operational business processes are not a source of  competitive advantage.</a:t>
            </a:r>
          </a:p>
          <a:p>
            <a:pPr lvl="1"/>
            <a:r>
              <a:rPr lang="en-US" dirty="0" smtClean="0"/>
              <a:t>current systems are in crisis and there is not enough time, resources, or knowledge in the firm to fix them (e.g., </a:t>
            </a:r>
            <a:r>
              <a:rPr lang="en-US" b="1" dirty="0" smtClean="0">
                <a:solidFill>
                  <a:srgbClr val="002060"/>
                </a:solidFill>
              </a:rPr>
              <a:t>Y2K</a:t>
            </a:r>
            <a:r>
              <a:rPr lang="en-US" dirty="0" smtClean="0"/>
              <a:t>).</a:t>
            </a:r>
          </a:p>
          <a:p>
            <a:r>
              <a:rPr lang="en-US" dirty="0" smtClean="0"/>
              <a:t>It is inappropriate to let the enterprise system drive business process change when:</a:t>
            </a:r>
            <a:endParaRPr lang="en-US" strike="sngStrike" dirty="0" smtClean="0"/>
          </a:p>
          <a:p>
            <a:pPr lvl="1"/>
            <a:r>
              <a:rPr lang="en-US" dirty="0" smtClean="0"/>
              <a:t>changing processes that are relied upon for strategic advantage.</a:t>
            </a:r>
          </a:p>
          <a:p>
            <a:pPr lvl="1"/>
            <a:r>
              <a:rPr lang="en-US" dirty="0" smtClean="0"/>
              <a:t>the features of available packages do not fit the needs of the business.</a:t>
            </a:r>
          </a:p>
          <a:p>
            <a:pPr lvl="1"/>
            <a:r>
              <a:rPr lang="en-US" dirty="0" smtClean="0"/>
              <a:t>there is a lack of top management support.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Challenges for Integrating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Enterprise Systems Between Companies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Deciding what to share, how to share it, and what to do with it when the sharing takes place.</a:t>
            </a:r>
          </a:p>
          <a:p>
            <a:r>
              <a:rPr lang="en-US" sz="1900" dirty="0" smtClean="0"/>
              <a:t>Agreeing on </a:t>
            </a:r>
            <a:r>
              <a:rPr lang="en-US" sz="1900" b="1" dirty="0">
                <a:solidFill>
                  <a:srgbClr val="002060"/>
                </a:solidFill>
              </a:rPr>
              <a:t>s</a:t>
            </a:r>
            <a:r>
              <a:rPr lang="en-US" sz="1900" b="1" dirty="0" smtClean="0">
                <a:solidFill>
                  <a:srgbClr val="002060"/>
                </a:solidFill>
              </a:rPr>
              <a:t>ecurity</a:t>
            </a:r>
            <a:r>
              <a:rPr lang="en-US" dirty="0" smtClean="0"/>
              <a:t> and encryption or other measures to protect data integrity and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ensure that only authorized parties have access.</a:t>
            </a:r>
          </a:p>
          <a:p>
            <a:r>
              <a:rPr lang="en-US" dirty="0" smtClean="0"/>
              <a:t>The complexity of the integration can be reduced by insisting on </a:t>
            </a:r>
            <a:r>
              <a:rPr lang="en-US" sz="1900" b="1" dirty="0" smtClean="0">
                <a:solidFill>
                  <a:srgbClr val="002060"/>
                </a:solidFill>
              </a:rPr>
              <a:t>standards</a:t>
            </a:r>
            <a:r>
              <a:rPr lang="en-US" dirty="0" smtClean="0"/>
              <a:t>—either at the industry level or at the system level.</a:t>
            </a:r>
          </a:p>
          <a:p>
            <a:r>
              <a:rPr lang="en-US" dirty="0" smtClean="0"/>
              <a:t>The increasing use of </a:t>
            </a:r>
            <a:r>
              <a:rPr lang="en-US" sz="1900" b="1" dirty="0" smtClean="0">
                <a:solidFill>
                  <a:srgbClr val="002060"/>
                </a:solidFill>
              </a:rPr>
              <a:t>cloud</a:t>
            </a:r>
            <a:r>
              <a:rPr lang="en-US" sz="1900" b="1" dirty="0">
                <a:solidFill>
                  <a:srgbClr val="002060"/>
                </a:solidFill>
              </a:rPr>
              <a:t>-based</a:t>
            </a:r>
            <a:r>
              <a:rPr lang="en-US" b="1" dirty="0" smtClean="0"/>
              <a:t> </a:t>
            </a:r>
            <a:r>
              <a:rPr lang="en-US" dirty="0" smtClean="0"/>
              <a:t>systems with standard interfaces makes the integration easier.</a:t>
            </a:r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167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36A2"/>
                </a:solidFill>
              </a:rPr>
              <a:t>Discussions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66800"/>
            <a:ext cx="8362950" cy="548639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Outline </a:t>
            </a:r>
            <a:r>
              <a:rPr lang="en-US" sz="2400" dirty="0"/>
              <a:t>how Zara demonstrates a strong sense of process perspective in comparison to other more traditional retailers who seem to have a silo perspective.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Identify </a:t>
            </a:r>
            <a:r>
              <a:rPr lang="en-US" sz="2400" dirty="0"/>
              <a:t>the benefits a company can receive after successfully implementing a CRM system.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Explain </a:t>
            </a:r>
            <a:r>
              <a:rPr lang="en-US" sz="2400" dirty="0"/>
              <a:t>why installing an enterprise system often requires the redesign of existing business processes and the impact this has on the organization.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Explain </a:t>
            </a:r>
            <a:r>
              <a:rPr lang="en-US" sz="2400" dirty="0"/>
              <a:t>issues companies have with one another when linking systems in order to participate in an integrated supply chain.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450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60575"/>
            <a:ext cx="5410200" cy="48768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Hours </a:t>
            </a:r>
            <a:r>
              <a:rPr lang="en-US" sz="2800" dirty="0"/>
              <a:t>worked by employees for the pay period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Determination of employee benefit costs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Pay distributed to employees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Accuracy/completeness of employee payments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0" y="1371600"/>
            <a:ext cx="3048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3200" dirty="0"/>
              <a:t>Metric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3200" dirty="0" smtClean="0"/>
              <a:t>Task</a:t>
            </a:r>
            <a:endParaRPr lang="en-US" sz="3200" dirty="0"/>
          </a:p>
          <a:p>
            <a:pPr marL="457200" indent="-457200">
              <a:buFont typeface="+mj-lt"/>
              <a:buAutoNum type="alphaUcPeriod"/>
            </a:pPr>
            <a:r>
              <a:rPr lang="en-US" sz="3200" dirty="0"/>
              <a:t>Input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3200" dirty="0" smtClean="0"/>
              <a:t>Output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Identify the specific components of the payroll business process.</a:t>
            </a:r>
          </a:p>
        </p:txBody>
      </p:sp>
    </p:spTree>
    <p:extLst>
      <p:ext uri="{BB962C8B-B14F-4D97-AF65-F5344CB8AC3E}">
        <p14:creationId xmlns:p14="http://schemas.microsoft.com/office/powerpoint/2010/main" val="33250453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399"/>
            <a:ext cx="54102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Receipt of payment from the customer for the motorcycle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Sale of a customized motorcycle to a customer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Manufacturing the customized motorcycle for the customer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Packaging and shipping the customized motorcycle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67400" y="2057399"/>
            <a:ext cx="3276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3200" dirty="0" smtClean="0"/>
              <a:t>Sales </a:t>
            </a:r>
            <a:endParaRPr lang="en-US" sz="3200" dirty="0"/>
          </a:p>
          <a:p>
            <a:pPr marL="457200" indent="-457200">
              <a:buFont typeface="+mj-lt"/>
              <a:buAutoNum type="alphaUcPeriod"/>
            </a:pPr>
            <a:r>
              <a:rPr lang="en-US" sz="3200" dirty="0"/>
              <a:t>Accounting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3200" dirty="0" smtClean="0"/>
              <a:t>Delivery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3200" dirty="0" smtClean="0"/>
              <a:t>Manufacturing </a:t>
            </a:r>
            <a:endParaRPr lang="en-US" sz="3200" dirty="0"/>
          </a:p>
          <a:p>
            <a:pPr marL="457200" indent="-457200">
              <a:buFont typeface="+mj-lt"/>
              <a:buAutoNum type="alphaUcPeriod"/>
            </a:pP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task of the order fulfillment process to the department that would most likely be responsible for completing the task.</a:t>
            </a:r>
          </a:p>
        </p:txBody>
      </p:sp>
    </p:spTree>
    <p:extLst>
      <p:ext uri="{BB962C8B-B14F-4D97-AF65-F5344CB8AC3E}">
        <p14:creationId xmlns:p14="http://schemas.microsoft.com/office/powerpoint/2010/main" val="3734354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399"/>
            <a:ext cx="49530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Continuous process improvement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Greater internal resistance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Empowerment of the individuals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Challenging old assumptions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49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10200" y="2057399"/>
            <a:ext cx="37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800" dirty="0"/>
              <a:t>Incremental change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Radical </a:t>
            </a:r>
            <a:r>
              <a:rPr lang="en-US" sz="2800" dirty="0" smtClean="0"/>
              <a:t>change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Associate the quality/perception of change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to </a:t>
            </a: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the appropriate change management strategy.</a:t>
            </a:r>
          </a:p>
        </p:txBody>
      </p:sp>
    </p:spTree>
    <p:extLst>
      <p:ext uri="{BB962C8B-B14F-4D97-AF65-F5344CB8AC3E}">
        <p14:creationId xmlns:p14="http://schemas.microsoft.com/office/powerpoint/2010/main" val="5572260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Silo Perspective Versus Business Process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effectively linked with improvements to business processes, advances in IS enable increased </a:t>
            </a:r>
            <a:r>
              <a:rPr lang="en-US" sz="1900" b="1" dirty="0" smtClean="0">
                <a:solidFill>
                  <a:srgbClr val="002060"/>
                </a:solidFill>
              </a:rPr>
              <a:t>competitiveness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IS can:</a:t>
            </a:r>
          </a:p>
          <a:p>
            <a:pPr lvl="1"/>
            <a:r>
              <a:rPr lang="en-US" dirty="0" smtClean="0"/>
              <a:t>inhibit change when managers fail to adapt business processes because they rely on inflexible systems.</a:t>
            </a:r>
          </a:p>
          <a:p>
            <a:pPr lvl="1"/>
            <a:r>
              <a:rPr lang="en-US" dirty="0" smtClean="0"/>
              <a:t>drive change.</a:t>
            </a:r>
          </a:p>
          <a:p>
            <a:r>
              <a:rPr lang="en-US" dirty="0" smtClean="0"/>
              <a:t>Transformation requires discontinuous thinking.</a:t>
            </a:r>
          </a:p>
          <a:p>
            <a:pPr lvl="1"/>
            <a:r>
              <a:rPr lang="en-US" sz="2000" dirty="0" smtClean="0"/>
              <a:t>Recognizing and shedding outdated rules and fundamental assumptions that underlie operations.</a:t>
            </a:r>
          </a:p>
        </p:txBody>
      </p:sp>
    </p:spTree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399"/>
            <a:ext cx="2971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Process </a:t>
            </a:r>
            <a:r>
              <a:rPr lang="en-US" sz="2800" dirty="0"/>
              <a:t>perspective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Functional </a:t>
            </a:r>
            <a:r>
              <a:rPr lang="en-US" sz="2800" dirty="0" smtClean="0"/>
              <a:t>perspective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50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67000" y="2057399"/>
            <a:ext cx="6477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Recognition that processes are cross-functional.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Managers are able to coordinate work to ensure the optimal creation of value for the organization.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Without seeing the big picture, often a business is not as effective.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Self-contained business units like accounting, marketing and sales allow an organization to optimize expertise.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Communication gaps between departments are often wide and handoffs between departments are often a source of problems.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description below as belonging either to the functional (silo) perspective or the business process perspective.</a:t>
            </a:r>
          </a:p>
        </p:txBody>
      </p:sp>
    </p:spTree>
    <p:extLst>
      <p:ext uri="{BB962C8B-B14F-4D97-AF65-F5344CB8AC3E}">
        <p14:creationId xmlns:p14="http://schemas.microsoft.com/office/powerpoint/2010/main" val="16648680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399"/>
            <a:ext cx="2971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1st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2nd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3rd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4th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5th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51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24200" y="2057399"/>
            <a:ext cx="6019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800" dirty="0"/>
              <a:t>Pay the vendor for the goods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Receive </a:t>
            </a:r>
            <a:r>
              <a:rPr lang="en-US" sz="2800" dirty="0"/>
              <a:t>requirements for goods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/>
              <a:t>Verify the vendor’s invoice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Receive </a:t>
            </a:r>
            <a:r>
              <a:rPr lang="en-US" sz="2800" dirty="0"/>
              <a:t>the goods from the vendor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800" dirty="0" smtClean="0"/>
              <a:t>Create </a:t>
            </a:r>
            <a:r>
              <a:rPr lang="en-US" sz="2800" dirty="0"/>
              <a:t>and send a purchase order to a vendor for the needed goods</a:t>
            </a:r>
          </a:p>
          <a:p>
            <a:pPr marL="457200" indent="-457200">
              <a:buFont typeface="+mj-lt"/>
              <a:buAutoNum type="alphaUcPeriod"/>
            </a:pP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30480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Order the tasks below as they would appear in a simple, linear workflow diagram for the procurement process. </a:t>
            </a:r>
          </a:p>
        </p:txBody>
      </p:sp>
    </p:spTree>
    <p:extLst>
      <p:ext uri="{BB962C8B-B14F-4D97-AF65-F5344CB8AC3E}">
        <p14:creationId xmlns:p14="http://schemas.microsoft.com/office/powerpoint/2010/main" val="29993892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9165"/>
            <a:ext cx="2971800" cy="4279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ERP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CRM</a:t>
            </a:r>
            <a:endParaRPr lang="en-US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SCM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PLM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52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752600" y="1089165"/>
            <a:ext cx="7391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000" dirty="0" smtClean="0"/>
              <a:t>Innovation </a:t>
            </a:r>
            <a:r>
              <a:rPr lang="en-US" sz="2000" dirty="0"/>
              <a:t>management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Financial management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Service parts planning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 smtClean="0"/>
              <a:t>Operations </a:t>
            </a:r>
            <a:r>
              <a:rPr lang="en-US" sz="2000" dirty="0"/>
              <a:t>management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Customer services and support history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Loyalty program management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Demand planning and </a:t>
            </a:r>
            <a:r>
              <a:rPr lang="en-US" sz="2000" dirty="0" smtClean="0"/>
              <a:t>forecasting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Kimberly Clark, a consumer products company, uses this IS to provide end-to-end visibility of the supply process in real time.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Ritz Carlton uses this IS to capture information about guest preferences to enhance the customization of the </a:t>
            </a:r>
            <a:r>
              <a:rPr lang="en-US" sz="2000" dirty="0" smtClean="0"/>
              <a:t>services.</a:t>
            </a:r>
            <a:endParaRPr lang="en-US" sz="2000" dirty="0"/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CEMEX uses this IS to standardize its manufacturing, accounting, procurement, finance and HR business processes.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Sloan Valve Company uses this IS to reduce the time-to-market for a new product to less than 12 months (down from </a:t>
            </a:r>
            <a:r>
              <a:rPr lang="en-US" sz="2000" dirty="0" smtClean="0"/>
              <a:t>24). </a:t>
            </a:r>
            <a:endParaRPr lang="en-US" sz="2000" dirty="0"/>
          </a:p>
          <a:p>
            <a:pPr marL="457200" indent="-457200">
              <a:buFont typeface="+mj-lt"/>
              <a:buAutoNum type="alphaUcPeriod"/>
            </a:pPr>
            <a:endParaRPr lang="en-US" sz="2000" dirty="0"/>
          </a:p>
          <a:p>
            <a:pPr marL="457200" indent="-457200">
              <a:buFont typeface="+mj-lt"/>
              <a:buAutoNum type="alphaUcPeriod"/>
            </a:pP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-152400" y="0"/>
            <a:ext cx="9448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business processes (A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  <a:sym typeface="Wingdings" panose="05000000000000000000" pitchFamily="2" charset="2"/>
              </a:rPr>
              <a:t> G) or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scenarios (H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  <a:sym typeface="Wingdings" panose="05000000000000000000" pitchFamily="2" charset="2"/>
              </a:rPr>
              <a:t> K) </a:t>
            </a:r>
            <a:b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  <a:sym typeface="Wingdings" panose="05000000000000000000" pitchFamily="2" charset="2"/>
              </a:rPr>
            </a:b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to </a:t>
            </a: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the enterprise system is represents.</a:t>
            </a:r>
          </a:p>
        </p:txBody>
      </p:sp>
    </p:spTree>
    <p:extLst>
      <p:ext uri="{BB962C8B-B14F-4D97-AF65-F5344CB8AC3E}">
        <p14:creationId xmlns:p14="http://schemas.microsoft.com/office/powerpoint/2010/main" val="3808658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Functional (Silo) Perspective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724400"/>
          </a:xfrm>
        </p:spPr>
        <p:txBody>
          <a:bodyPr>
            <a:noAutofit/>
          </a:bodyPr>
          <a:lstStyle/>
          <a:p>
            <a:r>
              <a:rPr lang="en-US" dirty="0" smtClean="0"/>
              <a:t>A typical hierarchical structure is organized by </a:t>
            </a:r>
            <a:r>
              <a:rPr lang="en-US" sz="1900" b="1" dirty="0" smtClean="0">
                <a:solidFill>
                  <a:srgbClr val="002060"/>
                </a:solidFill>
              </a:rPr>
              <a:t>function</a:t>
            </a:r>
            <a:r>
              <a:rPr lang="en-US" dirty="0" smtClean="0"/>
              <a:t> or core competency (Figure 5.1).</a:t>
            </a:r>
          </a:p>
          <a:p>
            <a:r>
              <a:rPr lang="en-US" dirty="0" smtClean="0"/>
              <a:t>Silos are self-contained functional units that:</a:t>
            </a:r>
            <a:endParaRPr lang="en-US" strike="sngStrike" dirty="0" smtClean="0"/>
          </a:p>
          <a:p>
            <a:pPr lvl="1"/>
            <a:r>
              <a:rPr lang="en-US" sz="2000" dirty="0" smtClean="0"/>
              <a:t>optimize expertise and training.</a:t>
            </a:r>
          </a:p>
          <a:p>
            <a:pPr lvl="1"/>
            <a:r>
              <a:rPr lang="en-US" sz="2000" dirty="0" smtClean="0"/>
              <a:t>avoid redundancy in expertise.</a:t>
            </a:r>
          </a:p>
          <a:p>
            <a:pPr lvl="1"/>
            <a:r>
              <a:rPr lang="en-US" sz="2000" dirty="0" smtClean="0"/>
              <a:t>are easier to benchmark with outside organizations.</a:t>
            </a:r>
          </a:p>
          <a:p>
            <a:pPr lvl="1"/>
            <a:r>
              <a:rPr lang="en-US" sz="2000" dirty="0" smtClean="0"/>
              <a:t>utilize bodies of knowledge created for each function.</a:t>
            </a:r>
            <a:r>
              <a:rPr lang="en-US" sz="2000" strike="sngStrike" dirty="0" smtClean="0">
                <a:solidFill>
                  <a:srgbClr val="FF3399"/>
                </a:solidFill>
              </a:rPr>
              <a:t> </a:t>
            </a:r>
          </a:p>
          <a:p>
            <a:pPr lvl="1"/>
            <a:r>
              <a:rPr lang="en-US" sz="2000" dirty="0" smtClean="0"/>
              <a:t>make it easier to understand the role of each silo.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Disadvantages of Functional (Silo)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Perspective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419600"/>
          </a:xfrm>
        </p:spPr>
        <p:txBody>
          <a:bodyPr>
            <a:noAutofit/>
          </a:bodyPr>
          <a:lstStyle/>
          <a:p>
            <a:r>
              <a:rPr lang="en-US" dirty="0" smtClean="0"/>
              <a:t>Silo organizations can experience significant </a:t>
            </a:r>
            <a:r>
              <a:rPr lang="en-US" dirty="0" err="1" smtClean="0"/>
              <a:t>suboptimization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Communication gaps between departments are often wide.</a:t>
            </a:r>
          </a:p>
          <a:p>
            <a:r>
              <a:rPr lang="en-US" dirty="0" smtClean="0"/>
              <a:t>Hand-offs between silos are often a source of problems.</a:t>
            </a:r>
          </a:p>
          <a:p>
            <a:pPr lvl="1"/>
            <a:r>
              <a:rPr lang="en-US" sz="2000" dirty="0" smtClean="0"/>
              <a:t>Finger-pointing and lost information in business processes.</a:t>
            </a:r>
          </a:p>
          <a:p>
            <a:r>
              <a:rPr lang="en-US" dirty="0" smtClean="0"/>
              <a:t>Silos tend to lose sight of the overall objective of the organization and operate in a way that maximizes their local goals.</a:t>
            </a:r>
          </a:p>
          <a:p>
            <a:r>
              <a:rPr lang="en-US" dirty="0" smtClean="0"/>
              <a:t>Each group is primarily concerned with its own set of objectives.</a:t>
            </a:r>
          </a:p>
          <a:p>
            <a:r>
              <a:rPr lang="en-US" dirty="0" smtClean="0"/>
              <a:t>Losing the </a:t>
            </a:r>
            <a:r>
              <a:rPr lang="en-US" sz="1900" b="1" dirty="0" smtClean="0">
                <a:solidFill>
                  <a:srgbClr val="002060"/>
                </a:solidFill>
              </a:rPr>
              <a:t>big picture </a:t>
            </a:r>
            <a:r>
              <a:rPr lang="en-US" dirty="0" smtClean="0"/>
              <a:t>means losing business effectiveness.</a:t>
            </a:r>
          </a:p>
          <a:p>
            <a:r>
              <a:rPr lang="en-US" dirty="0" smtClean="0"/>
              <a:t>Customers and stakeholders are not being well served.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Figure </a:t>
            </a:r>
            <a:r>
              <a:rPr lang="en-US" sz="1700" dirty="0" smtClean="0">
                <a:solidFill>
                  <a:schemeClr val="tx1"/>
                </a:solidFill>
              </a:rPr>
              <a:t>5.1  </a:t>
            </a:r>
            <a:r>
              <a:rPr lang="en-US" sz="1700" dirty="0" smtClean="0"/>
              <a:t>Hierarchical structure.</a:t>
            </a:r>
            <a:endParaRPr lang="en-US" sz="1700" dirty="0">
              <a:solidFill>
                <a:schemeClr val="tx1"/>
              </a:solidFill>
            </a:endParaRPr>
          </a:p>
        </p:txBody>
      </p:sp>
      <p:pic>
        <p:nvPicPr>
          <p:cNvPr id="1026" name="Picture 2" descr="ftp://smandemod:jws&amp;ILEI$@ftp.wiley.com/Pearlson/Final%20Images/C05GR/c05f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2200"/>
            <a:ext cx="8283877" cy="2438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867400" y="4800600"/>
            <a:ext cx="289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© John Wiley &amp; Sons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Process Perspective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5029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Allows the manager to concentrate on the work that must be done to ensure optimal creation of value.</a:t>
            </a:r>
          </a:p>
          <a:p>
            <a:pPr lvl="1"/>
            <a:r>
              <a:rPr lang="en-US" dirty="0" smtClean="0"/>
              <a:t>Avoid or reduce duplicate work, facilitate </a:t>
            </a:r>
            <a:r>
              <a:rPr lang="en-US" sz="1900" b="1" dirty="0" smtClean="0">
                <a:solidFill>
                  <a:srgbClr val="002060"/>
                </a:solidFill>
              </a:rPr>
              <a:t>cross-functional</a:t>
            </a:r>
            <a:r>
              <a:rPr lang="en-US" dirty="0" smtClean="0"/>
              <a:t> communication, optimize business processes, and best serve the customers and stakeholders.</a:t>
            </a:r>
          </a:p>
          <a:p>
            <a:r>
              <a:rPr lang="en-US" sz="1800" dirty="0" smtClean="0"/>
              <a:t>A </a:t>
            </a:r>
            <a:r>
              <a:rPr lang="en-US" sz="1900" b="1" dirty="0" smtClean="0">
                <a:solidFill>
                  <a:srgbClr val="002060"/>
                </a:solidFill>
              </a:rPr>
              <a:t>process</a:t>
            </a:r>
            <a:r>
              <a:rPr lang="en-US" sz="1800" dirty="0" smtClean="0"/>
              <a:t> is defined as an interrelated, sequential set of activities and tasks that turn inputs into outputs and have:</a:t>
            </a:r>
            <a:endParaRPr lang="en-US" sz="1800" strike="sngStrike" dirty="0" smtClean="0"/>
          </a:p>
          <a:p>
            <a:pPr lvl="1"/>
            <a:r>
              <a:rPr lang="en-US" dirty="0" smtClean="0"/>
              <a:t>a beginning and an end.</a:t>
            </a:r>
          </a:p>
          <a:p>
            <a:pPr lvl="1"/>
            <a:r>
              <a:rPr lang="en-US" dirty="0" smtClean="0"/>
              <a:t>inputs and outputs.</a:t>
            </a:r>
          </a:p>
          <a:p>
            <a:pPr lvl="1"/>
            <a:r>
              <a:rPr lang="en-US" dirty="0" smtClean="0"/>
              <a:t>a set of </a:t>
            </a:r>
            <a:r>
              <a:rPr lang="en-US" sz="1900" b="1" dirty="0" smtClean="0">
                <a:solidFill>
                  <a:srgbClr val="002060"/>
                </a:solidFill>
              </a:rPr>
              <a:t>tasks</a:t>
            </a:r>
            <a:r>
              <a:rPr lang="en-US" dirty="0" smtClean="0"/>
              <a:t> (</a:t>
            </a:r>
            <a:r>
              <a:rPr lang="en-US" dirty="0" err="1" smtClean="0"/>
              <a:t>subprocesses</a:t>
            </a:r>
            <a:r>
              <a:rPr lang="en-US" dirty="0" smtClean="0"/>
              <a:t> or activities) that transform the inputs into outputs.</a:t>
            </a:r>
          </a:p>
          <a:p>
            <a:pPr lvl="1"/>
            <a:r>
              <a:rPr lang="en-US" dirty="0" smtClean="0"/>
              <a:t>a set of </a:t>
            </a:r>
            <a:r>
              <a:rPr lang="en-US" sz="1900" b="1" dirty="0" smtClean="0">
                <a:solidFill>
                  <a:srgbClr val="002060"/>
                </a:solidFill>
              </a:rPr>
              <a:t>metrics</a:t>
            </a:r>
            <a:r>
              <a:rPr lang="en-US" dirty="0" smtClean="0"/>
              <a:t> for measuring effectiveness.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4604</Words>
  <Application>Microsoft Office PowerPoint</Application>
  <PresentationFormat>On-screen Show (4:3)</PresentationFormat>
  <Paragraphs>434</Paragraphs>
  <Slides>52</Slides>
  <Notes>27</Notes>
  <HiddenSlides>44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Managing and Using Information Systems:  A Strategic Approach – Fifth Edition</vt:lpstr>
      <vt:lpstr>Learning Objectives</vt:lpstr>
      <vt:lpstr>Real World Examples</vt:lpstr>
      <vt:lpstr>Real World Examples (Cont.)</vt:lpstr>
      <vt:lpstr>Silo Perspective Versus Business Process Perspective</vt:lpstr>
      <vt:lpstr>Functional (Silo) Perspective </vt:lpstr>
      <vt:lpstr>Disadvantages of Functional (Silo) Perspective </vt:lpstr>
      <vt:lpstr>PowerPoint Presentation</vt:lpstr>
      <vt:lpstr>Process Perspective</vt:lpstr>
      <vt:lpstr>Business Process and Work Flow</vt:lpstr>
      <vt:lpstr>PowerPoint Presentation</vt:lpstr>
      <vt:lpstr>Management Approach to  Process Perspective</vt:lpstr>
      <vt:lpstr>PowerPoint Presentation</vt:lpstr>
      <vt:lpstr>Zara’s Cross-Functional Processes</vt:lpstr>
      <vt:lpstr>PowerPoint Presentation</vt:lpstr>
      <vt:lpstr>Building Agile and  Dynamic Business Processes</vt:lpstr>
      <vt:lpstr>Building Agility - Using the Internet and Social Technologies</vt:lpstr>
      <vt:lpstr>Changing Business Processes</vt:lpstr>
      <vt:lpstr>Incremental Change</vt:lpstr>
      <vt:lpstr>Total Quality Management</vt:lpstr>
      <vt:lpstr>Six Sigma Methodology</vt:lpstr>
      <vt:lpstr>Radical Change</vt:lpstr>
      <vt:lpstr>PowerPoint Presentation</vt:lpstr>
      <vt:lpstr>Key Aspects of Radical Change Approaches </vt:lpstr>
      <vt:lpstr>Workflow and Mapping Processes</vt:lpstr>
      <vt:lpstr>Business Process Management - BPM</vt:lpstr>
      <vt:lpstr>PowerPoint Presentation</vt:lpstr>
      <vt:lpstr>BPM Systems</vt:lpstr>
      <vt:lpstr>PowerPoint Presentation</vt:lpstr>
      <vt:lpstr>Enterprise Systems</vt:lpstr>
      <vt:lpstr>PowerPoint Presentation</vt:lpstr>
      <vt:lpstr>Enterprise Resource Planning (ERP)</vt:lpstr>
      <vt:lpstr>ERP II</vt:lpstr>
      <vt:lpstr>Characteristics of Enterprise Systems</vt:lpstr>
      <vt:lpstr>Managing Customer Relationships</vt:lpstr>
      <vt:lpstr>C0mmon CRM Systems</vt:lpstr>
      <vt:lpstr>The Process for Radical Redesign</vt:lpstr>
      <vt:lpstr>Managing Supply Chains</vt:lpstr>
      <vt:lpstr>Integrated Supply Chains Challenges</vt:lpstr>
      <vt:lpstr>Additional Integrated Supply Chains Challenges</vt:lpstr>
      <vt:lpstr>Product Lifecycle Management (PLM)</vt:lpstr>
      <vt:lpstr>Benefits of Enterprise Systems</vt:lpstr>
      <vt:lpstr>Disadvantages of Enterprise Systems</vt:lpstr>
      <vt:lpstr>When the System Drives the Change</vt:lpstr>
      <vt:lpstr>Challenges for Integrating  Enterprise Systems Between Companies</vt:lpstr>
      <vt:lpstr>Discussions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Strategic Use of Information Resources</dc:title>
  <dc:subject>Managing and Using Information Systems: A Strategic Approach 5ed</dc:subject>
  <dc:creator/>
  <dc:description>Managing and Using Information Systems: A Strategic Approach 5ed
By Keri Pearlson &amp; Carol Saunders
PowerPoint files by Michelle Ramim, Ph.D. (ramim@nova.edu)</dc:description>
  <cp:lastModifiedBy/>
  <cp:revision>1</cp:revision>
  <dcterms:created xsi:type="dcterms:W3CDTF">2010-02-01T21:08:06Z</dcterms:created>
  <dcterms:modified xsi:type="dcterms:W3CDTF">2013-11-18T18:19:56Z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