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49"/>
  </p:notesMasterIdLst>
  <p:handoutMasterIdLst>
    <p:handoutMasterId r:id="rId50"/>
  </p:handoutMasterIdLst>
  <p:sldIdLst>
    <p:sldId id="259" r:id="rId2"/>
    <p:sldId id="263" r:id="rId3"/>
    <p:sldId id="279" r:id="rId4"/>
    <p:sldId id="278" r:id="rId5"/>
    <p:sldId id="348" r:id="rId6"/>
    <p:sldId id="349" r:id="rId7"/>
    <p:sldId id="350" r:id="rId8"/>
    <p:sldId id="351" r:id="rId9"/>
    <p:sldId id="353" r:id="rId10"/>
    <p:sldId id="352" r:id="rId11"/>
    <p:sldId id="356" r:id="rId12"/>
    <p:sldId id="357" r:id="rId13"/>
    <p:sldId id="360" r:id="rId14"/>
    <p:sldId id="311" r:id="rId15"/>
    <p:sldId id="358" r:id="rId16"/>
    <p:sldId id="310" r:id="rId17"/>
    <p:sldId id="324" r:id="rId18"/>
    <p:sldId id="325" r:id="rId19"/>
    <p:sldId id="326" r:id="rId20"/>
    <p:sldId id="327" r:id="rId21"/>
    <p:sldId id="334" r:id="rId22"/>
    <p:sldId id="370" r:id="rId23"/>
    <p:sldId id="328" r:id="rId24"/>
    <p:sldId id="369" r:id="rId25"/>
    <p:sldId id="374" r:id="rId26"/>
    <p:sldId id="329" r:id="rId27"/>
    <p:sldId id="372" r:id="rId28"/>
    <p:sldId id="330" r:id="rId29"/>
    <p:sldId id="378" r:id="rId30"/>
    <p:sldId id="373" r:id="rId31"/>
    <p:sldId id="331" r:id="rId32"/>
    <p:sldId id="375" r:id="rId33"/>
    <p:sldId id="332" r:id="rId34"/>
    <p:sldId id="341" r:id="rId35"/>
    <p:sldId id="376" r:id="rId36"/>
    <p:sldId id="342" r:id="rId37"/>
    <p:sldId id="380" r:id="rId38"/>
    <p:sldId id="377" r:id="rId39"/>
    <p:sldId id="381" r:id="rId40"/>
    <p:sldId id="343" r:id="rId41"/>
    <p:sldId id="382" r:id="rId42"/>
    <p:sldId id="385" r:id="rId43"/>
    <p:sldId id="386" r:id="rId44"/>
    <p:sldId id="387" r:id="rId45"/>
    <p:sldId id="388" r:id="rId46"/>
    <p:sldId id="389" r:id="rId47"/>
    <p:sldId id="390" r:id="rId48"/>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3333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autoAdjust="0"/>
    <p:restoredTop sz="87086" autoAdjust="0"/>
  </p:normalViewPr>
  <p:slideViewPr>
    <p:cSldViewPr>
      <p:cViewPr varScale="1">
        <p:scale>
          <a:sx n="80" d="100"/>
          <a:sy n="80" d="100"/>
        </p:scale>
        <p:origin x="102" y="750"/>
      </p:cViewPr>
      <p:guideLst>
        <p:guide orient="horz" pos="2160"/>
        <p:guide orient="horz" pos="576"/>
        <p:guide pos="2880"/>
        <p:guide pos="288"/>
      </p:guideLst>
    </p:cSldViewPr>
  </p:slideViewPr>
  <p:outlineViewPr>
    <p:cViewPr>
      <p:scale>
        <a:sx n="33" d="100"/>
        <a:sy n="33" d="100"/>
      </p:scale>
      <p:origin x="0" y="1560"/>
    </p:cViewPr>
  </p:outlineViewPr>
  <p:notesTextViewPr>
    <p:cViewPr>
      <p:scale>
        <a:sx n="100" d="100"/>
        <a:sy n="100" d="100"/>
      </p:scale>
      <p:origin x="0" y="0"/>
    </p:cViewPr>
  </p:notesTextViewPr>
  <p:sorterViewPr>
    <p:cViewPr>
      <p:scale>
        <a:sx n="100" d="100"/>
        <a:sy n="100" d="100"/>
      </p:scale>
      <p:origin x="0" y="109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sz="quarter" idx="1"/>
          </p:nvPr>
        </p:nvSpPr>
        <p:spPr>
          <a:xfrm>
            <a:off x="4014100" y="0"/>
            <a:ext cx="3070860" cy="468630"/>
          </a:xfrm>
          <a:prstGeom prst="rect">
            <a:avLst/>
          </a:prstGeom>
        </p:spPr>
        <p:txBody>
          <a:bodyPr vert="horz" lIns="94046" tIns="47023" rIns="94046" bIns="47023" rtlCol="0"/>
          <a:lstStyle>
            <a:lvl1pPr algn="r">
              <a:defRPr sz="1200"/>
            </a:lvl1pPr>
          </a:lstStyle>
          <a:p>
            <a:fld id="{0AF84FDE-0439-764E-8C95-7DE1046C6359}" type="datetimeFigureOut">
              <a:rPr lang="en-US" smtClean="0"/>
              <a:pPr/>
              <a:t>11/15/2013</a:t>
            </a:fld>
            <a:endParaRPr lang="en-US"/>
          </a:p>
        </p:txBody>
      </p:sp>
      <p:sp>
        <p:nvSpPr>
          <p:cNvPr id="4" name="Footer Placeholder 3"/>
          <p:cNvSpPr>
            <a:spLocks noGrp="1"/>
          </p:cNvSpPr>
          <p:nvPr>
            <p:ph type="ftr" sz="quarter" idx="2"/>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0CF38717-C43E-E34B-9E0D-747EBC7595D0}" type="slidenum">
              <a:rPr lang="en-US" smtClean="0"/>
              <a:pPr/>
              <a:t>‹#›</a:t>
            </a:fld>
            <a:endParaRPr lang="en-US"/>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idx="1"/>
          </p:nvPr>
        </p:nvSpPr>
        <p:spPr>
          <a:xfrm>
            <a:off x="4014100" y="0"/>
            <a:ext cx="3070860" cy="468630"/>
          </a:xfrm>
          <a:prstGeom prst="rect">
            <a:avLst/>
          </a:prstGeom>
        </p:spPr>
        <p:txBody>
          <a:bodyPr vert="horz" lIns="94046" tIns="47023" rIns="94046" bIns="47023" rtlCol="0"/>
          <a:lstStyle>
            <a:lvl1pPr algn="r">
              <a:defRPr sz="1200"/>
            </a:lvl1pPr>
          </a:lstStyle>
          <a:p>
            <a:fld id="{724506C0-3FFE-45A5-803D-9F4FC5464A70}" type="datetimeFigureOut">
              <a:rPr lang="en-US" smtClean="0"/>
              <a:pPr/>
              <a:t>11/15/2013</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a:p>
        </p:txBody>
      </p:sp>
    </p:spTree>
    <p:extLst>
      <p:ext uri="{BB962C8B-B14F-4D97-AF65-F5344CB8AC3E}">
        <p14:creationId xmlns:p14="http://schemas.microsoft.com/office/powerpoint/2010/main" val="1669447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20</a:t>
            </a:fld>
            <a:endParaRPr lang="en-US"/>
          </a:p>
        </p:txBody>
      </p:sp>
    </p:spTree>
    <p:extLst>
      <p:ext uri="{BB962C8B-B14F-4D97-AF65-F5344CB8AC3E}">
        <p14:creationId xmlns:p14="http://schemas.microsoft.com/office/powerpoint/2010/main" val="4002454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0460">
              <a:defRPr/>
            </a:pPr>
            <a:endParaRPr lang="en-US" dirty="0"/>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21</a:t>
            </a:fld>
            <a:endParaRPr lang="en-US"/>
          </a:p>
        </p:txBody>
      </p:sp>
    </p:spTree>
    <p:extLst>
      <p:ext uri="{BB962C8B-B14F-4D97-AF65-F5344CB8AC3E}">
        <p14:creationId xmlns:p14="http://schemas.microsoft.com/office/powerpoint/2010/main" val="1229594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Telecommuting has been around since the 1970s, but since the late 1990s it has steadily been gaining popularity.</a:t>
            </a:r>
          </a:p>
          <a:p>
            <a:pPr defTabSz="940460">
              <a:defRPr/>
            </a:pPr>
            <a:r>
              <a:rPr lang="en-US" dirty="0"/>
              <a:t>The freedom to live where one wishes can boost employee morale and job satisfaction.</a:t>
            </a:r>
            <a:endParaRPr lang="en-US" strike="sngStrike" dirty="0"/>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22</a:t>
            </a:fld>
            <a:endParaRPr lang="en-US"/>
          </a:p>
        </p:txBody>
      </p:sp>
    </p:spTree>
    <p:extLst>
      <p:ext uri="{BB962C8B-B14F-4D97-AF65-F5344CB8AC3E}">
        <p14:creationId xmlns:p14="http://schemas.microsoft.com/office/powerpoint/2010/main" val="3384225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Telecommuters </a:t>
            </a:r>
            <a:r>
              <a:rPr lang="en-US" dirty="0"/>
              <a:t>can engage in conversations in the form of instant messaging, telephone calls/conferences, e-mail, blogs, video conferencing, or unified communications. They should also schedule regular visits to the office.</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24</a:t>
            </a:fld>
            <a:endParaRPr lang="en-US"/>
          </a:p>
        </p:txBody>
      </p:sp>
    </p:spTree>
    <p:extLst>
      <p:ext uri="{BB962C8B-B14F-4D97-AF65-F5344CB8AC3E}">
        <p14:creationId xmlns:p14="http://schemas.microsoft.com/office/powerpoint/2010/main" val="2672267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0460">
              <a:defRPr/>
            </a:pPr>
            <a:r>
              <a:rPr lang="en-US" dirty="0" smtClean="0"/>
              <a:t>Employees selected for telecommuting jobs must be self-starters</a:t>
            </a:r>
            <a:r>
              <a:rPr lang="en-US" b="0" dirty="0" smtClean="0"/>
              <a:t>.</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26</a:t>
            </a:fld>
            <a:endParaRPr lang="en-US"/>
          </a:p>
        </p:txBody>
      </p:sp>
    </p:spTree>
    <p:extLst>
      <p:ext uri="{BB962C8B-B14F-4D97-AF65-F5344CB8AC3E}">
        <p14:creationId xmlns:p14="http://schemas.microsoft.com/office/powerpoint/2010/main" val="3643506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A VA worker’s laptop </a:t>
            </a:r>
            <a:r>
              <a:rPr lang="en-US" dirty="0" smtClean="0"/>
              <a:t>with sensitive, unencrypted information on more than 2.2 million active duty military personnel was stolen </a:t>
            </a:r>
            <a:r>
              <a:rPr lang="en-US" b="0" dirty="0" smtClean="0"/>
              <a:t>from the employee’s </a:t>
            </a:r>
            <a:r>
              <a:rPr lang="en-US" dirty="0" smtClean="0"/>
              <a:t>home. </a:t>
            </a:r>
          </a:p>
          <a:p>
            <a:r>
              <a:rPr lang="en-US" dirty="0" smtClean="0"/>
              <a:t>Security policies and procedures must be clearly posted, communicated, and enforced.</a:t>
            </a:r>
          </a:p>
          <a:p>
            <a:r>
              <a:rPr lang="en-US" dirty="0" smtClean="0"/>
              <a:t>A policy should include those rules necessary to protect sensitive and proprietary data.</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27</a:t>
            </a:fld>
            <a:endParaRPr lang="en-US"/>
          </a:p>
        </p:txBody>
      </p:sp>
    </p:spTree>
    <p:extLst>
      <p:ext uri="{BB962C8B-B14F-4D97-AF65-F5344CB8AC3E}">
        <p14:creationId xmlns:p14="http://schemas.microsoft.com/office/powerpoint/2010/main" val="721114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Virtual teams may have distinct, relatively permanent membership, or they may be relatively fluid as they evolve to respond to changing task requirements and as members leave and are replaced by new members.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28</a:t>
            </a:fld>
            <a:endParaRPr lang="en-US"/>
          </a:p>
        </p:txBody>
      </p:sp>
    </p:spTree>
    <p:extLst>
      <p:ext uri="{BB962C8B-B14F-4D97-AF65-F5344CB8AC3E}">
        <p14:creationId xmlns:p14="http://schemas.microsoft.com/office/powerpoint/2010/main" val="3284236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Increasingly, growing pressure for </a:t>
            </a:r>
            <a:r>
              <a:rPr lang="en-US" dirty="0" err="1"/>
              <a:t>offshoring</a:t>
            </a:r>
            <a:r>
              <a:rPr lang="en-US" dirty="0"/>
              <a:t> has resulted in systems development by global virtual teams whose members are located around the world.</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30</a:t>
            </a:fld>
            <a:endParaRPr lang="en-US"/>
          </a:p>
        </p:txBody>
      </p:sp>
    </p:spTree>
    <p:extLst>
      <p:ext uri="{BB962C8B-B14F-4D97-AF65-F5344CB8AC3E}">
        <p14:creationId xmlns:p14="http://schemas.microsoft.com/office/powerpoint/2010/main" val="2916467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E-mails and texts are excellent for short messages to one or all group members. Team leaders may decide to initiate a team’s activity with a face-to-face meeting so that the seeds of trust can be planted and team members feel as if they know one another on a more personal basis.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34</a:t>
            </a:fld>
            <a:endParaRPr lang="en-US"/>
          </a:p>
        </p:txBody>
      </p:sp>
    </p:spTree>
    <p:extLst>
      <p:ext uri="{BB962C8B-B14F-4D97-AF65-F5344CB8AC3E}">
        <p14:creationId xmlns:p14="http://schemas.microsoft.com/office/powerpoint/2010/main" val="4241205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importance of security for remote work cannot be overstated.</a:t>
            </a:r>
          </a:p>
        </p:txBody>
      </p:sp>
      <p:sp>
        <p:nvSpPr>
          <p:cNvPr id="4" name="Slide Number Placeholder 3"/>
          <p:cNvSpPr>
            <a:spLocks noGrp="1"/>
          </p:cNvSpPr>
          <p:nvPr>
            <p:ph type="sldNum" sz="quarter" idx="10"/>
          </p:nvPr>
        </p:nvSpPr>
        <p:spPr/>
        <p:txBody>
          <a:bodyPr/>
          <a:lstStyle/>
          <a:p>
            <a:fld id="{F8646707-6BBD-41A9-B4DF-0C76A73A2D2A}" type="slidenum">
              <a:rPr lang="en-US" smtClean="0"/>
              <a:pPr/>
              <a:t>35</a:t>
            </a:fld>
            <a:endParaRPr lang="en-US"/>
          </a:p>
        </p:txBody>
      </p:sp>
    </p:spTree>
    <p:extLst>
      <p:ext uri="{BB962C8B-B14F-4D97-AF65-F5344CB8AC3E}">
        <p14:creationId xmlns:p14="http://schemas.microsoft.com/office/powerpoint/2010/main" val="3815954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Duplicate this slide as necessary.</a:t>
            </a:r>
          </a:p>
          <a:p>
            <a:r>
              <a:rPr lang="en-US" dirty="0" smtClean="0"/>
              <a:t>This and related slides</a:t>
            </a:r>
            <a:r>
              <a:rPr lang="en-US" baseline="0" dirty="0" smtClean="0"/>
              <a:t> can be moved to the appendix or hidden if necessary.</a:t>
            </a:r>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a:p>
        </p:txBody>
      </p:sp>
    </p:spTree>
    <p:extLst>
      <p:ext uri="{BB962C8B-B14F-4D97-AF65-F5344CB8AC3E}">
        <p14:creationId xmlns:p14="http://schemas.microsoft.com/office/powerpoint/2010/main" val="4130268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Training, documentation, and user support consultants are external variables that may help explain the usefulness of the system and make it</a:t>
            </a:r>
          </a:p>
          <a:p>
            <a:r>
              <a:rPr lang="en-US" dirty="0"/>
              <a:t>easier to use. </a:t>
            </a:r>
            <a:r>
              <a:rPr lang="en-US" dirty="0" smtClean="0"/>
              <a:t>Employee participation in the system’s design and implementation also helps.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39</a:t>
            </a:fld>
            <a:endParaRPr lang="en-US"/>
          </a:p>
        </p:txBody>
      </p:sp>
    </p:spTree>
    <p:extLst>
      <p:ext uri="{BB962C8B-B14F-4D97-AF65-F5344CB8AC3E}">
        <p14:creationId xmlns:p14="http://schemas.microsoft.com/office/powerpoint/2010/main" val="2295426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Information Systems Strategy Triangle, discussed in Chapters 1 and 3, suggests that changing IS results in altered organizational characteristics. Significant changes in IS and the work environments in which they function are bound to coincide with significant changes in the way that companies are structured and how people experience work in their daily lives.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4</a:t>
            </a:fld>
            <a:endParaRPr lang="en-US"/>
          </a:p>
        </p:txBody>
      </p:sp>
    </p:spTree>
    <p:extLst>
      <p:ext uri="{BB962C8B-B14F-4D97-AF65-F5344CB8AC3E}">
        <p14:creationId xmlns:p14="http://schemas.microsoft.com/office/powerpoint/2010/main" val="2639102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0460">
              <a:defRPr/>
            </a:pPr>
            <a:r>
              <a:rPr lang="en-US" dirty="0"/>
              <a:t>A 9-5 job is an anomaly. Mobile workers are on a 24 hours</a:t>
            </a:r>
            <a:r>
              <a:rPr lang="en-US" b="1" dirty="0"/>
              <a:t>-</a:t>
            </a:r>
            <a:r>
              <a:rPr lang="en-US" dirty="0"/>
              <a:t>a</a:t>
            </a:r>
            <a:r>
              <a:rPr lang="en-US" b="1" dirty="0"/>
              <a:t>-</a:t>
            </a:r>
            <a:r>
              <a:rPr lang="en-US" dirty="0"/>
              <a:t>day, 7 days</a:t>
            </a:r>
            <a:r>
              <a:rPr lang="en-US" b="1" dirty="0"/>
              <a:t>-</a:t>
            </a:r>
            <a:r>
              <a:rPr lang="en-US" dirty="0"/>
              <a:t>a</a:t>
            </a:r>
            <a:r>
              <a:rPr lang="en-US" b="1" dirty="0"/>
              <a:t>-</a:t>
            </a:r>
            <a:r>
              <a:rPr lang="en-US" dirty="0"/>
              <a:t>week (24/7) schedule.</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a:t>
            </a:fld>
            <a:endParaRPr lang="en-US"/>
          </a:p>
        </p:txBody>
      </p:sp>
    </p:spTree>
    <p:extLst>
      <p:ext uri="{BB962C8B-B14F-4D97-AF65-F5344CB8AC3E}">
        <p14:creationId xmlns:p14="http://schemas.microsoft.com/office/powerpoint/2010/main" val="142791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0460">
              <a:defRPr/>
            </a:pPr>
            <a:r>
              <a:rPr lang="en-US" dirty="0"/>
              <a:t>Collaboration tools o</a:t>
            </a:r>
            <a:r>
              <a:rPr lang="en-US" dirty="0" smtClean="0"/>
              <a:t>ften leverage collaboration by increasing available connections.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a:p>
        </p:txBody>
      </p:sp>
    </p:spTree>
    <p:extLst>
      <p:ext uri="{BB962C8B-B14F-4D97-AF65-F5344CB8AC3E}">
        <p14:creationId xmlns:p14="http://schemas.microsoft.com/office/powerpoint/2010/main" val="567665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Shoshana</a:t>
            </a:r>
            <a:r>
              <a:rPr lang="en-US" dirty="0"/>
              <a:t> </a:t>
            </a:r>
            <a:r>
              <a:rPr lang="en-US" dirty="0" err="1"/>
              <a:t>Zuboff</a:t>
            </a:r>
            <a:r>
              <a:rPr lang="en-US" dirty="0"/>
              <a:t>, in her paper-mill description: The introduction of the IS resulted in different skills needed to make paper. Abstracting the entire process and displaying the results on electronic readouts required skills to interpret the measurements, conditions, and data generated by the new computer system.</a:t>
            </a:r>
          </a:p>
          <a:p>
            <a:pPr defTabSz="940460">
              <a:defRPr/>
            </a:pP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11</a:t>
            </a:fld>
            <a:endParaRPr lang="en-US"/>
          </a:p>
        </p:txBody>
      </p:sp>
    </p:spTree>
    <p:extLst>
      <p:ext uri="{BB962C8B-B14F-4D97-AF65-F5344CB8AC3E}">
        <p14:creationId xmlns:p14="http://schemas.microsoft.com/office/powerpoint/2010/main" val="3264170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a:t>
            </a:r>
            <a:r>
              <a:rPr lang="en-US" dirty="0"/>
              <a:t>Cisco Systems survey of young professionals and college students found that one in three believes the Internet is as important as air, water, food, and shelter, and two in five say they would accept a lower-paying job that had more flexibility with regard to device choice, social media access, and mobility over a higher-paying job with less flexibility.</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15</a:t>
            </a:fld>
            <a:endParaRPr lang="en-US"/>
          </a:p>
        </p:txBody>
      </p:sp>
    </p:spTree>
    <p:extLst>
      <p:ext uri="{BB962C8B-B14F-4D97-AF65-F5344CB8AC3E}">
        <p14:creationId xmlns:p14="http://schemas.microsoft.com/office/powerpoint/2010/main" val="856342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Workers work remotely and rely on laptop computers, Web 2.0, and smart phones to link them to customers and their office colleagues.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16</a:t>
            </a:fld>
            <a:endParaRPr lang="en-US"/>
          </a:p>
        </p:txBody>
      </p:sp>
    </p:spTree>
    <p:extLst>
      <p:ext uri="{BB962C8B-B14F-4D97-AF65-F5344CB8AC3E}">
        <p14:creationId xmlns:p14="http://schemas.microsoft.com/office/powerpoint/2010/main" val="1863617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a:t>
            </a:r>
            <a:r>
              <a:rPr lang="en-US" dirty="0"/>
              <a:t>Remote workers” refer to both telecommuters and mobile workers.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a:p>
        </p:txBody>
      </p:sp>
    </p:spTree>
    <p:extLst>
      <p:ext uri="{BB962C8B-B14F-4D97-AF65-F5344CB8AC3E}">
        <p14:creationId xmlns:p14="http://schemas.microsoft.com/office/powerpoint/2010/main" val="1899579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389888-37CE-4076-9094-E31AD961B884}" type="datetime1">
              <a:rPr lang="en-US" smtClean="0"/>
              <a:pPr/>
              <a:t>11/15/2013</a:t>
            </a:fld>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210415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788BA-42BD-42B9-BED3-4773ACF96781}" type="datetime1">
              <a:rPr lang="en-US" smtClean="0"/>
              <a:pPr/>
              <a:t>11/15/2013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5963023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788BA-42BD-42B9-BED3-4773ACF96781}" type="datetime1">
              <a:rPr lang="en-US" smtClean="0"/>
              <a:pPr/>
              <a:t>11/15/2013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354857605"/>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7B9DE8-4756-4C3A-837D-F9FBB15D1677}" type="datetime1">
              <a:rPr lang="en-US" smtClean="0"/>
              <a:pPr/>
              <a:t>11/15/2013</a:t>
            </a:fld>
            <a:endParaRPr lang="en-US"/>
          </a:p>
        </p:txBody>
      </p:sp>
      <p:sp>
        <p:nvSpPr>
          <p:cNvPr id="6" name="Slide Number Placeholder 5"/>
          <p:cNvSpPr>
            <a:spLocks noGrp="1"/>
          </p:cNvSpPr>
          <p:nvPr>
            <p:ph type="sldNum" sz="quarter" idx="12"/>
          </p:nvPr>
        </p:nvSpPr>
        <p:spPr/>
        <p:txBody>
          <a:bodyPr/>
          <a:lstStyle/>
          <a:p>
            <a:fld id="{F6333A07-BD10-41CB-B67F-E0F202FE957B}" type="slidenum">
              <a:rPr lang="en-US" smtClean="0"/>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4-</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861810978"/>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E750F3-753F-48F2-9561-277BF795BDE9}" type="datetime1">
              <a:rPr lang="en-US" smtClean="0"/>
              <a:pPr/>
              <a:t>11/15/2013</a:t>
            </a:fld>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4-</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91096146"/>
      </p:ext>
    </p:extLst>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3CB995-6B53-4AA7-881F-93FDA597F3BF}" type="datetime1">
              <a:rPr lang="en-US" smtClean="0"/>
              <a:pPr/>
              <a:t>11/15/2013</a:t>
            </a:fld>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4-</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174588295"/>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D788BA-42BD-42B9-BED3-4773ACF96781}" type="datetime1">
              <a:rPr lang="en-US" smtClean="0"/>
              <a:pPr/>
              <a:t>11/15/2013</a:t>
            </a:fld>
            <a:endParaRPr lang="en-US" dirty="0"/>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396055519"/>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788BA-42BD-42B9-BED3-4773ACF96781}" type="datetime1">
              <a:rPr lang="en-US" smtClean="0"/>
              <a:pPr/>
              <a:t>11/15/2013</a:t>
            </a:fld>
            <a:endParaRPr lang="en-US" dirty="0"/>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831533396"/>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9E728-893D-42C3-9DF0-F81B0E0AED6A}" type="datetime1">
              <a:rPr lang="en-US" smtClean="0"/>
              <a:pPr/>
              <a:t>11/15/2013</a:t>
            </a:fld>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
        <p:nvSpPr>
          <p:cNvPr id="5"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4-</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806592061"/>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788BA-42BD-42B9-BED3-4773ACF96781}" type="datetime1">
              <a:rPr lang="en-US" smtClean="0"/>
              <a:pPr/>
              <a:t>11/15/2013</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708947206"/>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788BA-42BD-42B9-BED3-4773ACF96781}" type="datetime1">
              <a:rPr lang="en-US" smtClean="0"/>
              <a:pPr/>
              <a:t>11/15/2013</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99770168"/>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9D788BA-42BD-42B9-BED3-4773ACF96781}" type="datetime1">
              <a:rPr lang="en-US" smtClean="0"/>
              <a:pPr/>
              <a:t>11/15/2013</a:t>
            </a:fld>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a:p>
        </p:txBody>
      </p:sp>
    </p:spTree>
    <p:extLst>
      <p:ext uri="{BB962C8B-B14F-4D97-AF65-F5344CB8AC3E}">
        <p14:creationId xmlns:p14="http://schemas.microsoft.com/office/powerpoint/2010/main" val="340261913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ransition spd="slow">
    <p:fade/>
  </p:transition>
  <p:timing>
    <p:tnLst>
      <p:par>
        <p:cTn id="1" dur="indefinite" restart="never" nodeType="tmRoot"/>
      </p:par>
    </p:tnLst>
  </p:timing>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304800" y="1578838"/>
            <a:ext cx="8534400" cy="761999"/>
          </a:xfrm>
        </p:spPr>
        <p:txBody>
          <a:bodyPr>
            <a:normAutofit fontScale="90000"/>
          </a:bodyPr>
          <a:lstStyle/>
          <a:p>
            <a:pPr algn="ctr"/>
            <a:r>
              <a:rPr kumimoji="1" lang="en-US" dirty="0" smtClean="0">
                <a:solidFill>
                  <a:schemeClr val="accent6">
                    <a:lumMod val="50000"/>
                  </a:schemeClr>
                </a:solidFill>
                <a:latin typeface="Arial Black" pitchFamily="34" charset="0"/>
              </a:rPr>
              <a:t>Managing and Using Information Systems: </a:t>
            </a:r>
            <a:br>
              <a:rPr kumimoji="1" lang="en-US" dirty="0" smtClean="0">
                <a:solidFill>
                  <a:schemeClr val="accent6">
                    <a:lumMod val="50000"/>
                  </a:schemeClr>
                </a:solidFill>
                <a:latin typeface="Arial Black" pitchFamily="34" charset="0"/>
              </a:rPr>
            </a:br>
            <a:r>
              <a:rPr kumimoji="1" lang="en-US" dirty="0" smtClean="0">
                <a:solidFill>
                  <a:schemeClr val="accent6">
                    <a:lumMod val="50000"/>
                  </a:schemeClr>
                </a:solidFill>
                <a:latin typeface="Arial Black" pitchFamily="34" charset="0"/>
              </a:rPr>
              <a:t>A Strategic Approach – Fifth Edition</a:t>
            </a:r>
            <a:endParaRPr lang="en-US" dirty="0">
              <a:solidFill>
                <a:schemeClr val="accent6">
                  <a:lumMod val="50000"/>
                </a:schemeClr>
              </a:solidFill>
            </a:endParaRPr>
          </a:p>
        </p:txBody>
      </p:sp>
      <p:sp>
        <p:nvSpPr>
          <p:cNvPr id="3" name="Subtitle 2"/>
          <p:cNvSpPr>
            <a:spLocks noGrp="1"/>
          </p:cNvSpPr>
          <p:nvPr>
            <p:ph type="subTitle" idx="1"/>
            <p:custDataLst>
              <p:tags r:id="rId3"/>
            </p:custDataLst>
          </p:nvPr>
        </p:nvSpPr>
        <p:spPr>
          <a:xfrm>
            <a:off x="0" y="5105400"/>
            <a:ext cx="9144000" cy="838200"/>
          </a:xfrm>
        </p:spPr>
        <p:txBody>
          <a:bodyPr>
            <a:noAutofit/>
          </a:bodyPr>
          <a:lstStyle/>
          <a:p>
            <a:pPr algn="ctr">
              <a:lnSpc>
                <a:spcPct val="80000"/>
              </a:lnSpc>
            </a:pPr>
            <a:r>
              <a:rPr lang="en-US" sz="2400" b="1" i="1" dirty="0" smtClean="0"/>
              <a:t>Information Systems and </a:t>
            </a:r>
            <a:br>
              <a:rPr lang="en-US" sz="2400" b="1" i="1" dirty="0" smtClean="0"/>
            </a:br>
            <a:r>
              <a:rPr lang="en-US" sz="2400" b="1" i="1" dirty="0" smtClean="0"/>
              <a:t>The Design Of Work</a:t>
            </a:r>
            <a:endParaRPr lang="en-US" sz="2000" b="1" i="1" dirty="0"/>
          </a:p>
        </p:txBody>
      </p:sp>
      <p:sp>
        <p:nvSpPr>
          <p:cNvPr id="4" name="Footer Placeholder 3"/>
          <p:cNvSpPr>
            <a:spLocks noGrp="1"/>
          </p:cNvSpPr>
          <p:nvPr>
            <p:ph type="ftr" sz="quarter" idx="4294967295"/>
          </p:nvPr>
        </p:nvSpPr>
        <p:spPr>
          <a:xfrm>
            <a:off x="3124200" y="6492875"/>
            <a:ext cx="3581400" cy="365125"/>
          </a:xfrm>
          <a:prstGeom prst="rect">
            <a:avLst/>
          </a:prstGeom>
        </p:spPr>
        <p:txBody>
          <a:bodyPr/>
          <a:lstStyle/>
          <a:p>
            <a:r>
              <a:rPr lang="en-US" sz="900" dirty="0" smtClean="0"/>
              <a:t>(c) 2013 John Wiley &amp; Sons, Inc.</a:t>
            </a:r>
            <a:endParaRPr lang="en-US" sz="900" dirty="0"/>
          </a:p>
        </p:txBody>
      </p:sp>
      <p:sp>
        <p:nvSpPr>
          <p:cNvPr id="5" name="Subtitle 2"/>
          <p:cNvSpPr txBox="1">
            <a:spLocks/>
          </p:cNvSpPr>
          <p:nvPr>
            <p:custDataLst>
              <p:tags r:id="rId4"/>
            </p:custDataLst>
          </p:nvPr>
        </p:nvSpPr>
        <p:spPr>
          <a:xfrm>
            <a:off x="1113526" y="3124200"/>
            <a:ext cx="7315200" cy="6096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80000"/>
              </a:lnSpc>
            </a:pPr>
            <a:r>
              <a:rPr kumimoji="1" lang="en-US" sz="2400" dirty="0" smtClean="0">
                <a:solidFill>
                  <a:schemeClr val="accent6">
                    <a:lumMod val="75000"/>
                  </a:schemeClr>
                </a:solidFill>
                <a:latin typeface="Arial Black" pitchFamily="34" charset="0"/>
              </a:rPr>
              <a:t>Keri </a:t>
            </a:r>
            <a:r>
              <a:rPr kumimoji="1" lang="en-US" sz="2400" dirty="0" err="1">
                <a:solidFill>
                  <a:schemeClr val="accent6">
                    <a:lumMod val="75000"/>
                  </a:schemeClr>
                </a:solidFill>
                <a:latin typeface="Arial Black" pitchFamily="34" charset="0"/>
              </a:rPr>
              <a:t>Pearlson</a:t>
            </a:r>
            <a:r>
              <a:rPr kumimoji="1" lang="en-US" sz="2400" dirty="0">
                <a:solidFill>
                  <a:schemeClr val="accent6">
                    <a:lumMod val="75000"/>
                  </a:schemeClr>
                </a:solidFill>
                <a:latin typeface="Arial Black" pitchFamily="34" charset="0"/>
              </a:rPr>
              <a:t> and </a:t>
            </a:r>
            <a:r>
              <a:rPr kumimoji="1" lang="en-US" sz="2400" dirty="0" smtClean="0">
                <a:solidFill>
                  <a:schemeClr val="accent6">
                    <a:lumMod val="75000"/>
                  </a:schemeClr>
                </a:solidFill>
                <a:latin typeface="Arial Black" pitchFamily="34" charset="0"/>
              </a:rPr>
              <a:t>Carol Saunders</a:t>
            </a:r>
            <a:endParaRPr lang="en-US" sz="2800" dirty="0">
              <a:solidFill>
                <a:schemeClr val="accent6">
                  <a:lumMod val="75000"/>
                </a:schemeClr>
              </a:solidFill>
            </a:endParaRPr>
          </a:p>
        </p:txBody>
      </p:sp>
      <p:sp>
        <p:nvSpPr>
          <p:cNvPr id="6" name="Subtitle 2"/>
          <p:cNvSpPr txBox="1">
            <a:spLocks/>
          </p:cNvSpPr>
          <p:nvPr>
            <p:custDataLst>
              <p:tags r:id="rId5"/>
            </p:custDataLst>
          </p:nvPr>
        </p:nvSpPr>
        <p:spPr>
          <a:xfrm>
            <a:off x="3352800" y="3848100"/>
            <a:ext cx="2252579" cy="12954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US" sz="2400" b="1" i="1" dirty="0" smtClean="0"/>
              <a:t>Chapter 4</a:t>
            </a:r>
          </a:p>
        </p:txBody>
      </p:sp>
      <p:pic>
        <p:nvPicPr>
          <p:cNvPr id="9" name="Picture 8"/>
          <p:cNvPicPr>
            <a:picLocks noChangeAspect="1"/>
          </p:cNvPicPr>
          <p:nvPr/>
        </p:nvPicPr>
        <p:blipFill>
          <a:blip r:embed="rId9" cstate="print"/>
          <a:stretch>
            <a:fillRect/>
          </a:stretch>
        </p:blipFill>
        <p:spPr>
          <a:xfrm>
            <a:off x="152400" y="5948560"/>
            <a:ext cx="1676400" cy="833240"/>
          </a:xfrm>
          <a:prstGeom prst="rect">
            <a:avLst/>
          </a:prstGeom>
        </p:spPr>
      </p:pic>
      <p:sp>
        <p:nvSpPr>
          <p:cNvPr id="11" name="Subtitle 2"/>
          <p:cNvSpPr txBox="1">
            <a:spLocks/>
          </p:cNvSpPr>
          <p:nvPr>
            <p:custDataLst>
              <p:tags r:id="rId6"/>
            </p:custDataLst>
          </p:nvPr>
        </p:nvSpPr>
        <p:spPr>
          <a:xfrm>
            <a:off x="2133600" y="5867400"/>
            <a:ext cx="5275052" cy="6858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80000"/>
              </a:lnSpc>
              <a:spcBef>
                <a:spcPct val="20000"/>
              </a:spcBef>
              <a:spcAft>
                <a:spcPts val="0"/>
              </a:spcAft>
              <a:buClr>
                <a:schemeClr val="accent6">
                  <a:lumMod val="50000"/>
                </a:schemeClr>
              </a:buClr>
              <a:buSzTx/>
              <a:buFont typeface="Arial" pitchFamily="34" charset="0"/>
              <a:buNone/>
              <a:tabLst/>
              <a:defRPr/>
            </a:pP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PowerPoint</a:t>
            </a:r>
            <a:r>
              <a:rPr kumimoji="0" lang="en-US" i="1" u="none" strike="noStrike" kern="1200" cap="none" spc="0" normalizeH="0" baseline="3000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a:t>
            </a:r>
            <a:r>
              <a:rPr lang="en-US" i="1" dirty="0">
                <a:solidFill>
                  <a:srgbClr val="333300"/>
                </a:solidFill>
                <a:effectLst>
                  <a:outerShdw blurRad="38100" dist="38100" dir="2700000" algn="tl">
                    <a:srgbClr val="000000">
                      <a:alpha val="43137"/>
                    </a:srgbClr>
                  </a:outerShdw>
                </a:effectLst>
                <a:latin typeface="Georgia" pitchFamily="18" charset="0"/>
              </a:rPr>
              <a:t>f</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iles</a:t>
            </a:r>
            <a:r>
              <a:rPr kumimoji="0" lang="en-US" i="1" u="none" strike="noStrike" kern="1200" cap="none" spc="0" normalizeH="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by Michelle M. Ramim</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Huizenga School of Business and Entrepreneurship</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Nova Southeastern University</a:t>
            </a:r>
            <a:endParaRPr kumimoji="0" lang="en-US" sz="1600" i="1" u="none" strike="noStrike" kern="1200" cap="none" spc="0" normalizeH="0" baseline="0" noProof="0" dirty="0">
              <a:ln>
                <a:noFill/>
              </a:ln>
              <a:solidFill>
                <a:srgbClr val="336600"/>
              </a:solidFill>
              <a:effectLst>
                <a:outerShdw blurRad="38100" dist="38100" dir="2700000" algn="tl">
                  <a:srgbClr val="000000">
                    <a:alpha val="43137"/>
                  </a:srgbClr>
                </a:outerShdw>
              </a:effectLst>
              <a:uLnTx/>
              <a:uFillTx/>
              <a:latin typeface="Georgia" pitchFamily="18" charset="0"/>
              <a:ea typeface="+mn-ea"/>
              <a:cs typeface="+mn-cs"/>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Creating New Types of Work</a:t>
            </a:r>
          </a:p>
        </p:txBody>
      </p:sp>
      <p:sp>
        <p:nvSpPr>
          <p:cNvPr id="3" name="Content Placeholder 2"/>
          <p:cNvSpPr>
            <a:spLocks noGrp="1"/>
          </p:cNvSpPr>
          <p:nvPr>
            <p:ph idx="1"/>
          </p:nvPr>
        </p:nvSpPr>
        <p:spPr/>
        <p:txBody>
          <a:bodyPr>
            <a:normAutofit/>
          </a:bodyPr>
          <a:lstStyle/>
          <a:p>
            <a:r>
              <a:rPr lang="en-US" dirty="0" smtClean="0"/>
              <a:t>IT has created many new jobs and redefined existing ones.</a:t>
            </a:r>
          </a:p>
          <a:p>
            <a:r>
              <a:rPr lang="en-US" dirty="0" smtClean="0"/>
              <a:t>New types of jobs:</a:t>
            </a:r>
          </a:p>
          <a:p>
            <a:pPr lvl="1"/>
            <a:r>
              <a:rPr lang="en-US" dirty="0" smtClean="0"/>
              <a:t>Knowledge managers - manage the firm’s knowledge systems (Chapter 11).</a:t>
            </a:r>
          </a:p>
          <a:p>
            <a:pPr lvl="1"/>
            <a:r>
              <a:rPr lang="en-US" dirty="0" smtClean="0"/>
              <a:t>Community managers - manage the firm’s online communities.</a:t>
            </a:r>
          </a:p>
          <a:p>
            <a:pPr lvl="1"/>
            <a:r>
              <a:rPr lang="en-US" dirty="0" smtClean="0"/>
              <a:t>Communications managers - manage the use of communication technologies for the business.</a:t>
            </a:r>
          </a:p>
          <a:p>
            <a:r>
              <a:rPr lang="en-US" dirty="0" smtClean="0"/>
              <a:t>IS departments also employ: </a:t>
            </a:r>
          </a:p>
          <a:p>
            <a:pPr lvl="1"/>
            <a:r>
              <a:rPr lang="en-US" dirty="0" smtClean="0"/>
              <a:t>Systems analysts, database administrators, network administrators, and network security advisors.</a:t>
            </a:r>
          </a:p>
          <a:p>
            <a:r>
              <a:rPr lang="en-US" dirty="0" smtClean="0"/>
              <a:t>Every department in every business has someone who “knows the computer” as part of his or her job.</a:t>
            </a:r>
            <a:endParaRPr lang="en-US" dirty="0"/>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New Ways to Do Traditional Work</a:t>
            </a:r>
          </a:p>
        </p:txBody>
      </p:sp>
      <p:sp>
        <p:nvSpPr>
          <p:cNvPr id="3" name="Content Placeholder 2"/>
          <p:cNvSpPr>
            <a:spLocks noGrp="1"/>
          </p:cNvSpPr>
          <p:nvPr>
            <p:ph idx="1"/>
          </p:nvPr>
        </p:nvSpPr>
        <p:spPr/>
        <p:txBody>
          <a:bodyPr>
            <a:normAutofit/>
          </a:bodyPr>
          <a:lstStyle/>
          <a:p>
            <a:r>
              <a:rPr lang="en-US" dirty="0" smtClean="0"/>
              <a:t>Many traditional jobs are now done by computers (i.e., using spell check instead of an editor).</a:t>
            </a:r>
          </a:p>
          <a:p>
            <a:r>
              <a:rPr lang="en-US" dirty="0" smtClean="0"/>
              <a:t>The introduction of IT into an organization can greatly change the day-to-day tasks performed by the employees. </a:t>
            </a:r>
          </a:p>
          <a:p>
            <a:r>
              <a:rPr lang="en-US" dirty="0" smtClean="0"/>
              <a:t>Data entry workflow is faster.</a:t>
            </a:r>
            <a:endParaRPr lang="en-US" strike="sngStrike" dirty="0" smtClean="0"/>
          </a:p>
          <a:p>
            <a:pPr lvl="1"/>
            <a:r>
              <a:rPr lang="en-US" dirty="0" smtClean="0"/>
              <a:t>Data is captured directly when it is entered by the user via: </a:t>
            </a:r>
          </a:p>
          <a:p>
            <a:pPr lvl="2"/>
            <a:r>
              <a:rPr lang="en-US" dirty="0" smtClean="0"/>
              <a:t>web-based entry.</a:t>
            </a:r>
            <a:r>
              <a:rPr lang="en-US" strike="sngStrike" dirty="0" smtClean="0"/>
              <a:t> </a:t>
            </a:r>
          </a:p>
          <a:p>
            <a:pPr lvl="2"/>
            <a:r>
              <a:rPr lang="en-US" dirty="0" smtClean="0"/>
              <a:t>GPS signal.</a:t>
            </a:r>
            <a:r>
              <a:rPr lang="en-US" strike="sngStrike" dirty="0" smtClean="0"/>
              <a:t> </a:t>
            </a:r>
          </a:p>
          <a:p>
            <a:pPr lvl="2"/>
            <a:r>
              <a:rPr lang="en-US" dirty="0" smtClean="0"/>
              <a:t>RFID code.</a:t>
            </a:r>
          </a:p>
          <a:p>
            <a:r>
              <a:rPr lang="en-US" dirty="0" smtClean="0"/>
              <a:t>The Internet enables changes in many types of work.</a:t>
            </a:r>
          </a:p>
          <a:p>
            <a:r>
              <a:rPr lang="en-US" dirty="0" smtClean="0"/>
              <a:t>The cost and time required to access information has plummeted, increasing personal productivity and giving workers new tools.</a:t>
            </a: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Changing</a:t>
            </a:r>
            <a:r>
              <a:rPr lang="en-US" dirty="0" smtClean="0"/>
              <a:t> </a:t>
            </a:r>
            <a:r>
              <a:rPr lang="en-US" b="1" dirty="0" smtClean="0">
                <a:solidFill>
                  <a:srgbClr val="0036A2"/>
                </a:solidFill>
              </a:rPr>
              <a:t>Communication Patterns</a:t>
            </a:r>
          </a:p>
        </p:txBody>
      </p:sp>
      <p:sp>
        <p:nvSpPr>
          <p:cNvPr id="3" name="Content Placeholder 2"/>
          <p:cNvSpPr>
            <a:spLocks noGrp="1"/>
          </p:cNvSpPr>
          <p:nvPr>
            <p:ph idx="1"/>
          </p:nvPr>
        </p:nvSpPr>
        <p:spPr/>
        <p:txBody>
          <a:bodyPr>
            <a:normAutofit/>
          </a:bodyPr>
          <a:lstStyle/>
          <a:p>
            <a:r>
              <a:rPr lang="en-US" dirty="0" smtClean="0"/>
              <a:t>Cell phones and other portable communication devices have changed our </a:t>
            </a:r>
            <a:r>
              <a:rPr lang="en-US" sz="2100" b="1" dirty="0" smtClean="0">
                <a:solidFill>
                  <a:srgbClr val="002060"/>
                </a:solidFill>
              </a:rPr>
              <a:t>communication environment</a:t>
            </a:r>
            <a:r>
              <a:rPr lang="en-US" dirty="0" smtClean="0"/>
              <a:t>.</a:t>
            </a:r>
          </a:p>
          <a:p>
            <a:pPr lvl="1"/>
            <a:r>
              <a:rPr lang="en-US" dirty="0" smtClean="0"/>
              <a:t>Talking on the cell phone, texting, and using apps to search for information.</a:t>
            </a:r>
          </a:p>
          <a:p>
            <a:r>
              <a:rPr lang="en-US" dirty="0" smtClean="0"/>
              <a:t>Applications (apps) such as Skype, Twitter, and </a:t>
            </a:r>
            <a:r>
              <a:rPr lang="en-US" dirty="0" err="1" smtClean="0"/>
              <a:t>Sina</a:t>
            </a:r>
            <a:r>
              <a:rPr lang="en-US" dirty="0" smtClean="0"/>
              <a:t> </a:t>
            </a:r>
            <a:r>
              <a:rPr lang="en-US" dirty="0" err="1" smtClean="0"/>
              <a:t>Weibo</a:t>
            </a:r>
            <a:r>
              <a:rPr lang="en-US" dirty="0" smtClean="0"/>
              <a:t> (Chinese Twitter) have changed how people communicate.</a:t>
            </a:r>
          </a:p>
          <a:p>
            <a:r>
              <a:rPr lang="en-US" dirty="0" smtClean="0"/>
              <a:t>IT is changing the </a:t>
            </a:r>
            <a:r>
              <a:rPr lang="en-US" sz="2100" b="1" dirty="0" smtClean="0">
                <a:solidFill>
                  <a:srgbClr val="002060"/>
                </a:solidFill>
              </a:rPr>
              <a:t>communication patterns </a:t>
            </a:r>
            <a:r>
              <a:rPr lang="en-US" dirty="0" smtClean="0"/>
              <a:t>of workers.</a:t>
            </a:r>
          </a:p>
          <a:p>
            <a:r>
              <a:rPr lang="en-US" dirty="0" smtClean="0"/>
              <a:t>Some workers do not need to communicate with their co-workers for the bulk of the workday.</a:t>
            </a:r>
          </a:p>
          <a:p>
            <a:r>
              <a:rPr lang="en-US" dirty="0" smtClean="0"/>
              <a:t>Some workers need access to up-to-date information and communications between co-workers, customers, and suppliers. </a:t>
            </a: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Changing Collaboration</a:t>
            </a:r>
          </a:p>
        </p:txBody>
      </p:sp>
      <p:sp>
        <p:nvSpPr>
          <p:cNvPr id="3" name="Content Placeholder 2"/>
          <p:cNvSpPr>
            <a:spLocks noGrp="1"/>
          </p:cNvSpPr>
          <p:nvPr>
            <p:ph idx="1"/>
          </p:nvPr>
        </p:nvSpPr>
        <p:spPr/>
        <p:txBody>
          <a:bodyPr>
            <a:normAutofit/>
          </a:bodyPr>
          <a:lstStyle/>
          <a:p>
            <a:r>
              <a:rPr lang="en-US" dirty="0" smtClean="0"/>
              <a:t>Teams work more fluidly despite an increasing workload.</a:t>
            </a:r>
          </a:p>
          <a:p>
            <a:r>
              <a:rPr lang="en-US" dirty="0" smtClean="0"/>
              <a:t>Teams have learned to collaborate by continually structuring and re-structuring their work.</a:t>
            </a:r>
          </a:p>
          <a:p>
            <a:r>
              <a:rPr lang="en-US" dirty="0" smtClean="0"/>
              <a:t>IT helps make work more team-oriented and collaborative via: </a:t>
            </a:r>
          </a:p>
          <a:p>
            <a:pPr lvl="1"/>
            <a:r>
              <a:rPr lang="en-US" dirty="0" smtClean="0"/>
              <a:t>Blogs, virtual worlds, wikis, social networking, and video teleconferencing.</a:t>
            </a:r>
          </a:p>
          <a:p>
            <a:r>
              <a:rPr lang="en-US" dirty="0" smtClean="0"/>
              <a:t>Workers can more easily share information with their teammates. </a:t>
            </a:r>
          </a:p>
          <a:p>
            <a:r>
              <a:rPr lang="en-US" dirty="0" smtClean="0"/>
              <a:t>The Internet greatly enhances collaboration—especially through e-mail, instant messaging, and Web 2.0 technologies.</a:t>
            </a:r>
          </a:p>
          <a:p>
            <a:endParaRPr lang="en-US" dirty="0"/>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Real World Example</a:t>
            </a:r>
          </a:p>
        </p:txBody>
      </p:sp>
      <p:sp>
        <p:nvSpPr>
          <p:cNvPr id="3" name="Content Placeholder 2"/>
          <p:cNvSpPr>
            <a:spLocks noGrp="1"/>
          </p:cNvSpPr>
          <p:nvPr>
            <p:ph idx="1"/>
          </p:nvPr>
        </p:nvSpPr>
        <p:spPr/>
        <p:txBody>
          <a:bodyPr/>
          <a:lstStyle/>
          <a:p>
            <a:r>
              <a:rPr lang="en-US" dirty="0" smtClean="0"/>
              <a:t>VeriFone, a leading manufacturer of credit verification systems, is well-known for its virtual organization.</a:t>
            </a:r>
          </a:p>
          <a:p>
            <a:r>
              <a:rPr lang="en-US" dirty="0" smtClean="0"/>
              <a:t>Founded in 1981 by an entrepreneur who hated bureaucracy. </a:t>
            </a:r>
          </a:p>
          <a:p>
            <a:r>
              <a:rPr lang="en-US" dirty="0" smtClean="0"/>
              <a:t>By 1990, it was the leading company for transaction automation with products and services used in more than 80 countries. </a:t>
            </a:r>
          </a:p>
          <a:p>
            <a:r>
              <a:rPr lang="en-US" dirty="0" smtClean="0"/>
              <a:t>Limited presence at corporate headquarters, and employees are placed close to their customers, limiting travel.</a:t>
            </a:r>
          </a:p>
          <a:p>
            <a:r>
              <a:rPr lang="en-US" dirty="0" smtClean="0"/>
              <a:t>At the heart of the company culture is constant and reliable sharing of information.</a:t>
            </a:r>
          </a:p>
          <a:p>
            <a:endParaRPr lang="en-US" dirty="0"/>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Changing the Ways to Connect</a:t>
            </a:r>
            <a:endParaRPr lang="en-US" b="1" dirty="0">
              <a:solidFill>
                <a:srgbClr val="0036A2"/>
              </a:solidFill>
            </a:endParaRPr>
          </a:p>
        </p:txBody>
      </p:sp>
      <p:sp>
        <p:nvSpPr>
          <p:cNvPr id="3" name="Content Placeholder 2"/>
          <p:cNvSpPr>
            <a:spLocks noGrp="1"/>
          </p:cNvSpPr>
          <p:nvPr>
            <p:ph idx="1"/>
          </p:nvPr>
        </p:nvSpPr>
        <p:spPr>
          <a:xfrm>
            <a:off x="457200" y="1524000"/>
            <a:ext cx="8229600" cy="4876800"/>
          </a:xfrm>
        </p:spPr>
        <p:txBody>
          <a:bodyPr>
            <a:noAutofit/>
          </a:bodyPr>
          <a:lstStyle/>
          <a:p>
            <a:r>
              <a:rPr lang="en-US" sz="1800" dirty="0" smtClean="0"/>
              <a:t>New technologies enable people to be always connected.</a:t>
            </a:r>
          </a:p>
          <a:p>
            <a:r>
              <a:rPr lang="en-US" sz="1800" dirty="0" smtClean="0"/>
              <a:t>The boundaries between work and play are being blurred, and people often struggle with work-life balance.</a:t>
            </a:r>
          </a:p>
          <a:p>
            <a:r>
              <a:rPr lang="en-US" sz="1800" dirty="0" smtClean="0"/>
              <a:t>Technology at home differs from that at work: </a:t>
            </a:r>
          </a:p>
          <a:p>
            <a:pPr lvl="1"/>
            <a:r>
              <a:rPr lang="en-US" dirty="0" smtClean="0"/>
              <a:t>Home: People use social media tools on tablets, laptops, and smart-phones.</a:t>
            </a:r>
          </a:p>
          <a:p>
            <a:pPr lvl="1"/>
            <a:r>
              <a:rPr lang="en-US" dirty="0" smtClean="0"/>
              <a:t>Work: Computers</a:t>
            </a:r>
            <a:r>
              <a:rPr lang="en-US" dirty="0" smtClean="0">
                <a:solidFill>
                  <a:srgbClr val="FF3399"/>
                </a:solidFill>
              </a:rPr>
              <a:t> </a:t>
            </a:r>
            <a:r>
              <a:rPr lang="en-US" dirty="0" smtClean="0"/>
              <a:t>have limited Internet connectivity.</a:t>
            </a:r>
          </a:p>
          <a:p>
            <a:r>
              <a:rPr lang="en-US" sz="1800" dirty="0" smtClean="0"/>
              <a:t>CIOs have the ability to drastically improve productivity by making directories of knowledge-holders available through newer social media tools.</a:t>
            </a:r>
          </a:p>
          <a:p>
            <a:r>
              <a:rPr lang="en-US" sz="1800" dirty="0" smtClean="0"/>
              <a:t>IS can greatly change day-to-day tasks, which in turn change the skills needed by workers.</a:t>
            </a:r>
            <a:endParaRPr lang="en-US" sz="1800" dirty="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New Challenges in Managing People</a:t>
            </a:r>
          </a:p>
        </p:txBody>
      </p:sp>
      <p:sp>
        <p:nvSpPr>
          <p:cNvPr id="3" name="Content Placeholder 2"/>
          <p:cNvSpPr>
            <a:spLocks noGrp="1"/>
          </p:cNvSpPr>
          <p:nvPr>
            <p:ph idx="1"/>
          </p:nvPr>
        </p:nvSpPr>
        <p:spPr/>
        <p:txBody>
          <a:bodyPr>
            <a:normAutofit/>
          </a:bodyPr>
          <a:lstStyle/>
          <a:p>
            <a:r>
              <a:rPr lang="en-US" dirty="0" smtClean="0"/>
              <a:t>New challenges in how workers are </a:t>
            </a:r>
            <a:r>
              <a:rPr lang="en-US" sz="1900" b="1" dirty="0" smtClean="0">
                <a:solidFill>
                  <a:srgbClr val="002060"/>
                </a:solidFill>
              </a:rPr>
              <a:t>supervised</a:t>
            </a:r>
            <a:r>
              <a:rPr lang="en-US" sz="1900" dirty="0" smtClean="0"/>
              <a:t>,</a:t>
            </a:r>
            <a:r>
              <a:rPr lang="en-US" sz="1900" b="1" dirty="0" smtClean="0">
                <a:solidFill>
                  <a:srgbClr val="002060"/>
                </a:solidFill>
              </a:rPr>
              <a:t> evaluated</a:t>
            </a:r>
            <a:r>
              <a:rPr lang="en-US" sz="1900" dirty="0" smtClean="0"/>
              <a:t>,</a:t>
            </a:r>
            <a:r>
              <a:rPr lang="en-US" sz="1900" b="1" dirty="0" smtClean="0">
                <a:solidFill>
                  <a:srgbClr val="002060"/>
                </a:solidFill>
              </a:rPr>
              <a:t> compensated</a:t>
            </a:r>
            <a:r>
              <a:rPr lang="en-US" dirty="0" smtClean="0"/>
              <a:t>, and </a:t>
            </a:r>
            <a:r>
              <a:rPr lang="en-US" sz="1900" b="1" dirty="0">
                <a:solidFill>
                  <a:srgbClr val="002060"/>
                </a:solidFill>
              </a:rPr>
              <a:t>hired</a:t>
            </a:r>
            <a:r>
              <a:rPr lang="en-US" dirty="0" smtClean="0"/>
              <a:t>.</a:t>
            </a:r>
          </a:p>
          <a:p>
            <a:r>
              <a:rPr lang="en-US" dirty="0" smtClean="0"/>
              <a:t>Managing a global workforce (Figure 4.3):</a:t>
            </a:r>
          </a:p>
          <a:p>
            <a:pPr lvl="1"/>
            <a:r>
              <a:rPr lang="en-US" dirty="0" smtClean="0"/>
              <a:t>Working in isolation from direct supervision.</a:t>
            </a:r>
          </a:p>
          <a:p>
            <a:pPr lvl="1"/>
            <a:r>
              <a:rPr lang="en-US" dirty="0" smtClean="0"/>
              <a:t>Increasingly </a:t>
            </a:r>
            <a:r>
              <a:rPr lang="en-US" sz="1900" b="1" dirty="0" smtClean="0">
                <a:solidFill>
                  <a:srgbClr val="002060"/>
                </a:solidFill>
              </a:rPr>
              <a:t>working in teams</a:t>
            </a:r>
            <a:r>
              <a:rPr lang="en-US" dirty="0" smtClean="0"/>
              <a:t>. </a:t>
            </a:r>
          </a:p>
          <a:p>
            <a:r>
              <a:rPr lang="en-US" dirty="0" smtClean="0"/>
              <a:t>One solution is to use electronic employee monitoring systems, automating supervision.</a:t>
            </a:r>
          </a:p>
          <a:p>
            <a:pPr lvl="1"/>
            <a:r>
              <a:rPr lang="en-US" dirty="0" smtClean="0"/>
              <a:t>Tracks activities such as the number of calls processed, e-mail messages sent, or time spent surfing the web.</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Group 170"/>
          <p:cNvGraphicFramePr>
            <a:graphicFrameLocks/>
          </p:cNvGraphicFramePr>
          <p:nvPr>
            <p:extLst>
              <p:ext uri="{D42A27DB-BD31-4B8C-83A1-F6EECF244321}">
                <p14:modId xmlns:p14="http://schemas.microsoft.com/office/powerpoint/2010/main" val="973715134"/>
              </p:ext>
            </p:extLst>
          </p:nvPr>
        </p:nvGraphicFramePr>
        <p:xfrm>
          <a:off x="381000" y="1108074"/>
          <a:ext cx="8229600" cy="5140326"/>
        </p:xfrm>
        <a:graphic>
          <a:graphicData uri="http://schemas.openxmlformats.org/drawingml/2006/table">
            <a:tbl>
              <a:tblPr/>
              <a:tblGrid>
                <a:gridCol w="1676400"/>
                <a:gridCol w="3200400"/>
                <a:gridCol w="3352800"/>
              </a:tblGrid>
              <a:tr h="582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lang="en-US" sz="1400" b="1" kern="1200" dirty="0" smtClean="0">
                        <a:solidFill>
                          <a:schemeClr val="bg1"/>
                        </a:solidFill>
                        <a:latin typeface="Georgia" pitchFamily="18" charset="0"/>
                        <a:ea typeface="Times New Roman"/>
                        <a:cs typeface="Times New Roman"/>
                      </a:endParaRPr>
                    </a:p>
                  </a:txBody>
                  <a:tcPr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Traditional Approach: Subjective Observation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Newer Approach: Objective Assessment</a:t>
                      </a: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1265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Supervision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Personal and informal.  Manager is usually present or relies on others to ensure that employee is present and productive.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Electronic or assessed by deliverable.  As long as the employee is producing value, he does not need formal supervisions.</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1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Evaluation</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Focus is on process through direct observation.  Manager sees how employee performed at work.  Subjective (personal) factors are very important.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Focus is on output by deliverable (e.g., produce a report by a certain date) or by target (e.g., meet a sales quota).  As long as deliverables are produced and/or targets are achieved, the employee is meeting performance expectations adequately.  Subjective factors may be less important and harder to gauge.</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Compensation and Rewards</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Often individually-based.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Often team-based or contractually spelled out.</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10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Hiring</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Personal with little reliance on computers. Often more reliance on clerical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Often electronic with recruiting websites and electronic testing. More information-based work that requires a higher level of IT skills.</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Text Box 51"/>
          <p:cNvSpPr txBox="1">
            <a:spLocks noChangeArrowheads="1"/>
          </p:cNvSpPr>
          <p:nvPr/>
        </p:nvSpPr>
        <p:spPr bwMode="auto">
          <a:xfrm>
            <a:off x="1" y="7128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4.3 </a:t>
            </a:r>
            <a:r>
              <a:rPr lang="en-US" sz="1700" dirty="0"/>
              <a:t>Changes to supervision, evaluation, compensation, and </a:t>
            </a:r>
            <a:r>
              <a:rPr lang="en-US" sz="1700" dirty="0" smtClean="0"/>
              <a:t>hiring.</a:t>
            </a:r>
            <a:endParaRPr lang="en-US" sz="1700" dirty="0"/>
          </a:p>
        </p:txBody>
      </p:sp>
      <p:sp>
        <p:nvSpPr>
          <p:cNvPr id="5" name="Footer Placeholder 1"/>
          <p:cNvSpPr txBox="1">
            <a:spLocks/>
          </p:cNvSpPr>
          <p:nvPr/>
        </p:nvSpPr>
        <p:spPr>
          <a:xfrm>
            <a:off x="5638800" y="6188075"/>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t>© John Wiley &amp; Sons</a:t>
            </a:r>
            <a:endParaRPr lang="en-US" sz="1000" dirty="0"/>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2927" y="152400"/>
            <a:ext cx="8229600" cy="914400"/>
          </a:xfrm>
        </p:spPr>
        <p:txBody>
          <a:bodyPr>
            <a:noAutofit/>
          </a:bodyPr>
          <a:lstStyle/>
          <a:p>
            <a:r>
              <a:rPr lang="en-US" b="1" dirty="0" smtClean="0">
                <a:solidFill>
                  <a:srgbClr val="0036A2"/>
                </a:solidFill>
              </a:rPr>
              <a:t>IT Has Changed Hiring </a:t>
            </a:r>
          </a:p>
        </p:txBody>
      </p:sp>
      <p:sp>
        <p:nvSpPr>
          <p:cNvPr id="3" name="Content Placeholder 2"/>
          <p:cNvSpPr>
            <a:spLocks noGrp="1"/>
          </p:cNvSpPr>
          <p:nvPr>
            <p:ph idx="1"/>
          </p:nvPr>
        </p:nvSpPr>
        <p:spPr>
          <a:xfrm>
            <a:off x="228600" y="990600"/>
            <a:ext cx="8229600" cy="4724400"/>
          </a:xfrm>
        </p:spPr>
        <p:txBody>
          <a:bodyPr>
            <a:noAutofit/>
          </a:bodyPr>
          <a:lstStyle/>
          <a:p>
            <a:pPr marL="457200">
              <a:buFont typeface="+mj-lt"/>
              <a:buAutoNum type="arabicPeriod"/>
            </a:pPr>
            <a:r>
              <a:rPr lang="en-US" sz="1700" dirty="0" smtClean="0"/>
              <a:t>Workers must know how to use the technology for their job or be trainable.</a:t>
            </a:r>
          </a:p>
          <a:p>
            <a:pPr lvl="1"/>
            <a:r>
              <a:rPr lang="en-US" sz="1700" dirty="0" smtClean="0"/>
              <a:t>Hiring procedures incorporate activities that determine the skills of applicants. </a:t>
            </a:r>
          </a:p>
          <a:p>
            <a:pPr marL="457200">
              <a:buFont typeface="+mj-lt"/>
              <a:buAutoNum type="arabicPeriod"/>
            </a:pPr>
            <a:r>
              <a:rPr lang="en-US" sz="1700" dirty="0" smtClean="0"/>
              <a:t>IT utilization affects the array of non-technical skills needed in an organization.</a:t>
            </a:r>
          </a:p>
          <a:p>
            <a:pPr lvl="1"/>
            <a:r>
              <a:rPr lang="en-US" sz="1700" dirty="0" smtClean="0"/>
              <a:t>IT-savvy companies can eliminate clerical capabilities from their hiring practices and focus resources on more targeted skills. </a:t>
            </a:r>
          </a:p>
          <a:p>
            <a:pPr marL="457200">
              <a:buFont typeface="+mj-lt"/>
              <a:buAutoNum type="arabicPeriod"/>
            </a:pPr>
            <a:r>
              <a:rPr lang="en-US" sz="1700" dirty="0" smtClean="0"/>
              <a:t>IT has become an essential part of the hiring process (online job postings, online applications, etc.).</a:t>
            </a:r>
          </a:p>
          <a:p>
            <a:pPr lvl="1"/>
            <a:r>
              <a:rPr lang="en-US" sz="1700" dirty="0" smtClean="0"/>
              <a:t>Social networking also involves informal introductions and casual conversations in cyberspace. </a:t>
            </a:r>
          </a:p>
          <a:p>
            <a:pPr lvl="1"/>
            <a:r>
              <a:rPr lang="en-US" sz="1700" dirty="0"/>
              <a:t>Virtual interviews can be arranged </a:t>
            </a:r>
            <a:r>
              <a:rPr lang="en-US" sz="1700" dirty="0" smtClean="0"/>
              <a:t>to reduce recruiting costs.</a:t>
            </a:r>
          </a:p>
          <a:p>
            <a:pPr marL="457200">
              <a:buFont typeface="+mj-lt"/>
              <a:buAutoNum type="arabicPeriod"/>
            </a:pPr>
            <a:r>
              <a:rPr lang="en-US" sz="1700" dirty="0"/>
              <a:t>Companies increasingly realize that hiring is changing.</a:t>
            </a:r>
          </a:p>
          <a:p>
            <a:pPr marL="685800" lvl="1" indent="-457200"/>
            <a:r>
              <a:rPr lang="en-US" dirty="0"/>
              <a:t>Recruiting efforts reflect the new approaches people are using to look for jobs.</a:t>
            </a:r>
          </a:p>
          <a:p>
            <a:pPr marL="685800" lvl="1" indent="-457200"/>
            <a:r>
              <a:rPr lang="en-US" dirty="0"/>
              <a:t>Tech-savvy job applicants are now using business-oriented social networks,  jobs, online job search engines, and a new Facebook app.</a:t>
            </a:r>
          </a:p>
          <a:p>
            <a:pPr marL="457200" indent="-457200"/>
            <a:r>
              <a:rPr lang="en-US" dirty="0"/>
              <a:t>The design of the work needed by an organization is a function of: </a:t>
            </a:r>
          </a:p>
          <a:p>
            <a:pPr marL="685800" lvl="1" indent="-457200"/>
            <a:r>
              <a:rPr lang="en-US" dirty="0"/>
              <a:t>the skill mix required for the firm’s work processes. </a:t>
            </a:r>
            <a:endParaRPr lang="en-US" strike="sngStrike" dirty="0"/>
          </a:p>
          <a:p>
            <a:pPr marL="685800" lvl="1" indent="-457200"/>
            <a:r>
              <a:rPr lang="en-US" dirty="0"/>
              <a:t>the flow of those processes themselves.</a:t>
            </a:r>
          </a:p>
          <a:p>
            <a:r>
              <a:rPr lang="en-US" dirty="0"/>
              <a:t>Employees who cannot keep pace are increasingly unemployable.</a:t>
            </a:r>
          </a:p>
          <a:p>
            <a:pPr lvl="1"/>
            <a:endParaRPr lang="en-US" sz="1700" dirty="0" smtClean="0"/>
          </a:p>
          <a:p>
            <a:endParaRPr lang="en-US" sz="1700" dirty="0"/>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Telecommuting and Mobile Work</a:t>
            </a:r>
          </a:p>
        </p:txBody>
      </p:sp>
      <p:sp>
        <p:nvSpPr>
          <p:cNvPr id="3" name="Content Placeholder 2"/>
          <p:cNvSpPr>
            <a:spLocks noGrp="1"/>
          </p:cNvSpPr>
          <p:nvPr>
            <p:ph idx="1"/>
          </p:nvPr>
        </p:nvSpPr>
        <p:spPr>
          <a:xfrm>
            <a:off x="533400" y="1524000"/>
            <a:ext cx="8229600" cy="4800600"/>
          </a:xfrm>
        </p:spPr>
        <p:txBody>
          <a:bodyPr>
            <a:noAutofit/>
          </a:bodyPr>
          <a:lstStyle/>
          <a:p>
            <a:r>
              <a:rPr lang="en-US" sz="1900" dirty="0" smtClean="0"/>
              <a:t>The terms </a:t>
            </a:r>
            <a:r>
              <a:rPr lang="en-US" sz="1900" b="1" dirty="0" smtClean="0">
                <a:solidFill>
                  <a:srgbClr val="002060"/>
                </a:solidFill>
              </a:rPr>
              <a:t>telecommuting and mobile worker </a:t>
            </a:r>
            <a:r>
              <a:rPr lang="en-US" sz="1900" dirty="0" smtClean="0"/>
              <a:t>are often used to describe flexible work arrangements.</a:t>
            </a:r>
          </a:p>
          <a:p>
            <a:r>
              <a:rPr lang="en-US" sz="1900" b="1" dirty="0" smtClean="0">
                <a:solidFill>
                  <a:srgbClr val="002060"/>
                </a:solidFill>
              </a:rPr>
              <a:t>Telecommuting</a:t>
            </a:r>
            <a:r>
              <a:rPr lang="en-US" sz="1900" dirty="0" smtClean="0"/>
              <a:t> (or </a:t>
            </a:r>
            <a:r>
              <a:rPr lang="en-US" sz="1900" dirty="0" err="1" smtClean="0"/>
              <a:t>teleworking</a:t>
            </a:r>
            <a:r>
              <a:rPr lang="en-US" sz="1900" dirty="0" smtClean="0"/>
              <a:t>) - work arrangements with employers that allow employees to work from home, at a customer site, or from other convenient locations instead of the corporate office.</a:t>
            </a:r>
          </a:p>
          <a:p>
            <a:r>
              <a:rPr lang="en-US" sz="1900" dirty="0" smtClean="0"/>
              <a:t>Telecommuting is derived from combining “telecommunications” with “commuting.” </a:t>
            </a:r>
          </a:p>
          <a:p>
            <a:pPr lvl="1"/>
            <a:r>
              <a:rPr lang="en-US" sz="1900" dirty="0" smtClean="0"/>
              <a:t>Workers use telecommunications instead of commuting to the office.</a:t>
            </a:r>
          </a:p>
          <a:p>
            <a:r>
              <a:rPr lang="en-US" sz="1900" b="1" dirty="0" smtClean="0">
                <a:solidFill>
                  <a:srgbClr val="002060"/>
                </a:solidFill>
              </a:rPr>
              <a:t>Mobile workers</a:t>
            </a:r>
            <a:r>
              <a:rPr lang="en-US" sz="1900" dirty="0">
                <a:solidFill>
                  <a:srgbClr val="002060"/>
                </a:solidFill>
              </a:rPr>
              <a:t>:</a:t>
            </a:r>
            <a:r>
              <a:rPr lang="en-US" sz="1900" b="1" dirty="0" smtClean="0">
                <a:solidFill>
                  <a:srgbClr val="002060"/>
                </a:solidFill>
              </a:rPr>
              <a:t> </a:t>
            </a:r>
          </a:p>
          <a:p>
            <a:pPr lvl="1"/>
            <a:r>
              <a:rPr lang="en-US" sz="1700" dirty="0" smtClean="0"/>
              <a:t>work from wherever they are.</a:t>
            </a:r>
          </a:p>
          <a:p>
            <a:pPr lvl="1"/>
            <a:r>
              <a:rPr lang="en-US" sz="1700" dirty="0" smtClean="0"/>
              <a:t>utilize technology necessary to access coworkers, company computers, intranets, and other information sources.</a:t>
            </a:r>
            <a:endParaRPr lang="en-US" sz="1700"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Learning Objectives</a:t>
            </a:r>
            <a:endParaRPr lang="en-US" b="1" dirty="0"/>
          </a:p>
        </p:txBody>
      </p:sp>
      <p:sp>
        <p:nvSpPr>
          <p:cNvPr id="5" name="Content Placeholder 4"/>
          <p:cNvSpPr>
            <a:spLocks noGrp="1"/>
          </p:cNvSpPr>
          <p:nvPr>
            <p:ph idx="1"/>
          </p:nvPr>
        </p:nvSpPr>
        <p:spPr/>
        <p:txBody>
          <a:bodyPr>
            <a:normAutofit/>
          </a:bodyPr>
          <a:lstStyle/>
          <a:p>
            <a:pPr marL="347472" indent="-347472">
              <a:spcBef>
                <a:spcPts val="576"/>
              </a:spcBef>
            </a:pPr>
            <a:r>
              <a:rPr lang="en-US" dirty="0" smtClean="0"/>
              <a:t>Understand how IT has changed the nature of work.</a:t>
            </a:r>
          </a:p>
          <a:p>
            <a:pPr marL="347472" indent="-347472">
              <a:spcBef>
                <a:spcPts val="576"/>
              </a:spcBef>
            </a:pPr>
            <a:r>
              <a:rPr lang="en-US" dirty="0" smtClean="0"/>
              <a:t>Define virtual organizations and how they work.</a:t>
            </a:r>
          </a:p>
          <a:p>
            <a:pPr marL="347472" indent="-347472">
              <a:spcBef>
                <a:spcPts val="576"/>
              </a:spcBef>
            </a:pPr>
            <a:r>
              <a:rPr lang="en-US" dirty="0" smtClean="0"/>
              <a:t>List the technologies that are used to support communication and collaboration.</a:t>
            </a:r>
          </a:p>
          <a:p>
            <a:pPr marL="347472" indent="-347472">
              <a:spcBef>
                <a:spcPts val="576"/>
              </a:spcBef>
            </a:pPr>
            <a:r>
              <a:rPr lang="en-US" dirty="0" smtClean="0"/>
              <a:t>Explain telecommuting and the technologies that support it.</a:t>
            </a:r>
          </a:p>
          <a:p>
            <a:pPr marL="347472" indent="-347472">
              <a:spcBef>
                <a:spcPts val="576"/>
              </a:spcBef>
            </a:pPr>
            <a:r>
              <a:rPr lang="en-US" dirty="0" smtClean="0"/>
              <a:t>Discuss how managers need to manage virtual teams and the challenges this creates.</a:t>
            </a:r>
          </a:p>
          <a:p>
            <a:pPr marL="347472" indent="-347472">
              <a:spcBef>
                <a:spcPts val="576"/>
              </a:spcBef>
            </a:pPr>
            <a:r>
              <a:rPr lang="en-US" dirty="0" smtClean="0"/>
              <a:t>Understand how attitudes impact technology acceptance in organizations.</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90600"/>
            <a:ext cx="8229600" cy="914400"/>
          </a:xfrm>
        </p:spPr>
        <p:txBody>
          <a:bodyPr>
            <a:normAutofit/>
          </a:bodyPr>
          <a:lstStyle/>
          <a:p>
            <a:r>
              <a:rPr lang="en-US" b="1" dirty="0" smtClean="0">
                <a:solidFill>
                  <a:srgbClr val="0036A2"/>
                </a:solidFill>
              </a:rPr>
              <a:t>Factors Driving Telecommuting and Mobile Work</a:t>
            </a:r>
            <a:endParaRPr lang="en-US" b="1" dirty="0" smtClean="0">
              <a:solidFill>
                <a:srgbClr val="FF0000"/>
              </a:solidFill>
            </a:endParaRPr>
          </a:p>
        </p:txBody>
      </p:sp>
      <p:sp>
        <p:nvSpPr>
          <p:cNvPr id="3" name="Content Placeholder 2"/>
          <p:cNvSpPr>
            <a:spLocks noGrp="1"/>
          </p:cNvSpPr>
          <p:nvPr>
            <p:ph idx="1"/>
          </p:nvPr>
        </p:nvSpPr>
        <p:spPr/>
        <p:txBody>
          <a:bodyPr>
            <a:noAutofit/>
          </a:bodyPr>
          <a:lstStyle/>
          <a:p>
            <a:pPr>
              <a:lnSpc>
                <a:spcPct val="170000"/>
              </a:lnSpc>
            </a:pPr>
            <a:r>
              <a:rPr lang="en-US" sz="1900" dirty="0" smtClean="0"/>
              <a:t>Telecommuting has been around since the 1970s but has gained popularity since the late 1990s.</a:t>
            </a:r>
          </a:p>
          <a:p>
            <a:pPr>
              <a:lnSpc>
                <a:spcPct val="170000"/>
              </a:lnSpc>
            </a:pPr>
            <a:r>
              <a:rPr lang="en-US" sz="1900" dirty="0" smtClean="0"/>
              <a:t>In 2008, according to World at Work, more than 17.2 million Americans and 33.7 million people worldwide telecommute.</a:t>
            </a:r>
          </a:p>
          <a:p>
            <a:pPr>
              <a:lnSpc>
                <a:spcPct val="170000"/>
              </a:lnSpc>
            </a:pPr>
            <a:r>
              <a:rPr lang="en-US" sz="1900" dirty="0" smtClean="0"/>
              <a:t>American telecommuters are expected to increase by 29 million telecommuters, or 43% of</a:t>
            </a:r>
            <a:r>
              <a:rPr lang="en-US" sz="1900" b="1" dirty="0" smtClean="0"/>
              <a:t> </a:t>
            </a:r>
            <a:r>
              <a:rPr lang="en-US" sz="1900" dirty="0" smtClean="0"/>
              <a:t>the workforce, by 2016 as more work is performed from remote locations.</a:t>
            </a:r>
          </a:p>
          <a:p>
            <a:pPr>
              <a:lnSpc>
                <a:spcPct val="170000"/>
              </a:lnSpc>
            </a:pPr>
            <a:r>
              <a:rPr lang="en-US" sz="1900" dirty="0" smtClean="0"/>
              <a:t>Table 4.4 describes the factors driving telecommuting and virtual teams.</a:t>
            </a:r>
            <a:endParaRPr lang="en-US" sz="1900" strike="sngStrike" dirty="0" smtClean="0"/>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Group 97"/>
          <p:cNvGraphicFramePr>
            <a:graphicFrameLocks/>
          </p:cNvGraphicFramePr>
          <p:nvPr>
            <p:extLst>
              <p:ext uri="{D42A27DB-BD31-4B8C-83A1-F6EECF244321}">
                <p14:modId xmlns:p14="http://schemas.microsoft.com/office/powerpoint/2010/main" val="3343122686"/>
              </p:ext>
            </p:extLst>
          </p:nvPr>
        </p:nvGraphicFramePr>
        <p:xfrm>
          <a:off x="304800" y="1524000"/>
          <a:ext cx="8229600" cy="4191000"/>
        </p:xfrm>
        <a:graphic>
          <a:graphicData uri="http://schemas.openxmlformats.org/drawingml/2006/table">
            <a:tbl>
              <a:tblPr/>
              <a:tblGrid>
                <a:gridCol w="4114800"/>
                <a:gridCol w="4114800"/>
              </a:tblGrid>
              <a:tr h="3395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Driver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Effect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75000"/>
                      </a:schemeClr>
                    </a:solidFill>
                  </a:tcPr>
                </a:tc>
              </a:tr>
              <a:tr h="76224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Shift to knowledge-based work</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Eliminates requirement that certain work be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performed in a  specific place.</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021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Changing demographics and lifestyle preferences</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Provides workers with geographic- and time-shifting flexibility.</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86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New technologies with enhanced bandwidth</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Makes remotely performed work practical and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cost-effective.</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224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Reliance on web</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Provides workers with the ability to stay</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connected to co-workers and customers, even on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a 24/7 basis.</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2791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Energy concerns</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Reduces the cost of commuting for</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telecommuters and reduces energy costs</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cs typeface="Times New Roman" pitchFamily="18" charset="0"/>
                        </a:rPr>
                        <a:t>associated with real estate for companies.</a:t>
                      </a:r>
                      <a:endParaRPr kumimoji="0" lang="en-US" sz="1400" b="0" i="0" u="none" strike="noStrike" cap="none" normalizeH="0" baseline="0" dirty="0" smtClean="0">
                        <a:ln>
                          <a:noFill/>
                        </a:ln>
                        <a:solidFill>
                          <a:schemeClr val="tx1"/>
                        </a:solidFill>
                        <a:effectLst/>
                        <a:latin typeface="+mn-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Text Box 51"/>
          <p:cNvSpPr txBox="1">
            <a:spLocks noChangeArrowheads="1"/>
          </p:cNvSpPr>
          <p:nvPr/>
        </p:nvSpPr>
        <p:spPr bwMode="auto">
          <a:xfrm>
            <a:off x="0" y="7890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4.4 Driving factors of telecommuting and virtual teams.</a:t>
            </a:r>
            <a:endParaRPr lang="en-US" sz="1700" dirty="0"/>
          </a:p>
        </p:txBody>
      </p:sp>
      <p:sp>
        <p:nvSpPr>
          <p:cNvPr id="2" name="Footer Placeholder 1"/>
          <p:cNvSpPr>
            <a:spLocks noGrp="1"/>
          </p:cNvSpPr>
          <p:nvPr>
            <p:ph type="ftr" sz="quarter" idx="4294967295"/>
          </p:nvPr>
        </p:nvSpPr>
        <p:spPr>
          <a:xfrm>
            <a:off x="3028950" y="6356351"/>
            <a:ext cx="3086100" cy="365125"/>
          </a:xfrm>
          <a:prstGeom prst="rect">
            <a:avLst/>
          </a:prstGeom>
        </p:spPr>
        <p:txBody>
          <a:bodyPr/>
          <a:lstStyle/>
          <a:p>
            <a:r>
              <a:rPr lang="en-US" smtClean="0"/>
              <a:t>(c) 2013 John Wiley &amp; Sons, Inc.</a:t>
            </a:r>
            <a:endParaRPr lang="en-US"/>
          </a:p>
        </p:txBody>
      </p:sp>
      <p:sp>
        <p:nvSpPr>
          <p:cNvPr id="5" name="TextBox 4"/>
          <p:cNvSpPr txBox="1"/>
          <p:nvPr/>
        </p:nvSpPr>
        <p:spPr>
          <a:xfrm>
            <a:off x="6629400" y="5791200"/>
            <a:ext cx="1905000" cy="276999"/>
          </a:xfrm>
          <a:prstGeom prst="rect">
            <a:avLst/>
          </a:prstGeom>
          <a:noFill/>
        </p:spPr>
        <p:txBody>
          <a:bodyPr wrap="square" rtlCol="0">
            <a:spAutoFit/>
          </a:bodyPr>
          <a:lstStyle/>
          <a:p>
            <a:pPr algn="r"/>
            <a:r>
              <a:rPr lang="en-US" sz="1200" dirty="0" smtClean="0">
                <a:solidFill>
                  <a:schemeClr val="bg1">
                    <a:lumMod val="50000"/>
                  </a:schemeClr>
                </a:solidFill>
              </a:rPr>
              <a:t>© John Wiley &amp; Sons</a:t>
            </a:r>
            <a:endParaRPr lang="en-US" sz="1200" dirty="0">
              <a:solidFill>
                <a:schemeClr val="bg1">
                  <a:lumMod val="50000"/>
                </a:schemeClr>
              </a:solidFill>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28600"/>
            <a:ext cx="7886700" cy="1325563"/>
          </a:xfrm>
        </p:spPr>
        <p:txBody>
          <a:bodyPr>
            <a:normAutofit/>
          </a:bodyPr>
          <a:lstStyle/>
          <a:p>
            <a:r>
              <a:rPr lang="en-US" b="1" dirty="0" smtClean="0">
                <a:solidFill>
                  <a:srgbClr val="0036A2"/>
                </a:solidFill>
              </a:rPr>
              <a:t>The Growth of Telecommuting </a:t>
            </a:r>
            <a:endParaRPr lang="en-US" b="1" dirty="0" smtClean="0">
              <a:solidFill>
                <a:srgbClr val="FF0000"/>
              </a:solidFill>
            </a:endParaRPr>
          </a:p>
        </p:txBody>
      </p:sp>
      <p:sp>
        <p:nvSpPr>
          <p:cNvPr id="3" name="Content Placeholder 2"/>
          <p:cNvSpPr>
            <a:spLocks noGrp="1"/>
          </p:cNvSpPr>
          <p:nvPr>
            <p:ph idx="1"/>
          </p:nvPr>
        </p:nvSpPr>
        <p:spPr>
          <a:xfrm>
            <a:off x="457200" y="1600200"/>
            <a:ext cx="8229600" cy="4297363"/>
          </a:xfrm>
        </p:spPr>
        <p:txBody>
          <a:bodyPr>
            <a:noAutofit/>
          </a:bodyPr>
          <a:lstStyle/>
          <a:p>
            <a:pPr marL="457200" indent="-457200">
              <a:buFont typeface="+mj-lt"/>
              <a:buAutoNum type="arabicPeriod"/>
            </a:pPr>
            <a:r>
              <a:rPr lang="en-US" sz="1900" dirty="0" smtClean="0"/>
              <a:t>Work is increasingly knowledge-based. Employees can create, assimilate, and distribute knowledge at home as effectively as they can at an office.</a:t>
            </a:r>
          </a:p>
          <a:p>
            <a:pPr marL="457200" indent="-457200">
              <a:buFont typeface="+mj-lt"/>
              <a:buAutoNum type="arabicPeriod"/>
            </a:pPr>
            <a:r>
              <a:rPr lang="en-US" sz="1900" dirty="0" smtClean="0"/>
              <a:t>Telecommuting enables workers to shift their work to accommodate their lifestyles (e.g., parents, disability).</a:t>
            </a:r>
          </a:p>
          <a:p>
            <a:pPr marL="685800" lvl="1" indent="-457200"/>
            <a:r>
              <a:rPr lang="en-US" sz="1700" dirty="0" smtClean="0"/>
              <a:t>Telecommuting enables geographic flexibility.</a:t>
            </a:r>
          </a:p>
          <a:p>
            <a:pPr marL="457200" indent="-457200">
              <a:buFont typeface="+mj-lt"/>
              <a:buAutoNum type="arabicPeriod"/>
            </a:pPr>
            <a:r>
              <a:rPr lang="en-US" sz="1900" dirty="0" smtClean="0"/>
              <a:t>New technologies used by telecommuters are becoming better and cheaper (e.g., price of PC and “back office” applications).</a:t>
            </a:r>
          </a:p>
          <a:p>
            <a:pPr marL="457200" indent="-457200">
              <a:buFont typeface="+mj-lt"/>
              <a:buAutoNum type="arabicPeriod"/>
            </a:pPr>
            <a:r>
              <a:rPr lang="en-US" sz="1900" dirty="0" smtClean="0"/>
              <a:t>The increasing reliance on web-based technologies by all generations (particularly Generation Y and </a:t>
            </a:r>
            <a:r>
              <a:rPr lang="en-US" sz="1900" dirty="0" err="1" smtClean="0"/>
              <a:t>Millennials</a:t>
            </a:r>
            <a:r>
              <a:rPr lang="en-US" sz="1900" dirty="0" smtClean="0"/>
              <a:t>).</a:t>
            </a:r>
          </a:p>
          <a:p>
            <a:pPr marL="457200" indent="-457200">
              <a:buFont typeface="+mj-lt"/>
              <a:buAutoNum type="arabicPeriod" startAt="5"/>
            </a:pPr>
            <a:r>
              <a:rPr lang="en-US" dirty="0"/>
              <a:t>A mounting emphasis on conserving energy. </a:t>
            </a:r>
          </a:p>
          <a:p>
            <a:pPr marL="685800" lvl="1" indent="-457200"/>
            <a:r>
              <a:rPr lang="en-US" dirty="0"/>
              <a:t>As the cost of gasoline continues to skyrocket, employees are looking for ways to save money.</a:t>
            </a:r>
          </a:p>
          <a:p>
            <a:pPr marL="685800" lvl="1" indent="-457200"/>
            <a:r>
              <a:rPr lang="en-US" dirty="0"/>
              <a:t>Companies can also experience lower energy costs from telecommuting.</a:t>
            </a:r>
          </a:p>
          <a:p>
            <a:pPr lvl="2"/>
            <a:r>
              <a:rPr lang="en-US" sz="1600" dirty="0"/>
              <a:t>Energy is no longer needed to heat or cool these office spaces.</a:t>
            </a:r>
          </a:p>
          <a:p>
            <a:pPr marL="685800" lvl="1" indent="-457200">
              <a:buSzPct val="50000"/>
            </a:pPr>
            <a:r>
              <a:rPr lang="en-US" dirty="0"/>
              <a:t>Companies seek to comply with the Clean Air Act and to be praised for their “green computing” practices. At the same time, they are reaping considerable cost savings.</a:t>
            </a:r>
          </a:p>
          <a:p>
            <a:pPr marL="457200" indent="-457200">
              <a:buFont typeface="+mj-lt"/>
              <a:buAutoNum type="arabicPeriod"/>
            </a:pPr>
            <a:endParaRPr lang="en-US" sz="1900" dirty="0" smtClean="0"/>
          </a:p>
          <a:p>
            <a:endParaRPr lang="en-US" sz="1900" dirty="0"/>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Disadvantages of Telecommuting –</a:t>
            </a:r>
            <a:br>
              <a:rPr lang="en-US" b="1" dirty="0" smtClean="0">
                <a:solidFill>
                  <a:srgbClr val="0036A2"/>
                </a:solidFill>
              </a:rPr>
            </a:br>
            <a:r>
              <a:rPr lang="en-US" b="1" dirty="0" smtClean="0">
                <a:solidFill>
                  <a:srgbClr val="0036A2"/>
                </a:solidFill>
              </a:rPr>
              <a:t>Managers Position </a:t>
            </a:r>
          </a:p>
        </p:txBody>
      </p:sp>
      <p:sp>
        <p:nvSpPr>
          <p:cNvPr id="3" name="Content Placeholder 2"/>
          <p:cNvSpPr>
            <a:spLocks noGrp="1"/>
          </p:cNvSpPr>
          <p:nvPr>
            <p:ph idx="1"/>
          </p:nvPr>
        </p:nvSpPr>
        <p:spPr/>
        <p:txBody>
          <a:bodyPr>
            <a:normAutofit/>
          </a:bodyPr>
          <a:lstStyle/>
          <a:p>
            <a:r>
              <a:rPr lang="en-US" dirty="0" smtClean="0"/>
              <a:t>More difficult for managers to evaluate and compensate performance.</a:t>
            </a:r>
            <a:endParaRPr lang="en-US" strike="sngStrike" dirty="0" smtClean="0"/>
          </a:p>
          <a:p>
            <a:pPr lvl="1"/>
            <a:r>
              <a:rPr lang="en-US" dirty="0" smtClean="0"/>
              <a:t>Many telecommuting tasks do not produce well-defined deliverables or results, or managerial controls typically prove inadequate.</a:t>
            </a:r>
          </a:p>
          <a:p>
            <a:pPr lvl="1"/>
            <a:r>
              <a:rPr lang="en-US" dirty="0" smtClean="0"/>
              <a:t>Managers must rely heavily on the telecommuter’s self-discipline.</a:t>
            </a:r>
          </a:p>
          <a:p>
            <a:r>
              <a:rPr lang="en-US" dirty="0" smtClean="0"/>
              <a:t>Managers may feel they are losing control over their employees.</a:t>
            </a:r>
          </a:p>
          <a:p>
            <a:r>
              <a:rPr lang="en-US" dirty="0" smtClean="0"/>
              <a:t>Some telecommuting employees abuse their privileges.</a:t>
            </a:r>
          </a:p>
          <a:p>
            <a:r>
              <a:rPr lang="en-US" dirty="0" smtClean="0"/>
              <a:t>Managers accustomed to traditional work models may strongly resist telecommuting.</a:t>
            </a:r>
          </a:p>
          <a:p>
            <a:endParaRPr lang="en-US" dirty="0"/>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Disadvantages of Telecommuting –</a:t>
            </a:r>
            <a:br>
              <a:rPr lang="en-US" b="1" dirty="0" smtClean="0">
                <a:solidFill>
                  <a:srgbClr val="0036A2"/>
                </a:solidFill>
              </a:rPr>
            </a:br>
            <a:r>
              <a:rPr lang="en-US" b="1" dirty="0" smtClean="0">
                <a:solidFill>
                  <a:srgbClr val="0036A2"/>
                </a:solidFill>
              </a:rPr>
              <a:t>Telecommuters Position </a:t>
            </a:r>
            <a:endParaRPr lang="en-US" dirty="0"/>
          </a:p>
        </p:txBody>
      </p:sp>
      <p:sp>
        <p:nvSpPr>
          <p:cNvPr id="3" name="Content Placeholder 2"/>
          <p:cNvSpPr>
            <a:spLocks noGrp="1"/>
          </p:cNvSpPr>
          <p:nvPr>
            <p:ph idx="1"/>
          </p:nvPr>
        </p:nvSpPr>
        <p:spPr/>
        <p:txBody>
          <a:bodyPr>
            <a:normAutofit/>
          </a:bodyPr>
          <a:lstStyle/>
          <a:p>
            <a:r>
              <a:rPr lang="en-US" dirty="0" smtClean="0"/>
              <a:t>Telecommuters must: </a:t>
            </a:r>
          </a:p>
          <a:p>
            <a:pPr lvl="1"/>
            <a:r>
              <a:rPr lang="en-US" dirty="0" smtClean="0"/>
              <a:t>Exert a high level of self-discipline to ensure they get the work done.</a:t>
            </a:r>
          </a:p>
          <a:p>
            <a:pPr lvl="1"/>
            <a:r>
              <a:rPr lang="en-US" dirty="0" smtClean="0"/>
              <a:t>Avoid distractions (e.g., personal phone calls, visitors, and inconvenient family disruptions).</a:t>
            </a:r>
          </a:p>
          <a:p>
            <a:r>
              <a:rPr lang="en-US" dirty="0" smtClean="0"/>
              <a:t>A flexible work situation makes it difficult to separate work from personal life.</a:t>
            </a:r>
          </a:p>
          <a:p>
            <a:r>
              <a:rPr lang="en-US" dirty="0" smtClean="0"/>
              <a:t>May end up working more hours than the standard nine-to-five worker.</a:t>
            </a:r>
          </a:p>
          <a:p>
            <a:r>
              <a:rPr lang="en-US" dirty="0" smtClean="0"/>
              <a:t>Working remotely can disconnect telecommuters from their company’s culture and make them feel isolated.</a:t>
            </a:r>
          </a:p>
          <a:p>
            <a:r>
              <a:rPr lang="en-US" dirty="0" smtClean="0"/>
              <a:t>Another risk is offshoring and outsourcing of software development and computer services enabled by the same technologies.</a:t>
            </a:r>
          </a:p>
          <a:p>
            <a:endParaRPr lang="en-US" dirty="0"/>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Group 15"/>
          <p:cNvGraphicFramePr>
            <a:graphicFrameLocks noGrp="1"/>
          </p:cNvGraphicFramePr>
          <p:nvPr>
            <p:extLst>
              <p:ext uri="{D42A27DB-BD31-4B8C-83A1-F6EECF244321}">
                <p14:modId xmlns:p14="http://schemas.microsoft.com/office/powerpoint/2010/main" val="4212436231"/>
              </p:ext>
            </p:extLst>
          </p:nvPr>
        </p:nvGraphicFramePr>
        <p:xfrm>
          <a:off x="457200" y="1524000"/>
          <a:ext cx="8077200" cy="4329113"/>
        </p:xfrm>
        <a:graphic>
          <a:graphicData uri="http://schemas.openxmlformats.org/drawingml/2006/table">
            <a:tbl>
              <a:tblPr/>
              <a:tblGrid>
                <a:gridCol w="4038600"/>
                <a:gridCol w="4038600"/>
              </a:tblGrid>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Employee Advantages of Telecommuting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Potential Problems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3948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Reduced stress due to increased ability to meet schedules, heightened morale, and lower absenteeism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Geographic flexibility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Higher personal productivity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Housebound individuals can join the workforce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Harder to evaluate performance, increased stress from inability to separate work from home life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Employee may become disconnected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from company culture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Telecommuters are more easily replaced by electronic immigrants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cs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Times New Roman" pitchFamily="18" charset="0"/>
                        </a:rPr>
                        <a:t>Not suitable for all jobs or employees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14"/>
          <p:cNvSpPr txBox="1">
            <a:spLocks noChangeArrowheads="1"/>
          </p:cNvSpPr>
          <p:nvPr/>
        </p:nvSpPr>
        <p:spPr bwMode="auto">
          <a:xfrm>
            <a:off x="0" y="914400"/>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4.5 </a:t>
            </a:r>
            <a:r>
              <a:rPr lang="en-US" sz="1700" dirty="0"/>
              <a:t>Advantages and disadvantages of </a:t>
            </a:r>
            <a:r>
              <a:rPr lang="en-US" sz="1700" dirty="0" smtClean="0"/>
              <a:t>telecommuting.</a:t>
            </a:r>
            <a:endParaRPr lang="en-US" sz="1700" dirty="0"/>
          </a:p>
        </p:txBody>
      </p:sp>
      <p:sp>
        <p:nvSpPr>
          <p:cNvPr id="3" name="TextBox 2"/>
          <p:cNvSpPr txBox="1"/>
          <p:nvPr/>
        </p:nvSpPr>
        <p:spPr>
          <a:xfrm>
            <a:off x="6781800" y="5881300"/>
            <a:ext cx="1752600" cy="276999"/>
          </a:xfrm>
          <a:prstGeom prst="rect">
            <a:avLst/>
          </a:prstGeom>
          <a:noFill/>
        </p:spPr>
        <p:txBody>
          <a:bodyPr wrap="square" rtlCol="0">
            <a:spAutoFit/>
          </a:bodyPr>
          <a:lstStyle/>
          <a:p>
            <a:r>
              <a:rPr lang="en-US" sz="1200" dirty="0" smtClean="0">
                <a:solidFill>
                  <a:schemeClr val="bg1">
                    <a:lumMod val="50000"/>
                  </a:schemeClr>
                </a:solidFill>
              </a:rPr>
              <a:t>© John Wiley &amp; Sons</a:t>
            </a:r>
            <a:endParaRPr lang="en-US" sz="1200" dirty="0">
              <a:solidFill>
                <a:schemeClr val="bg1">
                  <a:lumMod val="50000"/>
                </a:schemeClr>
              </a:solidFill>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Managerial Issues in Remote Work</a:t>
            </a:r>
          </a:p>
        </p:txBody>
      </p:sp>
      <p:sp>
        <p:nvSpPr>
          <p:cNvPr id="3" name="Content Placeholder 2"/>
          <p:cNvSpPr>
            <a:spLocks noGrp="1"/>
          </p:cNvSpPr>
          <p:nvPr>
            <p:ph idx="1"/>
          </p:nvPr>
        </p:nvSpPr>
        <p:spPr>
          <a:xfrm>
            <a:off x="533400" y="1524000"/>
            <a:ext cx="8229600" cy="4953000"/>
          </a:xfrm>
        </p:spPr>
        <p:txBody>
          <a:bodyPr>
            <a:noAutofit/>
          </a:bodyPr>
          <a:lstStyle/>
          <a:p>
            <a:r>
              <a:rPr lang="en-US" sz="1800" dirty="0" smtClean="0"/>
              <a:t>Planning, business, and support tasks must be redesigned to support remote workers.</a:t>
            </a:r>
          </a:p>
          <a:p>
            <a:r>
              <a:rPr lang="en-US" sz="1800" dirty="0" smtClean="0"/>
              <a:t>Training should be offered so all workers can understand the new work environment.</a:t>
            </a:r>
          </a:p>
          <a:p>
            <a:r>
              <a:rPr lang="en-US" sz="1800" dirty="0" smtClean="0"/>
              <a:t>Managers must find new ways to evaluate and supervise those employees without seeing them every day in the office. </a:t>
            </a:r>
          </a:p>
          <a:p>
            <a:pPr lvl="1"/>
            <a:r>
              <a:rPr lang="en-US" dirty="0" smtClean="0"/>
              <a:t>Work to coordinate schedules and ensure adequate communication among all workers.</a:t>
            </a:r>
          </a:p>
          <a:p>
            <a:pPr lvl="1"/>
            <a:r>
              <a:rPr lang="en-US" dirty="0" smtClean="0"/>
              <a:t>Establish policies about using different technologies to support communications.</a:t>
            </a:r>
          </a:p>
          <a:p>
            <a:pPr lvl="1"/>
            <a:r>
              <a:rPr lang="en-US" dirty="0" smtClean="0"/>
              <a:t>Help the organization adapt by building business processes to support remote workers.</a:t>
            </a:r>
            <a:endParaRPr lang="en-US" dirty="0"/>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Security Issues in Remote Work</a:t>
            </a:r>
            <a:endParaRPr lang="en-US" dirty="0"/>
          </a:p>
        </p:txBody>
      </p:sp>
      <p:sp>
        <p:nvSpPr>
          <p:cNvPr id="3" name="Content Placeholder 2"/>
          <p:cNvSpPr>
            <a:spLocks noGrp="1"/>
          </p:cNvSpPr>
          <p:nvPr>
            <p:ph idx="1"/>
          </p:nvPr>
        </p:nvSpPr>
        <p:spPr/>
        <p:txBody>
          <a:bodyPr>
            <a:normAutofit/>
          </a:bodyPr>
          <a:lstStyle/>
          <a:p>
            <a:r>
              <a:rPr lang="en-US" dirty="0" smtClean="0"/>
              <a:t>“BYOD” (Bring Your Own Device) - remote workers have their own computers in the location where they work.</a:t>
            </a:r>
          </a:p>
          <a:p>
            <a:r>
              <a:rPr lang="en-US" dirty="0" smtClean="0"/>
              <a:t>Remote workers pose a threat to office workers:</a:t>
            </a:r>
          </a:p>
          <a:p>
            <a:pPr lvl="1"/>
            <a:r>
              <a:rPr lang="en-US" dirty="0" smtClean="0"/>
              <a:t>Once an infected computer is connected to the network, perimeter security technology is unable protect all the other workers on the network.</a:t>
            </a:r>
          </a:p>
          <a:p>
            <a:r>
              <a:rPr lang="en-US" dirty="0" smtClean="0"/>
              <a:t>It is impossible for organizations to make remote workers totally secure.</a:t>
            </a:r>
          </a:p>
          <a:p>
            <a:r>
              <a:rPr lang="en-US" dirty="0" smtClean="0"/>
              <a:t>Managers need to get more involved:</a:t>
            </a:r>
          </a:p>
          <a:p>
            <a:pPr lvl="1"/>
            <a:r>
              <a:rPr lang="en-US" dirty="0" smtClean="0"/>
              <a:t>Assessing the areas and severity of risk.</a:t>
            </a:r>
          </a:p>
          <a:p>
            <a:pPr lvl="1"/>
            <a:r>
              <a:rPr lang="en-US" dirty="0" smtClean="0"/>
              <a:t>Taking appropriate steps via policies, education, and technology.</a:t>
            </a: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Virtual Teams</a:t>
            </a:r>
          </a:p>
        </p:txBody>
      </p:sp>
      <p:sp>
        <p:nvSpPr>
          <p:cNvPr id="3" name="Content Placeholder 2"/>
          <p:cNvSpPr>
            <a:spLocks noGrp="1"/>
          </p:cNvSpPr>
          <p:nvPr>
            <p:ph idx="1"/>
          </p:nvPr>
        </p:nvSpPr>
        <p:spPr/>
        <p:txBody>
          <a:bodyPr>
            <a:normAutofit/>
          </a:bodyPr>
          <a:lstStyle/>
          <a:p>
            <a:r>
              <a:rPr lang="en-US" dirty="0" smtClean="0"/>
              <a:t>Two or more people who:</a:t>
            </a:r>
          </a:p>
          <a:p>
            <a:pPr lvl="1" indent="-342900">
              <a:buFont typeface="+mj-lt"/>
              <a:buAutoNum type="arabicPeriod"/>
            </a:pPr>
            <a:r>
              <a:rPr lang="en-US" dirty="0" smtClean="0"/>
              <a:t>Work together interdependently with mutual accountability for achieving common goals.</a:t>
            </a:r>
          </a:p>
          <a:p>
            <a:pPr marL="576072" lvl="1" indent="-457200">
              <a:buFont typeface="+mj-lt"/>
              <a:buAutoNum type="arabicPeriod"/>
            </a:pPr>
            <a:r>
              <a:rPr lang="en-US" dirty="0" smtClean="0"/>
              <a:t>Do not work in the same place and/or at the same time.</a:t>
            </a:r>
          </a:p>
          <a:p>
            <a:pPr marL="576072" lvl="1" indent="-457200">
              <a:buFont typeface="+mj-lt"/>
              <a:buAutoNum type="arabicPeriod"/>
            </a:pPr>
            <a:r>
              <a:rPr lang="en-US" dirty="0" smtClean="0"/>
              <a:t>Use electronic communication technology to communicate, coordinate their activities, and complete their team’s tasks.</a:t>
            </a:r>
          </a:p>
          <a:p>
            <a:pPr marL="457200" indent="-457200"/>
            <a:r>
              <a:rPr lang="en-US" dirty="0" smtClean="0"/>
              <a:t>Virtual team members may be in different locations, organizations, time zones, or time shifts.</a:t>
            </a:r>
          </a:p>
          <a:p>
            <a:pPr marL="457200" indent="-457200"/>
            <a:r>
              <a:rPr lang="en-US" dirty="0" smtClean="0"/>
              <a:t>Virtual teams are thought to have a life cycle (Figure 4.6).</a:t>
            </a: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1138" name="Picture 2" descr="ftp://smandemod:jws&amp;ILEI$@ftp.wiley.com/Pearlson/Final%20Images/C04GR/c04f006.jpg"/>
          <p:cNvPicPr>
            <a:picLocks noChangeAspect="1" noChangeArrowheads="1"/>
          </p:cNvPicPr>
          <p:nvPr/>
        </p:nvPicPr>
        <p:blipFill>
          <a:blip r:embed="rId2" cstate="print"/>
          <a:srcRect/>
          <a:stretch>
            <a:fillRect/>
          </a:stretch>
        </p:blipFill>
        <p:spPr bwMode="auto">
          <a:xfrm>
            <a:off x="457200" y="1752600"/>
            <a:ext cx="8166450" cy="4251326"/>
          </a:xfrm>
          <a:prstGeom prst="rect">
            <a:avLst/>
          </a:prstGeom>
          <a:noFill/>
        </p:spPr>
      </p:pic>
      <p:sp>
        <p:nvSpPr>
          <p:cNvPr id="5" name="Text Box 14"/>
          <p:cNvSpPr txBox="1">
            <a:spLocks noChangeArrowheads="1"/>
          </p:cNvSpPr>
          <p:nvPr/>
        </p:nvSpPr>
        <p:spPr bwMode="auto">
          <a:xfrm>
            <a:off x="0" y="8652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4.6  Key activities in the life cycle of virtual teams.</a:t>
            </a:r>
            <a:endParaRPr lang="en-US" sz="1700" dirty="0"/>
          </a:p>
        </p:txBody>
      </p:sp>
      <p:sp>
        <p:nvSpPr>
          <p:cNvPr id="6" name="Footer Placeholder 1"/>
          <p:cNvSpPr txBox="1">
            <a:spLocks/>
          </p:cNvSpPr>
          <p:nvPr/>
        </p:nvSpPr>
        <p:spPr>
          <a:xfrm>
            <a:off x="5638800" y="6003926"/>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 John Wiley &amp; Sons</a:t>
            </a:r>
            <a:endParaRPr lang="en-US" dirty="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Real World Example</a:t>
            </a:r>
            <a:endParaRPr lang="en-US" b="1" dirty="0"/>
          </a:p>
        </p:txBody>
      </p:sp>
      <p:sp>
        <p:nvSpPr>
          <p:cNvPr id="3" name="Content Placeholder 2"/>
          <p:cNvSpPr>
            <a:spLocks noGrp="1"/>
          </p:cNvSpPr>
          <p:nvPr>
            <p:ph idx="1"/>
          </p:nvPr>
        </p:nvSpPr>
        <p:spPr>
          <a:xfrm>
            <a:off x="304800" y="1600200"/>
            <a:ext cx="8839200" cy="4576763"/>
          </a:xfrm>
        </p:spPr>
        <p:txBody>
          <a:bodyPr>
            <a:normAutofit fontScale="62500" lnSpcReduction="20000"/>
          </a:bodyPr>
          <a:lstStyle/>
          <a:p>
            <a:r>
              <a:rPr lang="en-US" sz="2700" dirty="0" smtClean="0"/>
              <a:t>Best Buy, the leading U.S. retailer in electronics, completely transformed its view of the ordinary workday.  </a:t>
            </a:r>
          </a:p>
          <a:p>
            <a:r>
              <a:rPr lang="en-US" sz="2700" dirty="0" smtClean="0"/>
              <a:t>Known for killer hours and herd-riding bosses, it ushered in a new approach to work: Results-Only Work Environment (ROWE).</a:t>
            </a:r>
          </a:p>
          <a:p>
            <a:r>
              <a:rPr lang="en-US" sz="2700" dirty="0" smtClean="0"/>
              <a:t>Brainchild of two passionate employees who thought that Best Buy managers were mired in analog-age inertia and did not recognize that employees could use technology to perform work from a variety of places. </a:t>
            </a:r>
          </a:p>
          <a:p>
            <a:r>
              <a:rPr lang="en-US" sz="2700" dirty="0" smtClean="0"/>
              <a:t>ROWE is a program that allows limitless flexibility when it comes to work hours.   </a:t>
            </a:r>
          </a:p>
          <a:p>
            <a:r>
              <a:rPr lang="en-US" sz="2700" dirty="0" smtClean="0"/>
              <a:t>Employees can choose where and when they will do their work as long as project goals are satisfied.  </a:t>
            </a:r>
          </a:p>
          <a:p>
            <a:r>
              <a:rPr lang="en-US" sz="2700" dirty="0" smtClean="0"/>
              <a:t>Employee decisions about working hours and location are framed by 13 guideposts—the most surprising of which is “every meeting is optional.”</a:t>
            </a:r>
          </a:p>
          <a:p>
            <a:r>
              <a:rPr lang="en-US" sz="2800" dirty="0"/>
              <a:t>Best Buy claims that productivity soared 41% between 2005 and 2007 on ROWE teams, and voluntary turnover plummeted 90%. </a:t>
            </a:r>
          </a:p>
          <a:p>
            <a:r>
              <a:rPr lang="en-US" sz="2800" dirty="0"/>
              <a:t>This helped Best Buy save $16 million each year. </a:t>
            </a:r>
          </a:p>
          <a:p>
            <a:r>
              <a:rPr lang="en-US" sz="2800" dirty="0"/>
              <a:t>Other companies (IBM and AT&amp;T) have adopted similar strategies.</a:t>
            </a:r>
          </a:p>
          <a:p>
            <a:r>
              <a:rPr lang="en-US" sz="2800" dirty="0"/>
              <a:t>The nature of work is changing before our eyes, and information technology is supporting, if not propelling, the changes. </a:t>
            </a:r>
          </a:p>
          <a:p>
            <a:endParaRPr lang="en-US" sz="2700" dirty="0" smtClean="0"/>
          </a:p>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Factors Driving Use of Virtual Teams</a:t>
            </a:r>
          </a:p>
        </p:txBody>
      </p:sp>
      <p:sp>
        <p:nvSpPr>
          <p:cNvPr id="3" name="Content Placeholder 2"/>
          <p:cNvSpPr>
            <a:spLocks noGrp="1"/>
          </p:cNvSpPr>
          <p:nvPr>
            <p:ph idx="1"/>
          </p:nvPr>
        </p:nvSpPr>
        <p:spPr/>
        <p:txBody>
          <a:bodyPr/>
          <a:lstStyle/>
          <a:p>
            <a:r>
              <a:rPr lang="en-US" dirty="0" smtClean="0"/>
              <a:t>The same drivers for telecommuting can be applied to virtual teams.</a:t>
            </a:r>
          </a:p>
          <a:p>
            <a:r>
              <a:rPr lang="en-US" dirty="0" smtClean="0"/>
              <a:t>Virtual teams offer advantages in terms of expanding the knowledge base through team membership.</a:t>
            </a:r>
          </a:p>
          <a:p>
            <a:r>
              <a:rPr lang="en-US" dirty="0" smtClean="0"/>
              <a:t>Managers can draw team members with needed skills or expertise from around the globe without large travel expenses.</a:t>
            </a:r>
          </a:p>
          <a:p>
            <a:r>
              <a:rPr lang="en-US" dirty="0" smtClean="0"/>
              <a:t>Virtual teams can benefit from following the sun.</a:t>
            </a:r>
          </a:p>
          <a:p>
            <a:pPr lvl="1"/>
            <a:r>
              <a:rPr lang="en-US" dirty="0" smtClean="0"/>
              <a:t>Teams in different parts of the world can cooperate to get work done faster due to time zone differences.</a:t>
            </a:r>
          </a:p>
          <a:p>
            <a:endParaRPr lang="en-US" dirty="0"/>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Disadvantages and Challenges of </a:t>
            </a:r>
            <a:br>
              <a:rPr lang="en-US" b="1" dirty="0" smtClean="0">
                <a:solidFill>
                  <a:srgbClr val="0036A2"/>
                </a:solidFill>
              </a:rPr>
            </a:br>
            <a:r>
              <a:rPr lang="en-US" b="1" dirty="0" smtClean="0">
                <a:solidFill>
                  <a:srgbClr val="0036A2"/>
                </a:solidFill>
              </a:rPr>
              <a:t>Virtual Teams</a:t>
            </a:r>
          </a:p>
        </p:txBody>
      </p:sp>
      <p:sp>
        <p:nvSpPr>
          <p:cNvPr id="3" name="Content Placeholder 2"/>
          <p:cNvSpPr>
            <a:spLocks noGrp="1"/>
          </p:cNvSpPr>
          <p:nvPr>
            <p:ph idx="1"/>
          </p:nvPr>
        </p:nvSpPr>
        <p:spPr/>
        <p:txBody>
          <a:bodyPr/>
          <a:lstStyle/>
          <a:p>
            <a:r>
              <a:rPr lang="en-US" dirty="0" smtClean="0"/>
              <a:t>Different time zones.</a:t>
            </a:r>
          </a:p>
          <a:p>
            <a:r>
              <a:rPr lang="en-US" dirty="0" smtClean="0"/>
              <a:t>Security is harder to ensure.</a:t>
            </a:r>
          </a:p>
          <a:p>
            <a:r>
              <a:rPr lang="en-US" dirty="0" smtClean="0"/>
              <a:t>Considerable number of challenges that could turn into disadvantages (Figure 4.7). </a:t>
            </a:r>
          </a:p>
          <a:p>
            <a:r>
              <a:rPr lang="en-US" dirty="0" smtClean="0"/>
              <a:t>Electronic communications may not allow the person to convey nuances that are possible with face-to-face conversation.</a:t>
            </a:r>
          </a:p>
          <a:p>
            <a:r>
              <a:rPr lang="en-US" dirty="0" smtClean="0"/>
              <a:t>Trust may be slower to form.</a:t>
            </a:r>
          </a:p>
          <a:p>
            <a:r>
              <a:rPr lang="en-US" dirty="0" smtClean="0"/>
              <a:t>Diversity of team members (languages, nations, cultures, etc.). </a:t>
            </a:r>
          </a:p>
          <a:p>
            <a:endParaRPr lang="en-US" dirty="0"/>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Group 2"/>
          <p:cNvGraphicFramePr>
            <a:graphicFrameLocks/>
          </p:cNvGraphicFramePr>
          <p:nvPr>
            <p:extLst>
              <p:ext uri="{D42A27DB-BD31-4B8C-83A1-F6EECF244321}">
                <p14:modId xmlns:p14="http://schemas.microsoft.com/office/powerpoint/2010/main" val="2539871172"/>
              </p:ext>
            </p:extLst>
          </p:nvPr>
        </p:nvGraphicFramePr>
        <p:xfrm>
          <a:off x="381000" y="990600"/>
          <a:ext cx="8610600" cy="5243134"/>
        </p:xfrm>
        <a:graphic>
          <a:graphicData uri="http://schemas.openxmlformats.org/drawingml/2006/table">
            <a:tbl>
              <a:tblPr/>
              <a:tblGrid>
                <a:gridCol w="2057400"/>
                <a:gridCol w="3276600"/>
                <a:gridCol w="3276600"/>
              </a:tblGrid>
              <a:tr h="334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Challenges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Virtual Teams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Traditional Teams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50000"/>
                      </a:schemeClr>
                    </a:solid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rPr>
                        <a:t>Communications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Multiple zones can lead to greater efficiency and communication difficulties.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Teams are located in same time zone.  Scheduling is less difficult.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31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Communication dynamics (e.g., non-verbal) are altered.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Teams may use richer communication media.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531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rPr>
                        <a:t>Technology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Team members must have proficiency across a wide range of technologies.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Technology is not critical, and tools are not essential for communications.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31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Technology offers an electronic repository.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Electronic repositories are not typically used.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Work group effectiveness may be more dependent on alignment of the group and technologies used.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Task technology fit may not be as critical.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788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rPr>
                        <a:t>Team Diversity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Members typically come from different organizations and/or cultures which makes 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Because members are more homogeneous, group identity is easier to form.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728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 -Harder to establish a group identity.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 -Necessary to have better communication skills.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 -More difficult to build trust, norms, etc.</a:t>
                      </a:r>
                      <a:endParaRPr kumimoji="0" lang="en-US" sz="1400" b="0" i="0" u="none" strike="sngStrike" cap="none" normalizeH="0" baseline="0" dirty="0" smtClean="0">
                        <a:ln>
                          <a:noFill/>
                        </a:ln>
                        <a:solidFill>
                          <a:schemeClr val="tx1"/>
                        </a:solidFill>
                        <a:effectLst/>
                        <a:latin typeface="+mj-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Because of commonalities, communications are easier to complete successfully.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38"/>
          <p:cNvSpPr txBox="1">
            <a:spLocks noChangeArrowheads="1"/>
          </p:cNvSpPr>
          <p:nvPr/>
        </p:nvSpPr>
        <p:spPr bwMode="auto">
          <a:xfrm>
            <a:off x="0" y="609600"/>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4.7  </a:t>
            </a:r>
            <a:r>
              <a:rPr lang="en-US" sz="1700" dirty="0"/>
              <a:t>Comparison of challenges facing virtual and traditional teams.</a:t>
            </a:r>
          </a:p>
        </p:txBody>
      </p:sp>
      <p:sp>
        <p:nvSpPr>
          <p:cNvPr id="6" name="Footer Placeholder 1"/>
          <p:cNvSpPr txBox="1">
            <a:spLocks/>
          </p:cNvSpPr>
          <p:nvPr/>
        </p:nvSpPr>
        <p:spPr>
          <a:xfrm>
            <a:off x="5105400" y="640080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 John Wiley &amp; Sons</a:t>
            </a:r>
            <a:endParaRPr lang="en-US" dirty="0"/>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Managerial Issues in Virtual Teams</a:t>
            </a:r>
          </a:p>
        </p:txBody>
      </p:sp>
      <p:sp>
        <p:nvSpPr>
          <p:cNvPr id="3" name="Content Placeholder 2"/>
          <p:cNvSpPr>
            <a:spLocks noGrp="1"/>
          </p:cNvSpPr>
          <p:nvPr>
            <p:ph idx="1"/>
          </p:nvPr>
        </p:nvSpPr>
        <p:spPr/>
        <p:txBody>
          <a:bodyPr>
            <a:normAutofit/>
          </a:bodyPr>
          <a:lstStyle/>
          <a:p>
            <a:r>
              <a:rPr lang="en-US" dirty="0" smtClean="0"/>
              <a:t>Require different styles and types of management, particularly with management control activities.</a:t>
            </a:r>
          </a:p>
          <a:p>
            <a:r>
              <a:rPr lang="en-US" dirty="0" smtClean="0"/>
              <a:t>Observation is less likely to occur.</a:t>
            </a:r>
          </a:p>
          <a:p>
            <a:r>
              <a:rPr lang="en-US" dirty="0" smtClean="0"/>
              <a:t>Performance is more likely to be based on output.</a:t>
            </a:r>
          </a:p>
          <a:p>
            <a:r>
              <a:rPr lang="en-US" dirty="0" smtClean="0"/>
              <a:t>Providing feedback is important.</a:t>
            </a:r>
          </a:p>
          <a:p>
            <a:r>
              <a:rPr lang="en-US" dirty="0" smtClean="0"/>
              <a:t>Compensation should be based heavily on the team’s performance.</a:t>
            </a:r>
          </a:p>
          <a:p>
            <a:r>
              <a:rPr lang="en-US" dirty="0" smtClean="0"/>
              <a:t>Align reward systems with the accomplishment of desired team goals.</a:t>
            </a:r>
          </a:p>
          <a:p>
            <a:r>
              <a:rPr lang="en-US" dirty="0" smtClean="0"/>
              <a:t>Policies about the selection, evaluation, and compensation of virtual team members may need to be enacted.</a:t>
            </a:r>
          </a:p>
          <a:p>
            <a:endParaRPr lang="en-US" dirty="0"/>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Communication Challenges</a:t>
            </a:r>
          </a:p>
        </p:txBody>
      </p:sp>
      <p:sp>
        <p:nvSpPr>
          <p:cNvPr id="3" name="Content Placeholder 2"/>
          <p:cNvSpPr>
            <a:spLocks noGrp="1"/>
          </p:cNvSpPr>
          <p:nvPr>
            <p:ph idx="1"/>
          </p:nvPr>
        </p:nvSpPr>
        <p:spPr/>
        <p:txBody>
          <a:bodyPr>
            <a:normAutofit/>
          </a:bodyPr>
          <a:lstStyle/>
          <a:p>
            <a:r>
              <a:rPr lang="en-US" dirty="0" smtClean="0"/>
              <a:t>Managers must learn to keep the lines of communication open to allow team members to get their work done.  </a:t>
            </a:r>
          </a:p>
          <a:p>
            <a:r>
              <a:rPr lang="en-US" dirty="0" smtClean="0"/>
              <a:t>Frequent communication is essential to success.</a:t>
            </a:r>
          </a:p>
          <a:p>
            <a:r>
              <a:rPr lang="en-US" dirty="0" smtClean="0"/>
              <a:t>Need appropriate technological support (i.e., video teleconferencing, interactive groupware, etc.).</a:t>
            </a:r>
          </a:p>
          <a:p>
            <a:r>
              <a:rPr lang="en-US" dirty="0" smtClean="0"/>
              <a:t>Face-to-face meetings are the heartbeat of successful global virtual teams.</a:t>
            </a:r>
          </a:p>
          <a:p>
            <a:r>
              <a:rPr lang="en-US" dirty="0" smtClean="0"/>
              <a:t>Well-managed synchronous meetings using video teleconferencing—or possibly in a virtual world—can activate the heartbeat.</a:t>
            </a:r>
            <a:endParaRPr lang="en-US" dirty="0"/>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Technology Challenges</a:t>
            </a:r>
          </a:p>
        </p:txBody>
      </p:sp>
      <p:sp>
        <p:nvSpPr>
          <p:cNvPr id="3" name="Content Placeholder 2"/>
          <p:cNvSpPr>
            <a:spLocks noGrp="1"/>
          </p:cNvSpPr>
          <p:nvPr>
            <p:ph idx="1"/>
          </p:nvPr>
        </p:nvSpPr>
        <p:spPr/>
        <p:txBody>
          <a:bodyPr>
            <a:normAutofit/>
          </a:bodyPr>
          <a:lstStyle/>
          <a:p>
            <a:r>
              <a:rPr lang="en-US" dirty="0" smtClean="0"/>
              <a:t>All team members must have the same or compatible technologies at their locations.</a:t>
            </a:r>
          </a:p>
          <a:p>
            <a:r>
              <a:rPr lang="en-US" dirty="0" smtClean="0"/>
              <a:t>Managers must ensure that remote workers have seamless telephone transfers to the home office, desktop support, network connectivity, and security support.</a:t>
            </a:r>
          </a:p>
          <a:p>
            <a:r>
              <a:rPr lang="en-US" dirty="0" smtClean="0"/>
              <a:t>Policies and norms (unwritten rules) must be established.</a:t>
            </a:r>
          </a:p>
          <a:p>
            <a:r>
              <a:rPr lang="en-US" dirty="0" smtClean="0"/>
              <a:t>Diversity challenges – different cultures have different perceptions of time and task importance.</a:t>
            </a:r>
          </a:p>
          <a:p>
            <a:r>
              <a:rPr lang="en-US" dirty="0" smtClean="0"/>
              <a:t>Providing the appropriate technologies for each culture is key.</a:t>
            </a: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Gaining Acceptance for IT-Induced </a:t>
            </a:r>
            <a:br>
              <a:rPr lang="en-US" b="1" dirty="0" smtClean="0">
                <a:solidFill>
                  <a:srgbClr val="0036A2"/>
                </a:solidFill>
              </a:rPr>
            </a:br>
            <a:r>
              <a:rPr lang="en-US" b="1" dirty="0" smtClean="0">
                <a:solidFill>
                  <a:srgbClr val="0036A2"/>
                </a:solidFill>
              </a:rPr>
              <a:t>Change</a:t>
            </a:r>
          </a:p>
        </p:txBody>
      </p:sp>
      <p:sp>
        <p:nvSpPr>
          <p:cNvPr id="3" name="Content Placeholder 2"/>
          <p:cNvSpPr>
            <a:spLocks noGrp="1"/>
          </p:cNvSpPr>
          <p:nvPr>
            <p:ph idx="1"/>
          </p:nvPr>
        </p:nvSpPr>
        <p:spPr/>
        <p:txBody>
          <a:bodyPr>
            <a:noAutofit/>
          </a:bodyPr>
          <a:lstStyle/>
          <a:p>
            <a:r>
              <a:rPr lang="en-US" dirty="0" smtClean="0"/>
              <a:t>Employees may resist the changes if they view the</a:t>
            </a:r>
            <a:r>
              <a:rPr lang="en-US" dirty="0"/>
              <a:t>m</a:t>
            </a:r>
            <a:r>
              <a:rPr lang="en-US" dirty="0" smtClean="0"/>
              <a:t> as negatively affecting them.</a:t>
            </a:r>
          </a:p>
          <a:p>
            <a:pPr lvl="1"/>
            <a:r>
              <a:rPr lang="en-US" dirty="0" smtClean="0"/>
              <a:t>If they do not fully understand or are not prepared, they may resist in several ways:</a:t>
            </a:r>
          </a:p>
          <a:p>
            <a:pPr lvl="2"/>
            <a:r>
              <a:rPr lang="en-US" sz="1800" dirty="0" smtClean="0"/>
              <a:t>denying that the system is up and running.</a:t>
            </a:r>
          </a:p>
          <a:p>
            <a:pPr lvl="2"/>
            <a:r>
              <a:rPr lang="en-US" sz="1800" dirty="0" smtClean="0"/>
              <a:t>sabotaging the system by distorting or altering inputs.</a:t>
            </a:r>
          </a:p>
          <a:p>
            <a:pPr lvl="2"/>
            <a:r>
              <a:rPr lang="en-US" sz="1800" dirty="0" smtClean="0"/>
              <a:t>convincing themselves and others that the new system will not change the status quo.</a:t>
            </a:r>
          </a:p>
          <a:p>
            <a:pPr lvl="2"/>
            <a:r>
              <a:rPr lang="en-US" sz="1800" dirty="0" smtClean="0"/>
              <a:t>refusing to use the new system when its usage is voluntary.</a:t>
            </a:r>
          </a:p>
        </p:txBody>
      </p:sp>
      <p:sp>
        <p:nvSpPr>
          <p:cNvPr id="4" name="Footer Placeholder 3"/>
          <p:cNvSpPr>
            <a:spLocks noGrp="1"/>
          </p:cNvSpPr>
          <p:nvPr>
            <p:ph type="ftr" sz="quarter" idx="4294967295"/>
          </p:nvPr>
        </p:nvSpPr>
        <p:spPr>
          <a:xfrm>
            <a:off x="3028950" y="6356351"/>
            <a:ext cx="3086100" cy="365125"/>
          </a:xfrm>
          <a:prstGeom prst="rect">
            <a:avLst/>
          </a:prstGeom>
        </p:spPr>
        <p:txBody>
          <a:bodyPr/>
          <a:lstStyle/>
          <a:p>
            <a:r>
              <a:rPr lang="en-US" dirty="0" smtClean="0"/>
              <a:t>(c) 2013 John Wiley &amp; Sons, Inc.</a:t>
            </a:r>
            <a:endParaRPr lang="en-US" dirty="0"/>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Managing Change</a:t>
            </a:r>
          </a:p>
        </p:txBody>
      </p:sp>
      <p:sp>
        <p:nvSpPr>
          <p:cNvPr id="3" name="Content Placeholder 2"/>
          <p:cNvSpPr>
            <a:spLocks noGrp="1"/>
          </p:cNvSpPr>
          <p:nvPr>
            <p:ph idx="1"/>
          </p:nvPr>
        </p:nvSpPr>
        <p:spPr/>
        <p:txBody>
          <a:bodyPr>
            <a:normAutofit/>
          </a:bodyPr>
          <a:lstStyle/>
          <a:p>
            <a:r>
              <a:rPr lang="en-US" dirty="0" smtClean="0"/>
              <a:t>To avoid resistance behavior, John </a:t>
            </a:r>
            <a:r>
              <a:rPr lang="en-US" dirty="0" err="1" smtClean="0"/>
              <a:t>Kotter</a:t>
            </a:r>
            <a:r>
              <a:rPr lang="en-US" dirty="0" smtClean="0"/>
              <a:t> builds upon Lewin’s change model of unfreezing, changing, and refreezing.</a:t>
            </a:r>
          </a:p>
          <a:p>
            <a:r>
              <a:rPr lang="en-US" dirty="0" err="1" smtClean="0"/>
              <a:t>Kotter</a:t>
            </a:r>
            <a:r>
              <a:rPr lang="en-US" dirty="0" smtClean="0"/>
              <a:t> recommends eight specific steps in bringing about change (Figure 4.8).</a:t>
            </a:r>
          </a:p>
          <a:p>
            <a:r>
              <a:rPr lang="en-US" dirty="0" smtClean="0"/>
              <a:t>Managers should: </a:t>
            </a:r>
          </a:p>
          <a:p>
            <a:pPr lvl="1"/>
            <a:r>
              <a:rPr lang="en-US" dirty="0" smtClean="0"/>
              <a:t>keep the eight steps in mind as they introduce change into their workplaces. </a:t>
            </a:r>
          </a:p>
          <a:p>
            <a:pPr lvl="1"/>
            <a:r>
              <a:rPr lang="en-US" dirty="0" smtClean="0"/>
              <a:t>inform workers why the change is being made prior to the change happening.</a:t>
            </a:r>
          </a:p>
          <a:p>
            <a:pPr lvl="1"/>
            <a:r>
              <a:rPr lang="en-US" dirty="0" smtClean="0"/>
              <a:t>follow the change with reinforcement behaviors.</a:t>
            </a:r>
          </a:p>
          <a:p>
            <a:pPr lvl="1"/>
            <a:r>
              <a:rPr lang="en-US" dirty="0" smtClean="0"/>
              <a:t>reward employees who have successfully adopted new desired behaviors.</a:t>
            </a:r>
            <a:endParaRPr lang="en-US" dirty="0"/>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2162" name="Picture 2" descr="ftp://smandemod:jws&amp;ILEI$@ftp.wiley.com/Pearlson/Final%20Images/C04GR/c04f008.jpg"/>
          <p:cNvPicPr>
            <a:picLocks noChangeAspect="1" noChangeArrowheads="1"/>
          </p:cNvPicPr>
          <p:nvPr/>
        </p:nvPicPr>
        <p:blipFill>
          <a:blip r:embed="rId2" cstate="print"/>
          <a:srcRect/>
          <a:stretch>
            <a:fillRect/>
          </a:stretch>
        </p:blipFill>
        <p:spPr bwMode="auto">
          <a:xfrm>
            <a:off x="762000" y="1143000"/>
            <a:ext cx="7239000" cy="5482890"/>
          </a:xfrm>
          <a:prstGeom prst="rect">
            <a:avLst/>
          </a:prstGeom>
          <a:noFill/>
        </p:spPr>
      </p:pic>
      <p:sp>
        <p:nvSpPr>
          <p:cNvPr id="5" name="Text Box 38"/>
          <p:cNvSpPr txBox="1">
            <a:spLocks noChangeArrowheads="1"/>
          </p:cNvSpPr>
          <p:nvPr/>
        </p:nvSpPr>
        <p:spPr bwMode="auto">
          <a:xfrm>
            <a:off x="0" y="712857"/>
            <a:ext cx="9143999"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4.8  Stages and steps in change management.</a:t>
            </a:r>
            <a:endParaRPr lang="en-US" sz="1700" dirty="0"/>
          </a:p>
        </p:txBody>
      </p:sp>
      <p:sp>
        <p:nvSpPr>
          <p:cNvPr id="6" name="Footer Placeholder 1"/>
          <p:cNvSpPr txBox="1">
            <a:spLocks/>
          </p:cNvSpPr>
          <p:nvPr/>
        </p:nvSpPr>
        <p:spPr>
          <a:xfrm>
            <a:off x="5181600" y="655320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t>© John Wiley &amp; Sons</a:t>
            </a:r>
            <a:endParaRPr lang="en-US" dirty="0"/>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Technology Acceptance Model and Its Variants</a:t>
            </a:r>
          </a:p>
        </p:txBody>
      </p:sp>
      <p:sp>
        <p:nvSpPr>
          <p:cNvPr id="3" name="Content Placeholder 2"/>
          <p:cNvSpPr>
            <a:spLocks noGrp="1"/>
          </p:cNvSpPr>
          <p:nvPr>
            <p:ph idx="1"/>
          </p:nvPr>
        </p:nvSpPr>
        <p:spPr/>
        <p:txBody>
          <a:bodyPr>
            <a:normAutofit/>
          </a:bodyPr>
          <a:lstStyle/>
          <a:p>
            <a:r>
              <a:rPr lang="en-US" dirty="0" smtClean="0"/>
              <a:t>The Technology Acceptance Model (TAM) was developed by Fred Davis and his colleagues (Figure 4.9).</a:t>
            </a:r>
          </a:p>
          <a:p>
            <a:r>
              <a:rPr lang="en-US" dirty="0" smtClean="0"/>
              <a:t>TAM suggests that managers cannot get employees to use a system until they want to use it.</a:t>
            </a:r>
          </a:p>
          <a:p>
            <a:r>
              <a:rPr lang="en-US" dirty="0" smtClean="0"/>
              <a:t>Managers may need to employ unfreezing tactics to change employee attitudes about the system.</a:t>
            </a:r>
          </a:p>
          <a:p>
            <a:r>
              <a:rPr lang="en-US" dirty="0" smtClean="0"/>
              <a:t>Employee attitudes may change if: </a:t>
            </a:r>
          </a:p>
          <a:p>
            <a:pPr lvl="1"/>
            <a:r>
              <a:rPr lang="en-US" dirty="0" smtClean="0"/>
              <a:t>they believe the system will allow them to do more or better work for the same amount of effort (perceived usefulness).</a:t>
            </a:r>
          </a:p>
          <a:p>
            <a:pPr lvl="1"/>
            <a:r>
              <a:rPr lang="en-US" dirty="0" smtClean="0"/>
              <a:t>they believe the system is easy to use (perceived ease of use).</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Work Design Framework</a:t>
            </a:r>
            <a:endParaRPr lang="en-US" b="1" dirty="0"/>
          </a:p>
        </p:txBody>
      </p:sp>
      <p:sp>
        <p:nvSpPr>
          <p:cNvPr id="3" name="Content Placeholder 2"/>
          <p:cNvSpPr>
            <a:spLocks noGrp="1"/>
          </p:cNvSpPr>
          <p:nvPr>
            <p:ph idx="1"/>
          </p:nvPr>
        </p:nvSpPr>
        <p:spPr/>
        <p:txBody>
          <a:bodyPr>
            <a:normAutofit/>
          </a:bodyPr>
          <a:lstStyle/>
          <a:p>
            <a:r>
              <a:rPr lang="en-US" sz="1900" dirty="0" smtClean="0"/>
              <a:t>Technology has now brought the approach to work full circle.</a:t>
            </a:r>
          </a:p>
          <a:p>
            <a:r>
              <a:rPr lang="en-US" sz="1900" dirty="0" smtClean="0"/>
              <a:t>Time and place of work are increasingly blending with other aspects of living.   </a:t>
            </a:r>
          </a:p>
          <a:p>
            <a:r>
              <a:rPr lang="en-US" sz="1900" dirty="0" smtClean="0"/>
              <a:t>Employees can work at home via cyberspace and at times that accommodate home-life and leisure activities. </a:t>
            </a:r>
          </a:p>
          <a:p>
            <a:r>
              <a:rPr lang="en-US" sz="1900" dirty="0" smtClean="0"/>
              <a:t>Increasingly, places are being constructed in cyberspace using Web 2.0 tools that encourage </a:t>
            </a:r>
            <a:r>
              <a:rPr lang="en-US" sz="1900" b="1" dirty="0" smtClean="0">
                <a:solidFill>
                  <a:srgbClr val="002060"/>
                </a:solidFill>
              </a:rPr>
              <a:t>collaboration</a:t>
            </a:r>
            <a:r>
              <a:rPr lang="en-US" sz="1900" dirty="0" smtClean="0"/>
              <a:t>.</a:t>
            </a:r>
          </a:p>
          <a:p>
            <a:endParaRPr lang="en-US" sz="19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0" y="7890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4.9  Simplified technology acceptance model 3 (TAM3).</a:t>
            </a:r>
            <a:endParaRPr lang="en-US" sz="1700" dirty="0"/>
          </a:p>
        </p:txBody>
      </p:sp>
      <p:pic>
        <p:nvPicPr>
          <p:cNvPr id="1028" name="Picture 4" descr="ftp://smandemod:jws&amp;ILEI$@ftp.wiley.com/Pearlson/Final%20Images/C04GR/c04f009.jpg"/>
          <p:cNvPicPr>
            <a:picLocks noChangeAspect="1" noChangeArrowheads="1"/>
          </p:cNvPicPr>
          <p:nvPr/>
        </p:nvPicPr>
        <p:blipFill>
          <a:blip r:embed="rId2" cstate="print"/>
          <a:srcRect/>
          <a:stretch>
            <a:fillRect/>
          </a:stretch>
        </p:blipFill>
        <p:spPr bwMode="auto">
          <a:xfrm>
            <a:off x="990600" y="1752600"/>
            <a:ext cx="6713376" cy="4191000"/>
          </a:xfrm>
          <a:prstGeom prst="rect">
            <a:avLst/>
          </a:prstGeom>
          <a:noFill/>
        </p:spPr>
      </p:pic>
      <p:sp>
        <p:nvSpPr>
          <p:cNvPr id="3" name="TextBox 2"/>
          <p:cNvSpPr txBox="1"/>
          <p:nvPr/>
        </p:nvSpPr>
        <p:spPr>
          <a:xfrm>
            <a:off x="990600" y="6136711"/>
            <a:ext cx="6934200" cy="400110"/>
          </a:xfrm>
          <a:prstGeom prst="rect">
            <a:avLst/>
          </a:prstGeom>
          <a:noFill/>
        </p:spPr>
        <p:txBody>
          <a:bodyPr wrap="square" rtlCol="0">
            <a:spAutoFit/>
          </a:bodyPr>
          <a:lstStyle/>
          <a:p>
            <a:r>
              <a:rPr lang="en-US" sz="1000" dirty="0" smtClean="0">
                <a:solidFill>
                  <a:schemeClr val="bg1">
                    <a:lumMod val="50000"/>
                  </a:schemeClr>
                </a:solidFill>
              </a:rPr>
              <a:t>Source: </a:t>
            </a:r>
            <a:r>
              <a:rPr lang="en-US" sz="1000" dirty="0" err="1" smtClean="0">
                <a:solidFill>
                  <a:schemeClr val="bg1">
                    <a:lumMod val="50000"/>
                  </a:schemeClr>
                </a:solidFill>
              </a:rPr>
              <a:t>Viswanath</a:t>
            </a:r>
            <a:r>
              <a:rPr lang="en-US" sz="1000" dirty="0" smtClean="0">
                <a:solidFill>
                  <a:schemeClr val="bg1">
                    <a:lumMod val="50000"/>
                  </a:schemeClr>
                </a:solidFill>
              </a:rPr>
              <a:t> </a:t>
            </a:r>
            <a:r>
              <a:rPr lang="en-US" sz="1000" dirty="0" err="1" smtClean="0">
                <a:solidFill>
                  <a:schemeClr val="bg1">
                    <a:lumMod val="50000"/>
                  </a:schemeClr>
                </a:solidFill>
              </a:rPr>
              <a:t>Venkatest</a:t>
            </a:r>
            <a:r>
              <a:rPr lang="en-US" sz="1000" dirty="0" smtClean="0">
                <a:solidFill>
                  <a:schemeClr val="bg1">
                    <a:lumMod val="50000"/>
                  </a:schemeClr>
                </a:solidFill>
              </a:rPr>
              <a:t> and </a:t>
            </a:r>
            <a:r>
              <a:rPr lang="en-US" sz="1000" dirty="0" err="1" smtClean="0">
                <a:solidFill>
                  <a:schemeClr val="bg1">
                    <a:lumMod val="50000"/>
                  </a:schemeClr>
                </a:solidFill>
              </a:rPr>
              <a:t>Hilol</a:t>
            </a:r>
            <a:r>
              <a:rPr lang="en-US" sz="1000" dirty="0" smtClean="0">
                <a:solidFill>
                  <a:schemeClr val="bg1">
                    <a:lumMod val="50000"/>
                  </a:schemeClr>
                </a:solidFill>
              </a:rPr>
              <a:t> </a:t>
            </a:r>
            <a:r>
              <a:rPr lang="en-US" sz="1000" dirty="0" err="1" smtClean="0">
                <a:solidFill>
                  <a:schemeClr val="bg1">
                    <a:lumMod val="50000"/>
                  </a:schemeClr>
                </a:solidFill>
              </a:rPr>
              <a:t>Bala</a:t>
            </a:r>
            <a:r>
              <a:rPr lang="en-US" sz="1000" dirty="0" smtClean="0">
                <a:solidFill>
                  <a:schemeClr val="bg1">
                    <a:lumMod val="50000"/>
                  </a:schemeClr>
                </a:solidFill>
              </a:rPr>
              <a:t>, “Technology Acceptance Model 3 and a Research Agenda on Interventions,”  Decision Sciences (2008), 39(2), 276.</a:t>
            </a:r>
            <a:endParaRPr lang="en-US" sz="1000" dirty="0">
              <a:solidFill>
                <a:schemeClr val="bg1">
                  <a:lumMod val="50000"/>
                </a:schemeClr>
              </a:solidFill>
            </a:endParaRP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0"/>
            <a:ext cx="8686800" cy="4524315"/>
          </a:xfrm>
          <a:prstGeom prst="rect">
            <a:avLst/>
          </a:prstGeom>
          <a:noFill/>
        </p:spPr>
        <p:txBody>
          <a:bodyPr wrap="square" rtlCol="0">
            <a:spAutoFit/>
          </a:bodyPr>
          <a:lstStyle/>
          <a:p>
            <a:r>
              <a:rPr lang="en-US" dirty="0" smtClean="0"/>
              <a:t>What collaborative </a:t>
            </a:r>
            <a:r>
              <a:rPr lang="en-US" dirty="0"/>
              <a:t>tools </a:t>
            </a:r>
            <a:r>
              <a:rPr lang="en-US" dirty="0" smtClean="0"/>
              <a:t>(other than </a:t>
            </a:r>
            <a:r>
              <a:rPr lang="en-US" dirty="0" smtClean="0"/>
              <a:t>e-mail)  </a:t>
            </a:r>
            <a:r>
              <a:rPr lang="en-US" dirty="0"/>
              <a:t>are </a:t>
            </a:r>
            <a:r>
              <a:rPr lang="en-US" dirty="0" smtClean="0"/>
              <a:t>you using in your companies to </a:t>
            </a:r>
            <a:r>
              <a:rPr lang="en-US" dirty="0"/>
              <a:t>coordinate </a:t>
            </a:r>
            <a:r>
              <a:rPr lang="en-US" dirty="0" smtClean="0"/>
              <a:t>work? How is it better?</a:t>
            </a:r>
            <a:endParaRPr lang="en-US" dirty="0"/>
          </a:p>
          <a:p>
            <a:r>
              <a:rPr lang="en-US" dirty="0"/>
              <a:t> </a:t>
            </a:r>
          </a:p>
          <a:p>
            <a:r>
              <a:rPr lang="en-US" dirty="0" smtClean="0"/>
              <a:t>Explain </a:t>
            </a:r>
            <a:r>
              <a:rPr lang="en-US" dirty="0"/>
              <a:t>how IS radically changed the paper maker’s work at a paper mill.</a:t>
            </a:r>
          </a:p>
          <a:p>
            <a:r>
              <a:rPr lang="en-US" dirty="0"/>
              <a:t> </a:t>
            </a:r>
          </a:p>
          <a:p>
            <a:r>
              <a:rPr lang="en-US" dirty="0" smtClean="0"/>
              <a:t>Describe </a:t>
            </a:r>
            <a:r>
              <a:rPr lang="en-US" dirty="0"/>
              <a:t>one job that once existed but today is obsolete (or is slowly becoming obsolete) because of technology.</a:t>
            </a:r>
          </a:p>
          <a:p>
            <a:r>
              <a:rPr lang="en-US" dirty="0"/>
              <a:t> </a:t>
            </a:r>
          </a:p>
          <a:p>
            <a:r>
              <a:rPr lang="en-US" dirty="0" smtClean="0"/>
              <a:t>List </a:t>
            </a:r>
            <a:r>
              <a:rPr lang="en-US" dirty="0"/>
              <a:t>the challenges that a global, virtual team must overcome to be successful.</a:t>
            </a:r>
          </a:p>
          <a:p>
            <a:r>
              <a:rPr lang="en-US" dirty="0"/>
              <a:t> </a:t>
            </a:r>
          </a:p>
          <a:p>
            <a:r>
              <a:rPr lang="en-US" dirty="0" smtClean="0"/>
              <a:t>How </a:t>
            </a:r>
            <a:r>
              <a:rPr lang="en-US" dirty="0"/>
              <a:t>have hiring practices been impacted by IT?</a:t>
            </a:r>
          </a:p>
          <a:p>
            <a:r>
              <a:rPr lang="en-US" dirty="0"/>
              <a:t> </a:t>
            </a:r>
          </a:p>
          <a:p>
            <a:r>
              <a:rPr lang="en-US" dirty="0" smtClean="0"/>
              <a:t>Data </a:t>
            </a:r>
            <a:r>
              <a:rPr lang="en-US" dirty="0"/>
              <a:t>entry has always been a challenge in many business processes. There are technologies that have removed this challenge by allowing data to be captured at the time it is created, reducing the need for data entry clerks. List a specific example of this technology and the impact it has had on a particular industry</a:t>
            </a:r>
            <a:r>
              <a:rPr lang="en-US" dirty="0" smtClean="0"/>
              <a:t>.</a:t>
            </a:r>
            <a:endParaRPr lang="en-US" dirty="0"/>
          </a:p>
        </p:txBody>
      </p:sp>
      <p:sp>
        <p:nvSpPr>
          <p:cNvPr id="3" name="TextBox 2"/>
          <p:cNvSpPr txBox="1"/>
          <p:nvPr/>
        </p:nvSpPr>
        <p:spPr>
          <a:xfrm>
            <a:off x="316194" y="304800"/>
            <a:ext cx="8827806" cy="881780"/>
          </a:xfrm>
          <a:prstGeom prst="rect">
            <a:avLst/>
          </a:prstGeom>
          <a:noFill/>
        </p:spPr>
        <p:txBody>
          <a:bodyPr wrap="square" rtlCol="0">
            <a:spAutoFit/>
          </a:bodyPr>
          <a:lstStyle/>
          <a:p>
            <a:pPr algn="ctr" defTabSz="685800">
              <a:lnSpc>
                <a:spcPct val="90000"/>
              </a:lnSpc>
              <a:spcBef>
                <a:spcPct val="0"/>
              </a:spcBef>
            </a:pPr>
            <a:r>
              <a:rPr lang="en-US" sz="3300" b="1" dirty="0" smtClean="0">
                <a:solidFill>
                  <a:srgbClr val="0036A2"/>
                </a:solidFill>
                <a:latin typeface="+mj-lt"/>
                <a:ea typeface="+mj-ea"/>
                <a:cs typeface="+mj-cs"/>
              </a:rPr>
              <a:t>Discussion: </a:t>
            </a:r>
            <a:br>
              <a:rPr lang="en-US" sz="3300" b="1" dirty="0" smtClean="0">
                <a:solidFill>
                  <a:srgbClr val="0036A2"/>
                </a:solidFill>
                <a:latin typeface="+mj-lt"/>
                <a:ea typeface="+mj-ea"/>
                <a:cs typeface="+mj-cs"/>
              </a:rPr>
            </a:br>
            <a:r>
              <a:rPr lang="en-US" sz="2400" b="1" dirty="0" smtClean="0">
                <a:solidFill>
                  <a:srgbClr val="0036A2"/>
                </a:solidFill>
                <a:latin typeface="+mj-lt"/>
                <a:ea typeface="+mj-ea"/>
                <a:cs typeface="+mj-cs"/>
              </a:rPr>
              <a:t>(DOWNLOAD </a:t>
            </a:r>
            <a:r>
              <a:rPr lang="en-US" sz="2400" b="1" dirty="0" smtClean="0">
                <a:solidFill>
                  <a:srgbClr val="0036A2"/>
                </a:solidFill>
                <a:latin typeface="+mj-lt"/>
                <a:ea typeface="+mj-ea"/>
                <a:cs typeface="+mj-cs"/>
              </a:rPr>
              <a:t>the PowerPoint </a:t>
            </a:r>
            <a:r>
              <a:rPr lang="en-US" sz="2400" b="1" dirty="0" smtClean="0">
                <a:solidFill>
                  <a:srgbClr val="0036A2"/>
                </a:solidFill>
                <a:latin typeface="+mj-lt"/>
                <a:ea typeface="+mj-ea"/>
                <a:cs typeface="+mj-cs"/>
              </a:rPr>
              <a:t>to </a:t>
            </a:r>
            <a:r>
              <a:rPr lang="en-US" sz="2400" b="1" dirty="0" smtClean="0">
                <a:solidFill>
                  <a:srgbClr val="0036A2"/>
                </a:solidFill>
                <a:latin typeface="+mj-lt"/>
                <a:ea typeface="+mj-ea"/>
                <a:cs typeface="+mj-cs"/>
              </a:rPr>
              <a:t>see hidden </a:t>
            </a:r>
            <a:r>
              <a:rPr lang="en-US" sz="2400" b="1" dirty="0" smtClean="0">
                <a:solidFill>
                  <a:srgbClr val="0036A2"/>
                </a:solidFill>
                <a:latin typeface="+mj-lt"/>
                <a:ea typeface="+mj-ea"/>
                <a:cs typeface="+mj-cs"/>
              </a:rPr>
              <a:t>lecture slides)</a:t>
            </a:r>
            <a:endParaRPr lang="en-US" sz="3200" b="1" dirty="0">
              <a:solidFill>
                <a:srgbClr val="0036A2"/>
              </a:solidFill>
              <a:latin typeface="+mj-lt"/>
              <a:ea typeface="+mj-ea"/>
              <a:cs typeface="+mj-cs"/>
            </a:endParaRPr>
          </a:p>
        </p:txBody>
      </p:sp>
    </p:spTree>
    <p:extLst>
      <p:ext uri="{BB962C8B-B14F-4D97-AF65-F5344CB8AC3E}">
        <p14:creationId xmlns:p14="http://schemas.microsoft.com/office/powerpoint/2010/main" val="3750146004"/>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9551"/>
            <a:ext cx="4495800" cy="4876800"/>
          </a:xfrm>
        </p:spPr>
        <p:txBody>
          <a:bodyPr>
            <a:normAutofit/>
          </a:bodyPr>
          <a:lstStyle/>
          <a:p>
            <a:pPr marL="457200" indent="-457200">
              <a:buFont typeface="+mj-lt"/>
              <a:buAutoNum type="arabicPeriod"/>
            </a:pPr>
            <a:r>
              <a:rPr lang="en-US" sz="2800" dirty="0" smtClean="0"/>
              <a:t>Communication tool</a:t>
            </a:r>
          </a:p>
          <a:p>
            <a:pPr marL="457200" indent="-457200">
              <a:buFont typeface="+mj-lt"/>
              <a:buAutoNum type="arabicPeriod"/>
            </a:pPr>
            <a:r>
              <a:rPr lang="en-US" sz="2800" dirty="0" smtClean="0"/>
              <a:t>Collaboration tool</a:t>
            </a:r>
            <a:endParaRPr lang="en-US" sz="2800" dirty="0"/>
          </a:p>
        </p:txBody>
      </p:sp>
      <p:sp>
        <p:nvSpPr>
          <p:cNvPr id="4" name="Slide Number Placeholder 3"/>
          <p:cNvSpPr>
            <a:spLocks noGrp="1"/>
          </p:cNvSpPr>
          <p:nvPr>
            <p:ph type="sldNum" sz="quarter" idx="12"/>
          </p:nvPr>
        </p:nvSpPr>
        <p:spPr/>
        <p:txBody>
          <a:bodyPr/>
          <a:lstStyle/>
          <a:p>
            <a:fld id="{24C395CD-CF51-49C4-9BB7-6F234626280F}" type="slidenum">
              <a:rPr lang="en-US" smtClean="0"/>
              <a:t>42</a:t>
            </a:fld>
            <a:endParaRPr lang="en-US"/>
          </a:p>
        </p:txBody>
      </p:sp>
      <p:sp>
        <p:nvSpPr>
          <p:cNvPr id="7" name="TextBox 6"/>
          <p:cNvSpPr txBox="1"/>
          <p:nvPr/>
        </p:nvSpPr>
        <p:spPr>
          <a:xfrm>
            <a:off x="5105400" y="1460575"/>
            <a:ext cx="3733800" cy="4893647"/>
          </a:xfrm>
          <a:prstGeom prst="rect">
            <a:avLst/>
          </a:prstGeom>
          <a:noFill/>
        </p:spPr>
        <p:txBody>
          <a:bodyPr wrap="square" rtlCol="0">
            <a:spAutoFit/>
          </a:bodyPr>
          <a:lstStyle/>
          <a:p>
            <a:pPr marL="457200" indent="-457200">
              <a:buFont typeface="+mj-lt"/>
              <a:buAutoNum type="alphaUcPeriod"/>
            </a:pPr>
            <a:r>
              <a:rPr lang="en-US" sz="2400" dirty="0" smtClean="0"/>
              <a:t>SharePoint</a:t>
            </a:r>
          </a:p>
          <a:p>
            <a:pPr marL="457200" indent="-457200">
              <a:buFont typeface="+mj-lt"/>
              <a:buAutoNum type="alphaUcPeriod"/>
            </a:pPr>
            <a:r>
              <a:rPr lang="en-US" sz="2400" dirty="0" smtClean="0"/>
              <a:t>Video teleconferencing</a:t>
            </a:r>
          </a:p>
          <a:p>
            <a:pPr marL="457200" indent="-457200">
              <a:buFont typeface="+mj-lt"/>
              <a:buAutoNum type="alphaUcPeriod"/>
            </a:pPr>
            <a:r>
              <a:rPr lang="en-US" sz="2400" dirty="0" smtClean="0"/>
              <a:t>Social </a:t>
            </a:r>
            <a:r>
              <a:rPr lang="en-US" sz="2400" dirty="0"/>
              <a:t>networking sites</a:t>
            </a:r>
          </a:p>
          <a:p>
            <a:pPr marL="457200" indent="-457200">
              <a:buFont typeface="+mj-lt"/>
              <a:buAutoNum type="alphaUcPeriod"/>
            </a:pPr>
            <a:r>
              <a:rPr lang="en-US" sz="2400" dirty="0" smtClean="0"/>
              <a:t>Groupware</a:t>
            </a:r>
            <a:endParaRPr lang="en-US" sz="2400" dirty="0" smtClean="0"/>
          </a:p>
          <a:p>
            <a:pPr marL="457200" indent="-457200">
              <a:buFont typeface="+mj-lt"/>
              <a:buAutoNum type="alphaUcPeriod"/>
            </a:pPr>
            <a:r>
              <a:rPr lang="en-US" sz="2400" dirty="0"/>
              <a:t>Google Gmail</a:t>
            </a:r>
          </a:p>
          <a:p>
            <a:pPr marL="457200" indent="-457200">
              <a:buFont typeface="+mj-lt"/>
              <a:buAutoNum type="alphaUcPeriod"/>
            </a:pPr>
            <a:r>
              <a:rPr lang="en-US" sz="2400" dirty="0"/>
              <a:t>Twitter</a:t>
            </a:r>
          </a:p>
          <a:p>
            <a:pPr marL="457200" indent="-457200">
              <a:buFont typeface="+mj-lt"/>
              <a:buAutoNum type="alphaUcPeriod"/>
            </a:pPr>
            <a:r>
              <a:rPr lang="en-US" sz="2400" dirty="0"/>
              <a:t>Instant messaging</a:t>
            </a:r>
          </a:p>
          <a:p>
            <a:pPr marL="457200" indent="-457200">
              <a:buFont typeface="+mj-lt"/>
              <a:buAutoNum type="alphaUcPeriod"/>
            </a:pPr>
            <a:r>
              <a:rPr lang="en-US" sz="2400" dirty="0" smtClean="0"/>
              <a:t>RSS </a:t>
            </a:r>
            <a:r>
              <a:rPr lang="en-US" sz="2400" dirty="0"/>
              <a:t>feed from Yahoo!</a:t>
            </a:r>
          </a:p>
          <a:p>
            <a:pPr marL="457200" indent="-457200">
              <a:buFont typeface="+mj-lt"/>
              <a:buAutoNum type="alphaUcPeriod"/>
            </a:pPr>
            <a:r>
              <a:rPr lang="en-US" sz="2400" dirty="0"/>
              <a:t>Linked-In</a:t>
            </a:r>
          </a:p>
          <a:p>
            <a:pPr marL="457200" indent="-457200">
              <a:buFont typeface="+mj-lt"/>
              <a:buAutoNum type="alphaUcPeriod"/>
            </a:pPr>
            <a:r>
              <a:rPr lang="en-US" sz="2400" dirty="0"/>
              <a:t>Blogs</a:t>
            </a:r>
          </a:p>
          <a:p>
            <a:pPr marL="457200" indent="-457200">
              <a:buFont typeface="+mj-lt"/>
              <a:buAutoNum type="alphaUcPeriod"/>
            </a:pPr>
            <a:endParaRPr lang="en-US" sz="2400" dirty="0"/>
          </a:p>
          <a:p>
            <a:pPr marL="457200" indent="-457200">
              <a:buFont typeface="+mj-lt"/>
              <a:buAutoNum type="alphaUcPeriod"/>
            </a:pPr>
            <a:endParaRPr lang="en-US" sz="2400" dirty="0"/>
          </a:p>
          <a:p>
            <a:endParaRPr lang="en-US" sz="2400" dirty="0"/>
          </a:p>
        </p:txBody>
      </p:sp>
      <p:sp>
        <p:nvSpPr>
          <p:cNvPr id="8" name="TextBox 7"/>
          <p:cNvSpPr txBox="1"/>
          <p:nvPr/>
        </p:nvSpPr>
        <p:spPr>
          <a:xfrm>
            <a:off x="316194" y="304800"/>
            <a:ext cx="8827806"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Identify the following technologies as primarily supporting either communication or collaboration efforts.</a:t>
            </a:r>
          </a:p>
        </p:txBody>
      </p:sp>
    </p:spTree>
    <p:extLst>
      <p:ext uri="{BB962C8B-B14F-4D97-AF65-F5344CB8AC3E}">
        <p14:creationId xmlns:p14="http://schemas.microsoft.com/office/powerpoint/2010/main" val="2451613673"/>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12592"/>
            <a:ext cx="3733800" cy="3673808"/>
          </a:xfrm>
        </p:spPr>
        <p:txBody>
          <a:bodyPr>
            <a:normAutofit/>
          </a:bodyPr>
          <a:lstStyle/>
          <a:p>
            <a:pPr marL="457200" indent="-457200">
              <a:buFont typeface="+mj-lt"/>
              <a:buAutoNum type="arabicPeriod"/>
            </a:pPr>
            <a:r>
              <a:rPr lang="en-US" sz="2800" dirty="0" smtClean="0"/>
              <a:t>Skype</a:t>
            </a:r>
          </a:p>
          <a:p>
            <a:pPr marL="457200" indent="-457200">
              <a:buFont typeface="+mj-lt"/>
              <a:buAutoNum type="arabicPeriod"/>
            </a:pPr>
            <a:r>
              <a:rPr lang="en-US" sz="2800" dirty="0" smtClean="0"/>
              <a:t>Wikipedia</a:t>
            </a:r>
          </a:p>
          <a:p>
            <a:pPr marL="457200" indent="-457200">
              <a:buFont typeface="+mj-lt"/>
              <a:buAutoNum type="arabicPeriod"/>
            </a:pPr>
            <a:r>
              <a:rPr lang="en-US" sz="2800" dirty="0" smtClean="0"/>
              <a:t>SharePoint</a:t>
            </a:r>
          </a:p>
          <a:p>
            <a:pPr marL="457200" indent="-457200">
              <a:buFont typeface="+mj-lt"/>
              <a:buAutoNum type="arabicPeriod"/>
            </a:pPr>
            <a:r>
              <a:rPr lang="en-US" sz="2800" dirty="0" smtClean="0"/>
              <a:t>FTP</a:t>
            </a:r>
          </a:p>
          <a:p>
            <a:pPr marL="457200" indent="-457200">
              <a:buFont typeface="+mj-lt"/>
              <a:buAutoNum type="arabicPeriod"/>
            </a:pPr>
            <a:r>
              <a:rPr lang="en-US" sz="2800" dirty="0" smtClean="0"/>
              <a:t>Facebook</a:t>
            </a:r>
          </a:p>
        </p:txBody>
      </p:sp>
      <p:sp>
        <p:nvSpPr>
          <p:cNvPr id="4" name="Slide Number Placeholder 3"/>
          <p:cNvSpPr>
            <a:spLocks noGrp="1"/>
          </p:cNvSpPr>
          <p:nvPr>
            <p:ph type="sldNum" sz="quarter" idx="12"/>
          </p:nvPr>
        </p:nvSpPr>
        <p:spPr/>
        <p:txBody>
          <a:bodyPr/>
          <a:lstStyle/>
          <a:p>
            <a:fld id="{24C395CD-CF51-49C4-9BB7-6F234626280F}" type="slidenum">
              <a:rPr lang="en-US" smtClean="0"/>
              <a:t>43</a:t>
            </a:fld>
            <a:endParaRPr lang="en-US"/>
          </a:p>
        </p:txBody>
      </p:sp>
      <p:sp>
        <p:nvSpPr>
          <p:cNvPr id="7" name="TextBox 6"/>
          <p:cNvSpPr txBox="1"/>
          <p:nvPr/>
        </p:nvSpPr>
        <p:spPr>
          <a:xfrm>
            <a:off x="4706034" y="1812592"/>
            <a:ext cx="4191000" cy="4401205"/>
          </a:xfrm>
          <a:prstGeom prst="rect">
            <a:avLst/>
          </a:prstGeom>
          <a:noFill/>
        </p:spPr>
        <p:txBody>
          <a:bodyPr wrap="square" rtlCol="0">
            <a:spAutoFit/>
          </a:bodyPr>
          <a:lstStyle/>
          <a:p>
            <a:pPr marL="457200" indent="-457200">
              <a:buFont typeface="+mj-lt"/>
              <a:buAutoNum type="alphaUcPeriod"/>
            </a:pPr>
            <a:r>
              <a:rPr lang="en-US" sz="2800" dirty="0" smtClean="0"/>
              <a:t>Social </a:t>
            </a:r>
            <a:r>
              <a:rPr lang="en-US" sz="2800" dirty="0"/>
              <a:t>networking site</a:t>
            </a:r>
          </a:p>
          <a:p>
            <a:pPr marL="457200" indent="-457200">
              <a:buFont typeface="+mj-lt"/>
              <a:buAutoNum type="alphaUcPeriod"/>
            </a:pPr>
            <a:r>
              <a:rPr lang="en-US" sz="2800" dirty="0" smtClean="0"/>
              <a:t>Wiki</a:t>
            </a:r>
            <a:endParaRPr lang="en-US" sz="2800" dirty="0"/>
          </a:p>
          <a:p>
            <a:pPr marL="457200" indent="-457200">
              <a:buFont typeface="+mj-lt"/>
              <a:buAutoNum type="alphaUcPeriod"/>
            </a:pPr>
            <a:r>
              <a:rPr lang="en-US" sz="2800" dirty="0"/>
              <a:t>Groupware</a:t>
            </a:r>
          </a:p>
          <a:p>
            <a:pPr marL="457200" indent="-457200">
              <a:buFont typeface="+mj-lt"/>
              <a:buAutoNum type="alphaUcPeriod"/>
            </a:pPr>
            <a:r>
              <a:rPr lang="en-US" sz="2800" dirty="0"/>
              <a:t>File </a:t>
            </a:r>
            <a:r>
              <a:rPr lang="en-US" sz="2800" dirty="0" smtClean="0"/>
              <a:t>Transfer</a:t>
            </a:r>
          </a:p>
          <a:p>
            <a:pPr marL="457200" indent="-457200">
              <a:buFont typeface="+mj-lt"/>
              <a:buAutoNum type="alphaUcPeriod"/>
            </a:pPr>
            <a:r>
              <a:rPr lang="en-US" sz="2800" dirty="0" smtClean="0"/>
              <a:t>Voice </a:t>
            </a:r>
            <a:r>
              <a:rPr lang="en-US" sz="2800" dirty="0"/>
              <a:t>over Internet Protocol (VoIP)</a:t>
            </a:r>
          </a:p>
          <a:p>
            <a:pPr marL="457200" indent="-457200">
              <a:buFont typeface="+mj-lt"/>
              <a:buAutoNum type="alphaUcPeriod"/>
            </a:pPr>
            <a:endParaRPr lang="en-US" sz="2800" dirty="0"/>
          </a:p>
          <a:p>
            <a:pPr marL="457200" indent="-457200">
              <a:buFont typeface="+mj-lt"/>
              <a:buAutoNum type="alphaUcPeriod"/>
            </a:pPr>
            <a:endParaRPr lang="en-US" sz="2800" dirty="0"/>
          </a:p>
          <a:p>
            <a:pPr marL="457200" indent="-457200">
              <a:buFont typeface="+mj-lt"/>
              <a:buAutoNum type="alphaUcPeriod"/>
            </a:pPr>
            <a:endParaRPr lang="en-US" sz="2800" dirty="0"/>
          </a:p>
          <a:p>
            <a:endParaRPr lang="en-US" sz="2800" dirty="0"/>
          </a:p>
        </p:txBody>
      </p:sp>
      <p:sp>
        <p:nvSpPr>
          <p:cNvPr id="8" name="TextBox 7"/>
          <p:cNvSpPr txBox="1"/>
          <p:nvPr/>
        </p:nvSpPr>
        <p:spPr>
          <a:xfrm>
            <a:off x="316194" y="304800"/>
            <a:ext cx="8827806" cy="480131"/>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technology with its classification.</a:t>
            </a:r>
          </a:p>
        </p:txBody>
      </p:sp>
    </p:spTree>
    <p:extLst>
      <p:ext uri="{BB962C8B-B14F-4D97-AF65-F5344CB8AC3E}">
        <p14:creationId xmlns:p14="http://schemas.microsoft.com/office/powerpoint/2010/main" val="1193723999"/>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087" y="2514600"/>
            <a:ext cx="3509865" cy="2940049"/>
          </a:xfrm>
        </p:spPr>
        <p:txBody>
          <a:bodyPr>
            <a:normAutofit/>
          </a:bodyPr>
          <a:lstStyle/>
          <a:p>
            <a:pPr marL="457200" indent="-457200">
              <a:buFont typeface="+mj-lt"/>
              <a:buAutoNum type="arabicPeriod"/>
            </a:pPr>
            <a:r>
              <a:rPr lang="en-US" sz="3200" dirty="0" smtClean="0"/>
              <a:t>1st</a:t>
            </a:r>
          </a:p>
          <a:p>
            <a:pPr marL="457200" indent="-457200">
              <a:buFont typeface="+mj-lt"/>
              <a:buAutoNum type="arabicPeriod"/>
            </a:pPr>
            <a:r>
              <a:rPr lang="en-US" sz="3200" dirty="0" smtClean="0"/>
              <a:t>2nd</a:t>
            </a:r>
          </a:p>
          <a:p>
            <a:pPr marL="457200" indent="-457200">
              <a:buFont typeface="+mj-lt"/>
              <a:buAutoNum type="arabicPeriod"/>
            </a:pPr>
            <a:r>
              <a:rPr lang="en-US" sz="3200" dirty="0" smtClean="0"/>
              <a:t>3rd</a:t>
            </a:r>
          </a:p>
          <a:p>
            <a:pPr marL="457200" indent="-457200">
              <a:buFont typeface="+mj-lt"/>
              <a:buAutoNum type="arabicPeriod"/>
            </a:pPr>
            <a:r>
              <a:rPr lang="en-US" sz="3200" dirty="0" smtClean="0"/>
              <a:t>4th</a:t>
            </a:r>
          </a:p>
          <a:p>
            <a:pPr marL="457200" indent="-457200">
              <a:buFont typeface="+mj-lt"/>
              <a:buAutoNum type="arabicPeriod"/>
            </a:pPr>
            <a:r>
              <a:rPr lang="en-US" sz="3200" dirty="0" smtClean="0"/>
              <a:t>5th</a:t>
            </a:r>
          </a:p>
        </p:txBody>
      </p:sp>
      <p:sp>
        <p:nvSpPr>
          <p:cNvPr id="4" name="Slide Number Placeholder 3"/>
          <p:cNvSpPr>
            <a:spLocks noGrp="1"/>
          </p:cNvSpPr>
          <p:nvPr>
            <p:ph type="sldNum" sz="quarter" idx="12"/>
          </p:nvPr>
        </p:nvSpPr>
        <p:spPr/>
        <p:txBody>
          <a:bodyPr/>
          <a:lstStyle/>
          <a:p>
            <a:fld id="{24C395CD-CF51-49C4-9BB7-6F234626280F}" type="slidenum">
              <a:rPr lang="en-US" smtClean="0"/>
              <a:t>44</a:t>
            </a:fld>
            <a:endParaRPr lang="en-US"/>
          </a:p>
        </p:txBody>
      </p:sp>
      <p:sp>
        <p:nvSpPr>
          <p:cNvPr id="7" name="TextBox 6"/>
          <p:cNvSpPr txBox="1"/>
          <p:nvPr/>
        </p:nvSpPr>
        <p:spPr>
          <a:xfrm>
            <a:off x="3962401" y="2514600"/>
            <a:ext cx="5181599" cy="4031873"/>
          </a:xfrm>
          <a:prstGeom prst="rect">
            <a:avLst/>
          </a:prstGeom>
          <a:noFill/>
        </p:spPr>
        <p:txBody>
          <a:bodyPr wrap="square" rtlCol="0">
            <a:spAutoFit/>
          </a:bodyPr>
          <a:lstStyle/>
          <a:p>
            <a:pPr marL="457200" indent="-457200">
              <a:buFont typeface="+mj-lt"/>
              <a:buAutoNum type="alphaUcPeriod"/>
            </a:pPr>
            <a:r>
              <a:rPr lang="en-US" sz="3200" dirty="0"/>
              <a:t>Disbanding</a:t>
            </a:r>
          </a:p>
          <a:p>
            <a:pPr marL="457200" indent="-457200">
              <a:buFont typeface="+mj-lt"/>
              <a:buAutoNum type="alphaUcPeriod"/>
            </a:pPr>
            <a:r>
              <a:rPr lang="en-US" sz="3200" dirty="0"/>
              <a:t>Performance management</a:t>
            </a:r>
          </a:p>
          <a:p>
            <a:pPr marL="457200" indent="-457200">
              <a:buFont typeface="+mj-lt"/>
              <a:buAutoNum type="alphaUcPeriod"/>
            </a:pPr>
            <a:r>
              <a:rPr lang="en-US" sz="3200" dirty="0"/>
              <a:t>Launch</a:t>
            </a:r>
          </a:p>
          <a:p>
            <a:pPr marL="457200" indent="-457200">
              <a:buFont typeface="+mj-lt"/>
              <a:buAutoNum type="alphaUcPeriod"/>
            </a:pPr>
            <a:r>
              <a:rPr lang="en-US" sz="3200" dirty="0" smtClean="0"/>
              <a:t>Preparation</a:t>
            </a:r>
            <a:endParaRPr lang="en-US" sz="3200" dirty="0"/>
          </a:p>
          <a:p>
            <a:pPr marL="457200" indent="-457200">
              <a:buFont typeface="+mj-lt"/>
              <a:buAutoNum type="alphaUcPeriod"/>
            </a:pPr>
            <a:r>
              <a:rPr lang="en-US" sz="3200" dirty="0" smtClean="0"/>
              <a:t>Team </a:t>
            </a:r>
            <a:r>
              <a:rPr lang="en-US" sz="3200" dirty="0"/>
              <a:t>development</a:t>
            </a:r>
          </a:p>
          <a:p>
            <a:pPr marL="457200" indent="-457200">
              <a:buFont typeface="+mj-lt"/>
              <a:buAutoNum type="alphaUcPeriod"/>
            </a:pPr>
            <a:endParaRPr lang="en-US" sz="3200" dirty="0"/>
          </a:p>
          <a:p>
            <a:pPr marL="457200" indent="-457200">
              <a:buFont typeface="+mj-lt"/>
              <a:buAutoNum type="alphaUcPeriod"/>
            </a:pPr>
            <a:endParaRPr lang="en-US" sz="3200" dirty="0"/>
          </a:p>
          <a:p>
            <a:endParaRPr lang="en-US" sz="3200" dirty="0"/>
          </a:p>
        </p:txBody>
      </p:sp>
      <p:sp>
        <p:nvSpPr>
          <p:cNvPr id="8" name="TextBox 7"/>
          <p:cNvSpPr txBox="1"/>
          <p:nvPr/>
        </p:nvSpPr>
        <p:spPr>
          <a:xfrm>
            <a:off x="316194" y="304800"/>
            <a:ext cx="8827806"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The life cycle of a virtual team consists of 5 phases. List these phases in the order they occur in the life cycle.</a:t>
            </a:r>
          </a:p>
        </p:txBody>
      </p:sp>
    </p:spTree>
    <p:extLst>
      <p:ext uri="{BB962C8B-B14F-4D97-AF65-F5344CB8AC3E}">
        <p14:creationId xmlns:p14="http://schemas.microsoft.com/office/powerpoint/2010/main" val="1484842788"/>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60575"/>
            <a:ext cx="4038600" cy="4876800"/>
          </a:xfrm>
        </p:spPr>
        <p:txBody>
          <a:bodyPr>
            <a:normAutofit/>
          </a:bodyPr>
          <a:lstStyle/>
          <a:p>
            <a:pPr marL="0" indent="0">
              <a:buNone/>
            </a:pPr>
            <a:r>
              <a:rPr lang="en-US" sz="2800" dirty="0" smtClean="0"/>
              <a:t>FACTOR</a:t>
            </a:r>
          </a:p>
          <a:p>
            <a:pPr marL="457200" indent="-457200">
              <a:buFont typeface="+mj-lt"/>
              <a:buAutoNum type="arabicPeriod"/>
            </a:pPr>
            <a:r>
              <a:rPr lang="en-US" sz="2800" dirty="0" smtClean="0"/>
              <a:t>Shift </a:t>
            </a:r>
            <a:r>
              <a:rPr lang="en-US" sz="2800" dirty="0" smtClean="0"/>
              <a:t>to knowledge-based work</a:t>
            </a:r>
          </a:p>
          <a:p>
            <a:pPr marL="457200" indent="-457200">
              <a:buFont typeface="+mj-lt"/>
              <a:buAutoNum type="arabicPeriod"/>
            </a:pPr>
            <a:r>
              <a:rPr lang="en-US" sz="2800" dirty="0" smtClean="0"/>
              <a:t>Changing demographics and lifestyle preferences</a:t>
            </a:r>
          </a:p>
          <a:p>
            <a:pPr marL="457200" indent="-457200">
              <a:buFont typeface="+mj-lt"/>
              <a:buAutoNum type="arabicPeriod"/>
            </a:pPr>
            <a:r>
              <a:rPr lang="en-US" sz="2800" dirty="0" smtClean="0"/>
              <a:t>Reliance on </a:t>
            </a:r>
            <a:r>
              <a:rPr lang="en-US" sz="2800" dirty="0" smtClean="0"/>
              <a:t>Internet</a:t>
            </a:r>
            <a:endParaRPr lang="en-US" sz="2800" dirty="0" smtClean="0"/>
          </a:p>
          <a:p>
            <a:pPr marL="457200" indent="-457200">
              <a:buFont typeface="+mj-lt"/>
              <a:buAutoNum type="arabicPeriod"/>
            </a:pPr>
            <a:r>
              <a:rPr lang="en-US" sz="2800" dirty="0" smtClean="0"/>
              <a:t>Energy concerns</a:t>
            </a:r>
          </a:p>
          <a:p>
            <a:pPr marL="457200" indent="-457200">
              <a:buFont typeface="+mj-lt"/>
              <a:buAutoNum type="arabicPeriod"/>
            </a:pPr>
            <a:r>
              <a:rPr lang="en-US" sz="2800" dirty="0" smtClean="0"/>
              <a:t>New technologies</a:t>
            </a:r>
          </a:p>
        </p:txBody>
      </p:sp>
      <p:sp>
        <p:nvSpPr>
          <p:cNvPr id="4" name="Slide Number Placeholder 3"/>
          <p:cNvSpPr>
            <a:spLocks noGrp="1"/>
          </p:cNvSpPr>
          <p:nvPr>
            <p:ph type="sldNum" sz="quarter" idx="12"/>
          </p:nvPr>
        </p:nvSpPr>
        <p:spPr/>
        <p:txBody>
          <a:bodyPr/>
          <a:lstStyle/>
          <a:p>
            <a:fld id="{24C395CD-CF51-49C4-9BB7-6F234626280F}" type="slidenum">
              <a:rPr lang="en-US" smtClean="0"/>
              <a:t>45</a:t>
            </a:fld>
            <a:endParaRPr lang="en-US"/>
          </a:p>
        </p:txBody>
      </p:sp>
      <p:sp>
        <p:nvSpPr>
          <p:cNvPr id="7" name="TextBox 6"/>
          <p:cNvSpPr txBox="1"/>
          <p:nvPr/>
        </p:nvSpPr>
        <p:spPr>
          <a:xfrm>
            <a:off x="4038600" y="1371600"/>
            <a:ext cx="5105400" cy="5016758"/>
          </a:xfrm>
          <a:prstGeom prst="rect">
            <a:avLst/>
          </a:prstGeom>
          <a:noFill/>
        </p:spPr>
        <p:txBody>
          <a:bodyPr wrap="square" rtlCol="0">
            <a:spAutoFit/>
          </a:bodyPr>
          <a:lstStyle/>
          <a:p>
            <a:r>
              <a:rPr lang="en-US" sz="3200" dirty="0" smtClean="0"/>
              <a:t>EFFECT</a:t>
            </a:r>
          </a:p>
          <a:p>
            <a:pPr marL="457200" indent="-457200">
              <a:buFont typeface="+mj-lt"/>
              <a:buAutoNum type="alphaUcPeriod"/>
            </a:pPr>
            <a:r>
              <a:rPr lang="en-US" sz="2400" dirty="0"/>
              <a:t>Makes working remotely practical and cost effective.</a:t>
            </a:r>
          </a:p>
          <a:p>
            <a:pPr marL="457200" indent="-457200">
              <a:buFont typeface="+mj-lt"/>
              <a:buAutoNum type="alphaUcPeriod"/>
            </a:pPr>
            <a:r>
              <a:rPr lang="en-US" sz="2400" dirty="0" smtClean="0"/>
              <a:t>Reduces </a:t>
            </a:r>
            <a:r>
              <a:rPr lang="en-US" sz="2400" dirty="0"/>
              <a:t>the costs of commuting and maintaining office space, and can reduce travel.</a:t>
            </a:r>
          </a:p>
          <a:p>
            <a:pPr marL="457200" indent="-457200">
              <a:buFont typeface="+mj-lt"/>
              <a:buAutoNum type="alphaUcPeriod"/>
            </a:pPr>
            <a:r>
              <a:rPr lang="en-US" sz="2400" dirty="0" smtClean="0"/>
              <a:t>Removes </a:t>
            </a:r>
            <a:r>
              <a:rPr lang="en-US" sz="2400" dirty="0"/>
              <a:t>the requirement to perform work at a specific location.</a:t>
            </a:r>
          </a:p>
          <a:p>
            <a:pPr marL="457200" indent="-457200">
              <a:buFont typeface="+mj-lt"/>
              <a:buAutoNum type="alphaUcPeriod"/>
            </a:pPr>
            <a:r>
              <a:rPr lang="en-US" sz="2400" dirty="0"/>
              <a:t>Provides workers with geographic and time-shifting flexibility.</a:t>
            </a:r>
          </a:p>
          <a:p>
            <a:pPr marL="457200" indent="-457200">
              <a:buFont typeface="+mj-lt"/>
              <a:buAutoNum type="alphaUcPeriod"/>
            </a:pPr>
            <a:r>
              <a:rPr lang="en-US" sz="2400" dirty="0"/>
              <a:t>Provides workers with the ability to stay connected to co-workers and </a:t>
            </a:r>
            <a:r>
              <a:rPr lang="en-US" sz="2400" dirty="0" smtClean="0"/>
              <a:t>customers</a:t>
            </a:r>
            <a:endParaRPr lang="en-US" sz="2400" dirty="0"/>
          </a:p>
        </p:txBody>
      </p:sp>
      <p:sp>
        <p:nvSpPr>
          <p:cNvPr id="8" name="TextBox 7"/>
          <p:cNvSpPr txBox="1"/>
          <p:nvPr/>
        </p:nvSpPr>
        <p:spPr>
          <a:xfrm>
            <a:off x="-152400" y="304800"/>
            <a:ext cx="9448800" cy="480131"/>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factor driving the use of telecommuting with its effect.</a:t>
            </a:r>
          </a:p>
        </p:txBody>
      </p:sp>
    </p:spTree>
    <p:extLst>
      <p:ext uri="{BB962C8B-B14F-4D97-AF65-F5344CB8AC3E}">
        <p14:creationId xmlns:p14="http://schemas.microsoft.com/office/powerpoint/2010/main" val="894261131"/>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79551"/>
            <a:ext cx="4495800" cy="4876800"/>
          </a:xfrm>
        </p:spPr>
        <p:txBody>
          <a:bodyPr>
            <a:normAutofit/>
          </a:bodyPr>
          <a:lstStyle/>
          <a:p>
            <a:pPr marL="457200" indent="-457200">
              <a:buFont typeface="+mj-lt"/>
              <a:buAutoNum type="arabicPeriod"/>
            </a:pPr>
            <a:r>
              <a:rPr lang="en-US" sz="2800" dirty="0" smtClean="0"/>
              <a:t>Virtual team</a:t>
            </a:r>
          </a:p>
          <a:p>
            <a:pPr marL="457200" indent="-457200">
              <a:buFont typeface="+mj-lt"/>
              <a:buAutoNum type="arabicPeriod"/>
            </a:pPr>
            <a:r>
              <a:rPr lang="en-US" sz="2800" dirty="0" smtClean="0"/>
              <a:t>Traditional team</a:t>
            </a:r>
          </a:p>
        </p:txBody>
      </p:sp>
      <p:sp>
        <p:nvSpPr>
          <p:cNvPr id="4" name="Slide Number Placeholder 3"/>
          <p:cNvSpPr>
            <a:spLocks noGrp="1"/>
          </p:cNvSpPr>
          <p:nvPr>
            <p:ph type="sldNum" sz="quarter" idx="12"/>
          </p:nvPr>
        </p:nvSpPr>
        <p:spPr/>
        <p:txBody>
          <a:bodyPr/>
          <a:lstStyle/>
          <a:p>
            <a:fld id="{24C395CD-CF51-49C4-9BB7-6F234626280F}" type="slidenum">
              <a:rPr lang="en-US" smtClean="0"/>
              <a:t>46</a:t>
            </a:fld>
            <a:endParaRPr lang="en-US"/>
          </a:p>
        </p:txBody>
      </p:sp>
      <p:sp>
        <p:nvSpPr>
          <p:cNvPr id="7" name="TextBox 6"/>
          <p:cNvSpPr txBox="1"/>
          <p:nvPr/>
        </p:nvSpPr>
        <p:spPr>
          <a:xfrm>
            <a:off x="3657600" y="1460575"/>
            <a:ext cx="5486400" cy="3785652"/>
          </a:xfrm>
          <a:prstGeom prst="rect">
            <a:avLst/>
          </a:prstGeom>
          <a:noFill/>
        </p:spPr>
        <p:txBody>
          <a:bodyPr wrap="square" rtlCol="0">
            <a:spAutoFit/>
          </a:bodyPr>
          <a:lstStyle/>
          <a:p>
            <a:pPr marL="457200" indent="-457200">
              <a:buFont typeface="+mj-lt"/>
              <a:buAutoNum type="alphaUcPeriod"/>
            </a:pPr>
            <a:r>
              <a:rPr lang="en-US" sz="2400" dirty="0"/>
              <a:t>Scheduling meetings is difficult because of different time zones.</a:t>
            </a:r>
          </a:p>
          <a:p>
            <a:pPr marL="457200" indent="-457200">
              <a:buFont typeface="+mj-lt"/>
              <a:buAutoNum type="alphaUcPeriod"/>
            </a:pPr>
            <a:r>
              <a:rPr lang="en-US" sz="2400" dirty="0"/>
              <a:t>Teams often have face-to-face discussions.</a:t>
            </a:r>
          </a:p>
          <a:p>
            <a:pPr marL="457200" indent="-457200">
              <a:buFont typeface="+mj-lt"/>
              <a:buAutoNum type="alphaUcPeriod"/>
            </a:pPr>
            <a:r>
              <a:rPr lang="en-US" sz="2400" dirty="0"/>
              <a:t>Reliance on technology to support team effectiveness.</a:t>
            </a:r>
          </a:p>
          <a:p>
            <a:pPr marL="457200" indent="-457200">
              <a:buFont typeface="+mj-lt"/>
              <a:buAutoNum type="alphaUcPeriod"/>
            </a:pPr>
            <a:r>
              <a:rPr lang="en-US" sz="2400" dirty="0"/>
              <a:t>Easily formed group identity.</a:t>
            </a:r>
          </a:p>
          <a:p>
            <a:pPr marL="457200" indent="-457200">
              <a:buFont typeface="+mj-lt"/>
              <a:buAutoNum type="alphaUcPeriod"/>
            </a:pPr>
            <a:r>
              <a:rPr lang="en-US" sz="2400" dirty="0"/>
              <a:t>It’s necessary for individuals to have strong communication skills.</a:t>
            </a:r>
          </a:p>
          <a:p>
            <a:pPr marL="457200" indent="-457200">
              <a:buFont typeface="+mj-lt"/>
              <a:buAutoNum type="alphaUcPeriod"/>
            </a:pPr>
            <a:r>
              <a:rPr lang="en-US" sz="2400" dirty="0"/>
              <a:t>More likely to be diverse</a:t>
            </a:r>
            <a:r>
              <a:rPr lang="en-US" sz="2400" dirty="0" smtClean="0"/>
              <a:t>.</a:t>
            </a:r>
            <a:endParaRPr lang="en-US" sz="2400" dirty="0"/>
          </a:p>
        </p:txBody>
      </p:sp>
      <p:sp>
        <p:nvSpPr>
          <p:cNvPr id="8" name="TextBox 7"/>
          <p:cNvSpPr txBox="1"/>
          <p:nvPr/>
        </p:nvSpPr>
        <p:spPr>
          <a:xfrm>
            <a:off x="-152400" y="304800"/>
            <a:ext cx="9448800"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Match the scenarios below as either </a:t>
            </a:r>
            <a:r>
              <a:rPr lang="en-US" sz="2800" b="1" dirty="0" smtClean="0">
                <a:solidFill>
                  <a:srgbClr val="0036A2"/>
                </a:solidFill>
                <a:latin typeface="+mj-lt"/>
                <a:ea typeface="+mj-ea"/>
                <a:cs typeface="+mj-cs"/>
              </a:rPr>
              <a:t>representative </a:t>
            </a:r>
            <a:r>
              <a:rPr lang="en-US" sz="2800" b="1" dirty="0">
                <a:solidFill>
                  <a:srgbClr val="0036A2"/>
                </a:solidFill>
                <a:latin typeface="+mj-lt"/>
                <a:ea typeface="+mj-ea"/>
                <a:cs typeface="+mj-cs"/>
              </a:rPr>
              <a:t>of a virtual team or a more traditional team (non-virtual team).</a:t>
            </a:r>
          </a:p>
        </p:txBody>
      </p:sp>
    </p:spTree>
    <p:extLst>
      <p:ext uri="{BB962C8B-B14F-4D97-AF65-F5344CB8AC3E}">
        <p14:creationId xmlns:p14="http://schemas.microsoft.com/office/powerpoint/2010/main" val="2289508756"/>
      </p:ext>
    </p:extLst>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9551"/>
            <a:ext cx="4495800" cy="4876800"/>
          </a:xfrm>
        </p:spPr>
        <p:txBody>
          <a:bodyPr>
            <a:normAutofit/>
          </a:bodyPr>
          <a:lstStyle/>
          <a:p>
            <a:pPr marL="457200" indent="-457200">
              <a:buFont typeface="+mj-lt"/>
              <a:buAutoNum type="arabicPeriod"/>
            </a:pPr>
            <a:r>
              <a:rPr lang="en-US" sz="2800" dirty="0" smtClean="0"/>
              <a:t>Unfreezing</a:t>
            </a:r>
          </a:p>
          <a:p>
            <a:pPr marL="457200" indent="-457200">
              <a:buFont typeface="+mj-lt"/>
              <a:buAutoNum type="arabicPeriod"/>
            </a:pPr>
            <a:r>
              <a:rPr lang="en-US" sz="2800" dirty="0" smtClean="0"/>
              <a:t>Changing</a:t>
            </a:r>
          </a:p>
          <a:p>
            <a:pPr marL="457200" indent="-457200">
              <a:buFont typeface="+mj-lt"/>
              <a:buAutoNum type="arabicPeriod"/>
            </a:pPr>
            <a:r>
              <a:rPr lang="en-US" sz="2800" dirty="0" smtClean="0"/>
              <a:t>Refreezing</a:t>
            </a:r>
          </a:p>
        </p:txBody>
      </p:sp>
      <p:sp>
        <p:nvSpPr>
          <p:cNvPr id="4" name="Slide Number Placeholder 3"/>
          <p:cNvSpPr>
            <a:spLocks noGrp="1"/>
          </p:cNvSpPr>
          <p:nvPr>
            <p:ph type="sldNum" sz="quarter" idx="12"/>
          </p:nvPr>
        </p:nvSpPr>
        <p:spPr/>
        <p:txBody>
          <a:bodyPr/>
          <a:lstStyle/>
          <a:p>
            <a:fld id="{24C395CD-CF51-49C4-9BB7-6F234626280F}" type="slidenum">
              <a:rPr lang="en-US" smtClean="0"/>
              <a:t>47</a:t>
            </a:fld>
            <a:endParaRPr lang="en-US"/>
          </a:p>
        </p:txBody>
      </p:sp>
      <p:sp>
        <p:nvSpPr>
          <p:cNvPr id="7" name="TextBox 6"/>
          <p:cNvSpPr txBox="1"/>
          <p:nvPr/>
        </p:nvSpPr>
        <p:spPr>
          <a:xfrm>
            <a:off x="4953000" y="1460575"/>
            <a:ext cx="3886200" cy="3170099"/>
          </a:xfrm>
          <a:prstGeom prst="rect">
            <a:avLst/>
          </a:prstGeom>
          <a:noFill/>
        </p:spPr>
        <p:txBody>
          <a:bodyPr wrap="square" rtlCol="0">
            <a:spAutoFit/>
          </a:bodyPr>
          <a:lstStyle/>
          <a:p>
            <a:pPr marL="457200" indent="-457200">
              <a:buFont typeface="+mj-lt"/>
              <a:buAutoNum type="alphaUcPeriod"/>
            </a:pPr>
            <a:r>
              <a:rPr lang="en-US" sz="2000" dirty="0"/>
              <a:t>Motivate employees for the new technology.</a:t>
            </a:r>
          </a:p>
          <a:p>
            <a:pPr marL="457200" indent="-457200">
              <a:buFont typeface="+mj-lt"/>
              <a:buAutoNum type="alphaUcPeriod"/>
            </a:pPr>
            <a:r>
              <a:rPr lang="en-US" sz="2000" dirty="0"/>
              <a:t>Provide employees with the new technology.</a:t>
            </a:r>
          </a:p>
          <a:p>
            <a:pPr marL="457200" indent="-457200">
              <a:buFont typeface="+mj-lt"/>
              <a:buAutoNum type="alphaUcPeriod"/>
            </a:pPr>
            <a:r>
              <a:rPr lang="en-US" sz="2000" dirty="0"/>
              <a:t>Reinforce the value of the new technology by highlighting successes.</a:t>
            </a:r>
          </a:p>
          <a:p>
            <a:pPr marL="457200" indent="-457200">
              <a:buFont typeface="+mj-lt"/>
              <a:buAutoNum type="alphaUcPeriod"/>
            </a:pPr>
            <a:endParaRPr lang="en-US" sz="2000" dirty="0"/>
          </a:p>
          <a:p>
            <a:pPr marL="457200" indent="-457200">
              <a:buFont typeface="+mj-lt"/>
              <a:buAutoNum type="alphaUcPeriod"/>
            </a:pPr>
            <a:endParaRPr lang="en-US" sz="2000" dirty="0"/>
          </a:p>
          <a:p>
            <a:endParaRPr lang="en-US" sz="2000" dirty="0"/>
          </a:p>
        </p:txBody>
      </p:sp>
      <p:sp>
        <p:nvSpPr>
          <p:cNvPr id="8" name="TextBox 7"/>
          <p:cNvSpPr txBox="1"/>
          <p:nvPr/>
        </p:nvSpPr>
        <p:spPr>
          <a:xfrm>
            <a:off x="-152400" y="304800"/>
            <a:ext cx="9448800" cy="867930"/>
          </a:xfrm>
          <a:prstGeom prst="rect">
            <a:avLst/>
          </a:prstGeom>
          <a:noFill/>
        </p:spPr>
        <p:txBody>
          <a:bodyPr wrap="square" rtlCol="0">
            <a:spAutoFit/>
          </a:bodyPr>
          <a:lstStyle/>
          <a:p>
            <a:pPr algn="ctr" defTabSz="685800">
              <a:lnSpc>
                <a:spcPct val="90000"/>
              </a:lnSpc>
              <a:spcBef>
                <a:spcPct val="0"/>
              </a:spcBef>
            </a:pPr>
            <a:r>
              <a:rPr lang="en-US" sz="2800" b="1" dirty="0">
                <a:solidFill>
                  <a:srgbClr val="0036A2"/>
                </a:solidFill>
                <a:latin typeface="+mj-lt"/>
                <a:ea typeface="+mj-ea"/>
                <a:cs typeface="+mj-cs"/>
              </a:rPr>
              <a:t>Lewin’s change model to gain acceptance of new technology is based on 3 stages. Match the stage to its objective.</a:t>
            </a:r>
          </a:p>
        </p:txBody>
      </p:sp>
    </p:spTree>
    <p:extLst>
      <p:ext uri="{BB962C8B-B14F-4D97-AF65-F5344CB8AC3E}">
        <p14:creationId xmlns:p14="http://schemas.microsoft.com/office/powerpoint/2010/main" val="1550595945"/>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IS </a:t>
            </a:r>
            <a:r>
              <a:rPr lang="en-US" b="1" dirty="0">
                <a:solidFill>
                  <a:srgbClr val="0036A2"/>
                </a:solidFill>
              </a:rPr>
              <a:t>E</a:t>
            </a:r>
            <a:r>
              <a:rPr lang="en-US" b="1" dirty="0" smtClean="0">
                <a:solidFill>
                  <a:srgbClr val="0036A2"/>
                </a:solidFill>
              </a:rPr>
              <a:t>ffect on How the Work is Done</a:t>
            </a:r>
          </a:p>
        </p:txBody>
      </p:sp>
      <p:sp>
        <p:nvSpPr>
          <p:cNvPr id="3" name="Content Placeholder 2"/>
          <p:cNvSpPr>
            <a:spLocks noGrp="1"/>
          </p:cNvSpPr>
          <p:nvPr>
            <p:ph idx="1"/>
          </p:nvPr>
        </p:nvSpPr>
        <p:spPr>
          <a:xfrm>
            <a:off x="457200" y="1600200"/>
            <a:ext cx="8229600" cy="4297363"/>
          </a:xfrm>
        </p:spPr>
        <p:txBody>
          <a:bodyPr>
            <a:normAutofit/>
          </a:bodyPr>
          <a:lstStyle/>
          <a:p>
            <a:r>
              <a:rPr lang="en-US" dirty="0" smtClean="0"/>
              <a:t>What work will be performed?</a:t>
            </a:r>
          </a:p>
          <a:p>
            <a:pPr lvl="1"/>
            <a:r>
              <a:rPr lang="en-US" dirty="0" smtClean="0"/>
              <a:t>An assessment of specific desired outcomes, inputs, and the transformation needed to turn inputs into outcomes.</a:t>
            </a:r>
          </a:p>
          <a:p>
            <a:r>
              <a:rPr lang="en-US" dirty="0" smtClean="0"/>
              <a:t>Who is going to do the work?</a:t>
            </a:r>
          </a:p>
          <a:p>
            <a:pPr lvl="1"/>
            <a:r>
              <a:rPr lang="en-US" dirty="0" smtClean="0"/>
              <a:t>Work can be automated.</a:t>
            </a:r>
          </a:p>
          <a:p>
            <a:pPr lvl="1"/>
            <a:r>
              <a:rPr lang="en-US" dirty="0" smtClean="0"/>
              <a:t>If a person is going to do the work, what skills are needed?</a:t>
            </a:r>
          </a:p>
          <a:p>
            <a:r>
              <a:rPr lang="en-US" dirty="0" smtClean="0"/>
              <a:t>Where will the work be performed?</a:t>
            </a:r>
          </a:p>
          <a:p>
            <a:pPr lvl="1"/>
            <a:r>
              <a:rPr lang="en-US" dirty="0" smtClean="0"/>
              <a:t>Does the work need to be performed locally at a company office?</a:t>
            </a:r>
          </a:p>
          <a:p>
            <a:r>
              <a:rPr lang="en-US" dirty="0" smtClean="0"/>
              <a:t>When will the work be performed?</a:t>
            </a:r>
          </a:p>
          <a:p>
            <a:r>
              <a:rPr lang="en-US" dirty="0" smtClean="0"/>
              <a:t>How can IT increase the effectiveness of the workers doing the work?</a:t>
            </a:r>
          </a:p>
          <a:p>
            <a:pPr lvl="1"/>
            <a:r>
              <a:rPr lang="en-US" dirty="0" smtClean="0"/>
              <a:t>How can IT support collaboration?</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712857"/>
            <a:ext cx="9144000" cy="353943"/>
          </a:xfrm>
          <a:prstGeom prst="rect">
            <a:avLst/>
          </a:prstGeom>
          <a:noFill/>
          <a:ln w="9525" algn="ctr">
            <a:noFill/>
            <a:miter lim="800000"/>
            <a:headEnd/>
            <a:tailEnd/>
          </a:ln>
        </p:spPr>
        <p:txBody>
          <a:bodyPr wrap="square">
            <a:spAutoFit/>
          </a:bodyPr>
          <a:lstStyle/>
          <a:p>
            <a:pPr algn="ctr"/>
            <a:r>
              <a:rPr lang="en-US" sz="1700" dirty="0">
                <a:solidFill>
                  <a:schemeClr val="tx1"/>
                </a:solidFill>
              </a:rPr>
              <a:t>Figure 4.1  Framework for work design.</a:t>
            </a:r>
          </a:p>
        </p:txBody>
      </p:sp>
      <p:pic>
        <p:nvPicPr>
          <p:cNvPr id="46082" name="Picture 2" descr="ftp://smandemod:jws&amp;ILEI$@ftp.wiley.com/Pearlson/Final%20Images/C04GR/c04f001.jpg"/>
          <p:cNvPicPr>
            <a:picLocks noChangeAspect="1" noChangeArrowheads="1"/>
          </p:cNvPicPr>
          <p:nvPr/>
        </p:nvPicPr>
        <p:blipFill>
          <a:blip r:embed="rId2" cstate="print"/>
          <a:srcRect/>
          <a:stretch>
            <a:fillRect/>
          </a:stretch>
        </p:blipFill>
        <p:spPr bwMode="auto">
          <a:xfrm>
            <a:off x="915473" y="1142999"/>
            <a:ext cx="6858000" cy="5098273"/>
          </a:xfrm>
          <a:prstGeom prst="rect">
            <a:avLst/>
          </a:prstGeom>
          <a:solidFill>
            <a:schemeClr val="accent5">
              <a:lumMod val="50000"/>
            </a:schemeClr>
          </a:solidFill>
        </p:spPr>
      </p:pic>
      <p:sp>
        <p:nvSpPr>
          <p:cNvPr id="6" name="Footer Placeholder 1"/>
          <p:cNvSpPr txBox="1">
            <a:spLocks/>
          </p:cNvSpPr>
          <p:nvPr/>
        </p:nvSpPr>
        <p:spPr>
          <a:xfrm>
            <a:off x="4419600" y="617220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t>(c) John Wiley &amp; Sons</a:t>
            </a:r>
            <a:endParaRPr lang="en-US" sz="1000" dirty="0"/>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14400"/>
            <a:ext cx="8229600" cy="914400"/>
          </a:xfrm>
        </p:spPr>
        <p:txBody>
          <a:bodyPr>
            <a:noAutofit/>
          </a:bodyPr>
          <a:lstStyle/>
          <a:p>
            <a:r>
              <a:rPr lang="en-US" b="1" dirty="0" smtClean="0">
                <a:solidFill>
                  <a:srgbClr val="0036A2"/>
                </a:solidFill>
              </a:rPr>
              <a:t>How IT Support</a:t>
            </a:r>
            <a:r>
              <a:rPr lang="en-US" b="1" dirty="0" smtClean="0">
                <a:solidFill>
                  <a:schemeClr val="tx2"/>
                </a:solidFill>
              </a:rPr>
              <a:t>s</a:t>
            </a:r>
            <a:r>
              <a:rPr lang="en-US" b="1" dirty="0" smtClean="0">
                <a:solidFill>
                  <a:srgbClr val="0036A2"/>
                </a:solidFill>
              </a:rPr>
              <a:t> Communication</a:t>
            </a:r>
          </a:p>
        </p:txBody>
      </p:sp>
      <p:sp>
        <p:nvSpPr>
          <p:cNvPr id="3" name="Content Placeholder 2"/>
          <p:cNvSpPr>
            <a:spLocks noGrp="1"/>
          </p:cNvSpPr>
          <p:nvPr>
            <p:ph idx="1"/>
          </p:nvPr>
        </p:nvSpPr>
        <p:spPr/>
        <p:txBody>
          <a:bodyPr/>
          <a:lstStyle/>
          <a:p>
            <a:r>
              <a:rPr lang="en-US" dirty="0" smtClean="0"/>
              <a:t>Digital natives introduced the use of social networking and blogs into the workplace.</a:t>
            </a:r>
          </a:p>
          <a:p>
            <a:r>
              <a:rPr lang="en-US" dirty="0" smtClean="0"/>
              <a:t>Major technologies have affected communications in today’s work environment (Figure 4.2).</a:t>
            </a:r>
          </a:p>
          <a:p>
            <a:r>
              <a:rPr lang="en-US" dirty="0" smtClean="0"/>
              <a:t>IT includes technologies such as:</a:t>
            </a:r>
          </a:p>
          <a:p>
            <a:pPr lvl="1"/>
            <a:r>
              <a:rPr lang="en-US" dirty="0" smtClean="0"/>
              <a:t>E-mail, intranets, instant messaging, VoIP, video teleconferencing, unified communications, RSS, virtual private networks, and file transfer.</a:t>
            </a:r>
          </a:p>
          <a:p>
            <a:r>
              <a:rPr lang="en-US" dirty="0" smtClean="0"/>
              <a:t>Collaboration is key in many work processes.</a:t>
            </a:r>
          </a:p>
          <a:p>
            <a:endParaRPr lang="en-US" dirty="0"/>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IT Supports Collaboration</a:t>
            </a:r>
            <a:endParaRPr lang="en-US" dirty="0"/>
          </a:p>
        </p:txBody>
      </p:sp>
      <p:sp>
        <p:nvSpPr>
          <p:cNvPr id="3" name="Content Placeholder 2"/>
          <p:cNvSpPr>
            <a:spLocks noGrp="1"/>
          </p:cNvSpPr>
          <p:nvPr>
            <p:ph idx="1"/>
          </p:nvPr>
        </p:nvSpPr>
        <p:spPr/>
        <p:txBody>
          <a:bodyPr>
            <a:normAutofit/>
          </a:bodyPr>
          <a:lstStyle/>
          <a:p>
            <a:r>
              <a:rPr lang="en-US" dirty="0" smtClean="0"/>
              <a:t>Thomas Friedman, the author of the popular </a:t>
            </a:r>
            <a:r>
              <a:rPr lang="en-US" sz="1900" b="1" i="1" dirty="0" smtClean="0">
                <a:solidFill>
                  <a:srgbClr val="002060"/>
                </a:solidFill>
              </a:rPr>
              <a:t>The World is Flat</a:t>
            </a:r>
            <a:r>
              <a:rPr lang="en-US" dirty="0" smtClean="0"/>
              <a:t> and other books, argues that </a:t>
            </a:r>
            <a:r>
              <a:rPr lang="en-US" sz="1900" b="1" dirty="0" smtClean="0">
                <a:solidFill>
                  <a:srgbClr val="002060"/>
                </a:solidFill>
              </a:rPr>
              <a:t>collaboration</a:t>
            </a:r>
            <a:r>
              <a:rPr lang="en-US" dirty="0" smtClean="0"/>
              <a:t> is the way that small companies can “act big” and flourish in today’s flat world.</a:t>
            </a:r>
          </a:p>
          <a:p>
            <a:r>
              <a:rPr lang="en-US" dirty="0" smtClean="0"/>
              <a:t>The key to success is for such companies “to take advantage of all the new tools for collaboration to reach farther, faster, wider, and deeper.”</a:t>
            </a:r>
          </a:p>
          <a:p>
            <a:r>
              <a:rPr lang="en-US" dirty="0" smtClean="0"/>
              <a:t>Collaboration tools include (Figure 4.2):</a:t>
            </a:r>
          </a:p>
          <a:p>
            <a:pPr lvl="1"/>
            <a:r>
              <a:rPr lang="en-US" dirty="0" smtClean="0"/>
              <a:t>Social networking sites, virtual worlds, web logs (blogs), wikis, and groupware. </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IT Alters Employee Life</a:t>
            </a:r>
          </a:p>
        </p:txBody>
      </p:sp>
      <p:sp>
        <p:nvSpPr>
          <p:cNvPr id="3" name="Content Placeholder 2"/>
          <p:cNvSpPr>
            <a:spLocks noGrp="1"/>
          </p:cNvSpPr>
          <p:nvPr>
            <p:ph idx="1"/>
          </p:nvPr>
        </p:nvSpPr>
        <p:spPr/>
        <p:txBody>
          <a:bodyPr>
            <a:normAutofit/>
          </a:bodyPr>
          <a:lstStyle/>
          <a:p>
            <a:r>
              <a:rPr lang="en-US" dirty="0" smtClean="0"/>
              <a:t>The three ways in which new IT alters employee life:</a:t>
            </a:r>
          </a:p>
          <a:p>
            <a:pPr lvl="1"/>
            <a:r>
              <a:rPr lang="en-US" dirty="0" smtClean="0"/>
              <a:t>Creating new types of work.</a:t>
            </a:r>
          </a:p>
          <a:p>
            <a:pPr lvl="1"/>
            <a:r>
              <a:rPr lang="en-US" dirty="0" smtClean="0"/>
              <a:t>Enabling new ways to do traditional work.</a:t>
            </a:r>
          </a:p>
          <a:p>
            <a:pPr lvl="1"/>
            <a:r>
              <a:rPr lang="en-US" dirty="0" smtClean="0"/>
              <a:t>Supporting new ways to manage talent.</a:t>
            </a:r>
          </a:p>
          <a:p>
            <a:r>
              <a:rPr lang="en-US" dirty="0" smtClean="0"/>
              <a:t>IT often leads to the creation of new jobs or redefines existing ones.</a:t>
            </a:r>
          </a:p>
          <a:p>
            <a:r>
              <a:rPr lang="en-US" dirty="0" smtClean="0"/>
              <a:t>Positions in IT include: </a:t>
            </a:r>
          </a:p>
          <a:p>
            <a:pPr lvl="1"/>
            <a:r>
              <a:rPr lang="en-US" dirty="0" smtClean="0"/>
              <a:t>Programmers, analysts, IT managers, hardware assemblers, website designers, software sales personnel, social media specialists, and IT consultants. </a:t>
            </a:r>
          </a:p>
          <a:p>
            <a:r>
              <a:rPr lang="en-US" dirty="0" smtClean="0"/>
              <a:t>The Bureau of Labor Statistics places the number of IT workers at 4.1 million.</a:t>
            </a:r>
          </a:p>
        </p:txBody>
      </p:sp>
    </p:spTree>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6.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7.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4586</Words>
  <Application>Microsoft Office PowerPoint</Application>
  <PresentationFormat>On-screen Show (4:3)</PresentationFormat>
  <Paragraphs>467</Paragraphs>
  <Slides>47</Slides>
  <Notes>20</Notes>
  <HiddenSlides>39</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Arial</vt:lpstr>
      <vt:lpstr>Arial Black</vt:lpstr>
      <vt:lpstr>Calibri</vt:lpstr>
      <vt:lpstr>Calibri Light</vt:lpstr>
      <vt:lpstr>Georgia</vt:lpstr>
      <vt:lpstr>Times New Roman</vt:lpstr>
      <vt:lpstr>Office Theme</vt:lpstr>
      <vt:lpstr>Managing and Using Information Systems:  A Strategic Approach – Fifth Edition</vt:lpstr>
      <vt:lpstr>Learning Objectives</vt:lpstr>
      <vt:lpstr>Real World Example</vt:lpstr>
      <vt:lpstr>Work Design Framework</vt:lpstr>
      <vt:lpstr>IS Effect on How the Work is Done</vt:lpstr>
      <vt:lpstr>PowerPoint Presentation</vt:lpstr>
      <vt:lpstr>How IT Supports Communication</vt:lpstr>
      <vt:lpstr>IT Supports Collaboration</vt:lpstr>
      <vt:lpstr>IT Alters Employee Life</vt:lpstr>
      <vt:lpstr>Creating New Types of Work</vt:lpstr>
      <vt:lpstr>New Ways to Do Traditional Work</vt:lpstr>
      <vt:lpstr>Changing Communication Patterns</vt:lpstr>
      <vt:lpstr>Changing Collaboration</vt:lpstr>
      <vt:lpstr>Real World Example</vt:lpstr>
      <vt:lpstr>Changing the Ways to Connect</vt:lpstr>
      <vt:lpstr>New Challenges in Managing People</vt:lpstr>
      <vt:lpstr>PowerPoint Presentation</vt:lpstr>
      <vt:lpstr>IT Has Changed Hiring </vt:lpstr>
      <vt:lpstr>Telecommuting and Mobile Work</vt:lpstr>
      <vt:lpstr>Factors Driving Telecommuting and Mobile Work</vt:lpstr>
      <vt:lpstr>PowerPoint Presentation</vt:lpstr>
      <vt:lpstr>The Growth of Telecommuting </vt:lpstr>
      <vt:lpstr>Disadvantages of Telecommuting – Managers Position </vt:lpstr>
      <vt:lpstr>Disadvantages of Telecommuting – Telecommuters Position </vt:lpstr>
      <vt:lpstr>PowerPoint Presentation</vt:lpstr>
      <vt:lpstr>Managerial Issues in Remote Work</vt:lpstr>
      <vt:lpstr>Security Issues in Remote Work</vt:lpstr>
      <vt:lpstr>Virtual Teams</vt:lpstr>
      <vt:lpstr>PowerPoint Presentation</vt:lpstr>
      <vt:lpstr>Factors Driving Use of Virtual Teams</vt:lpstr>
      <vt:lpstr>Disadvantages and Challenges of  Virtual Teams</vt:lpstr>
      <vt:lpstr>PowerPoint Presentation</vt:lpstr>
      <vt:lpstr>Managerial Issues in Virtual Teams</vt:lpstr>
      <vt:lpstr>Communication Challenges</vt:lpstr>
      <vt:lpstr>Technology Challenges</vt:lpstr>
      <vt:lpstr>Gaining Acceptance for IT-Induced  Change</vt:lpstr>
      <vt:lpstr>Managing Change</vt:lpstr>
      <vt:lpstr>PowerPoint Presentation</vt:lpstr>
      <vt:lpstr>Technology Acceptance Model and Its Variants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2013-11-15T15:14:12Z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