
<file path=[Content_Types].xml><?xml version="1.0" encoding="utf-8"?>
<Types xmlns="http://schemas.openxmlformats.org/package/2006/content-types">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57" r:id="rId1"/>
  </p:sldMasterIdLst>
  <p:notesMasterIdLst>
    <p:notesMasterId r:id="rId31"/>
  </p:notesMasterIdLst>
  <p:handoutMasterIdLst>
    <p:handoutMasterId r:id="rId32"/>
  </p:handoutMasterIdLst>
  <p:sldIdLst>
    <p:sldId id="263" r:id="rId2"/>
    <p:sldId id="353" r:id="rId3"/>
    <p:sldId id="312" r:id="rId4"/>
    <p:sldId id="311" r:id="rId5"/>
    <p:sldId id="319" r:id="rId6"/>
    <p:sldId id="341" r:id="rId7"/>
    <p:sldId id="317" r:id="rId8"/>
    <p:sldId id="342" r:id="rId9"/>
    <p:sldId id="343" r:id="rId10"/>
    <p:sldId id="322" r:id="rId11"/>
    <p:sldId id="323" r:id="rId12"/>
    <p:sldId id="324" r:id="rId13"/>
    <p:sldId id="325" r:id="rId14"/>
    <p:sldId id="328" r:id="rId15"/>
    <p:sldId id="327" r:id="rId16"/>
    <p:sldId id="346" r:id="rId17"/>
    <p:sldId id="345" r:id="rId18"/>
    <p:sldId id="329" r:id="rId19"/>
    <p:sldId id="347" r:id="rId20"/>
    <p:sldId id="352" r:id="rId21"/>
    <p:sldId id="351" r:id="rId22"/>
    <p:sldId id="349" r:id="rId23"/>
    <p:sldId id="350" r:id="rId24"/>
    <p:sldId id="354" r:id="rId25"/>
    <p:sldId id="359" r:id="rId26"/>
    <p:sldId id="355" r:id="rId27"/>
    <p:sldId id="356" r:id="rId28"/>
    <p:sldId id="357" r:id="rId29"/>
    <p:sldId id="358" r:id="rId3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orient="horz" pos="576">
          <p15:clr>
            <a:srgbClr val="A4A3A4"/>
          </p15:clr>
        </p15:guide>
        <p15:guide id="3" pos="2880">
          <p15:clr>
            <a:srgbClr val="A4A3A4"/>
          </p15:clr>
        </p15:guide>
        <p15:guide id="4" pos="28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800000"/>
    <a:srgbClr val="333300"/>
    <a:srgbClr val="CC66FF"/>
    <a:srgbClr val="800040"/>
  </p:clrMru>
  <p:extLst>
    <p:ext uri="{E76CE94A-603C-4142-B9EB-6D1370010A27}">
      <p14:discardImageEditData xmlns:p14="http://schemas.microsoft.com/office/powerpoint/2010/main" val="1"/>
    </p:ext>
    <p:ext uri="{D31A062A-798A-4329-ABDD-BBA856620510}">
      <p14:defaultImageDpi xmlns:p14="http://schemas.microsoft.com/office/powerpoint/2010/main" val="96"/>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08" autoAdjust="0"/>
    <p:restoredTop sz="94915" autoAdjust="0"/>
  </p:normalViewPr>
  <p:slideViewPr>
    <p:cSldViewPr>
      <p:cViewPr varScale="1">
        <p:scale>
          <a:sx n="84" d="100"/>
          <a:sy n="84" d="100"/>
        </p:scale>
        <p:origin x="1038" y="84"/>
      </p:cViewPr>
      <p:guideLst>
        <p:guide orient="horz" pos="2160"/>
        <p:guide orient="horz" pos="576"/>
        <p:guide pos="2880"/>
        <p:guide pos="288"/>
      </p:guideLst>
    </p:cSldViewPr>
  </p:slideViewPr>
  <p:outlineViewPr>
    <p:cViewPr>
      <p:scale>
        <a:sx n="33" d="100"/>
        <a:sy n="33" d="100"/>
      </p:scale>
      <p:origin x="0" y="1560"/>
    </p:cViewPr>
  </p:outlineViewPr>
  <p:notesTextViewPr>
    <p:cViewPr>
      <p:scale>
        <a:sx n="100" d="100"/>
        <a:sy n="100" d="100"/>
      </p:scale>
      <p:origin x="0" y="0"/>
    </p:cViewPr>
  </p:notesTextViewPr>
  <p:sorterViewPr>
    <p:cViewPr>
      <p:scale>
        <a:sx n="100" d="100"/>
        <a:sy n="100" d="100"/>
      </p:scale>
      <p:origin x="0" y="9114"/>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AF84FDE-0439-764E-8C95-7DE1046C6359}" type="datetimeFigureOut">
              <a:rPr lang="en-US" smtClean="0"/>
              <a:pPr/>
              <a:t>11/14/2013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0CF38717-C43E-E34B-9E0D-747EBC7595D0}" type="slidenum">
              <a:rPr lang="en-US" smtClean="0"/>
              <a:pPr/>
              <a:t>‹#›</a:t>
            </a:fld>
            <a:endParaRPr lang="en-US"/>
          </a:p>
        </p:txBody>
      </p:sp>
    </p:spTree>
    <p:extLst>
      <p:ext uri="{BB962C8B-B14F-4D97-AF65-F5344CB8AC3E}">
        <p14:creationId xmlns:p14="http://schemas.microsoft.com/office/powerpoint/2010/main" val="384143296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24506C0-3FFE-45A5-803D-9F4FC5464A70}" type="datetimeFigureOut">
              <a:rPr lang="en-US" smtClean="0"/>
              <a:pPr/>
              <a:t>11/14/2013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8646707-6BBD-41A9-B4DF-0C76A73A2D2A}" type="slidenum">
              <a:rPr lang="en-US" smtClean="0"/>
              <a:pPr/>
              <a:t>‹#›</a:t>
            </a:fld>
            <a:endParaRPr lang="en-US"/>
          </a:p>
        </p:txBody>
      </p:sp>
    </p:spTree>
    <p:extLst>
      <p:ext uri="{BB962C8B-B14F-4D97-AF65-F5344CB8AC3E}">
        <p14:creationId xmlns:p14="http://schemas.microsoft.com/office/powerpoint/2010/main" val="40447232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Duplicate this slide as necessary if there is more than one issue.</a:t>
            </a:r>
          </a:p>
          <a:p>
            <a:r>
              <a:rPr lang="en-US" dirty="0" smtClean="0"/>
              <a:t>This and related slides</a:t>
            </a:r>
            <a:r>
              <a:rPr lang="en-US" baseline="0" dirty="0" smtClean="0"/>
              <a:t> can be moved to the appendix or hidden if necessary.</a:t>
            </a:r>
            <a:endParaRPr lang="en-US" dirty="0"/>
          </a:p>
        </p:txBody>
      </p:sp>
      <p:sp>
        <p:nvSpPr>
          <p:cNvPr id="4" name="Slide Number Placeholder 3"/>
          <p:cNvSpPr>
            <a:spLocks noGrp="1"/>
          </p:cNvSpPr>
          <p:nvPr>
            <p:ph type="sldNum" sz="quarter" idx="10"/>
          </p:nvPr>
        </p:nvSpPr>
        <p:spPr/>
        <p:txBody>
          <a:bodyPr/>
          <a:lstStyle/>
          <a:p>
            <a:fld id="{5E0C3846-8D4C-4326-8BC7-9B455A036298}" type="slidenum">
              <a:rPr lang="en-US" smtClean="0"/>
              <a:pPr/>
              <a:t>1</a:t>
            </a:fld>
            <a:endParaRPr lang="en-US"/>
          </a:p>
        </p:txBody>
      </p:sp>
    </p:spTree>
    <p:extLst>
      <p:ext uri="{BB962C8B-B14F-4D97-AF65-F5344CB8AC3E}">
        <p14:creationId xmlns:p14="http://schemas.microsoft.com/office/powerpoint/2010/main" val="29226505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Managerial levers: </a:t>
            </a:r>
            <a:r>
              <a:rPr lang="en-US" sz="1200" b="1" dirty="0" smtClean="0"/>
              <a:t>Management </a:t>
            </a:r>
            <a:r>
              <a:rPr lang="en-US" sz="1200" b="1" kern="1200" baseline="0" dirty="0" smtClean="0">
                <a:solidFill>
                  <a:schemeClr val="tx1"/>
                </a:solidFill>
                <a:latin typeface="+mn-lt"/>
                <a:ea typeface="+mn-ea"/>
                <a:cs typeface="+mn-cs"/>
              </a:rPr>
              <a:t>control systems</a:t>
            </a:r>
            <a:r>
              <a:rPr lang="en-US" sz="1200" kern="1200" baseline="0" dirty="0" smtClean="0">
                <a:solidFill>
                  <a:schemeClr val="tx1"/>
                </a:solidFill>
                <a:latin typeface="+mn-lt"/>
                <a:ea typeface="+mn-ea"/>
                <a:cs typeface="+mn-cs"/>
              </a:rPr>
              <a:t>. </a:t>
            </a:r>
          </a:p>
          <a:p>
            <a:r>
              <a:rPr lang="en-US" dirty="0" smtClean="0"/>
              <a:t>When employees are not informed, </a:t>
            </a:r>
            <a:r>
              <a:rPr lang="en-US" sz="1200" kern="1200" baseline="0" dirty="0" smtClean="0">
                <a:solidFill>
                  <a:schemeClr val="tx1"/>
                </a:solidFill>
                <a:latin typeface="+mn-lt"/>
                <a:ea typeface="+mn-ea"/>
                <a:cs typeface="+mn-cs"/>
              </a:rPr>
              <a:t>monitoring violates both privacy and personal freedoms.</a:t>
            </a:r>
          </a:p>
          <a:p>
            <a:endParaRPr lang="en-US" dirty="0"/>
          </a:p>
        </p:txBody>
      </p:sp>
      <p:sp>
        <p:nvSpPr>
          <p:cNvPr id="4" name="Slide Number Placeholder 3"/>
          <p:cNvSpPr>
            <a:spLocks noGrp="1"/>
          </p:cNvSpPr>
          <p:nvPr>
            <p:ph type="sldNum" sz="quarter" idx="10"/>
          </p:nvPr>
        </p:nvSpPr>
        <p:spPr/>
        <p:txBody>
          <a:bodyPr/>
          <a:lstStyle/>
          <a:p>
            <a:fld id="{F8646707-6BBD-41A9-B4DF-0C76A73A2D2A}" type="slidenum">
              <a:rPr lang="en-US" smtClean="0"/>
              <a:pPr/>
              <a:t>12</a:t>
            </a:fld>
            <a:endParaRPr lang="en-US"/>
          </a:p>
        </p:txBody>
      </p:sp>
    </p:spTree>
    <p:extLst>
      <p:ext uri="{BB962C8B-B14F-4D97-AF65-F5344CB8AC3E}">
        <p14:creationId xmlns:p14="http://schemas.microsoft.com/office/powerpoint/2010/main" val="17549054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Managerial levers: </a:t>
            </a:r>
            <a:r>
              <a:rPr lang="en-US" sz="1200" b="1" dirty="0" smtClean="0"/>
              <a:t>Management </a:t>
            </a:r>
            <a:r>
              <a:rPr lang="en-US" sz="1200" b="1" kern="1200" baseline="0" dirty="0" smtClean="0">
                <a:solidFill>
                  <a:schemeClr val="tx1"/>
                </a:solidFill>
                <a:latin typeface="+mn-lt"/>
                <a:ea typeface="+mn-ea"/>
                <a:cs typeface="+mn-cs"/>
              </a:rPr>
              <a:t>control systems</a:t>
            </a:r>
            <a:r>
              <a:rPr lang="en-US" sz="1200" kern="1200" baseline="0" dirty="0" smtClean="0">
                <a:solidFill>
                  <a:schemeClr val="tx1"/>
                </a:solidFill>
                <a:latin typeface="+mn-lt"/>
                <a:ea typeface="+mn-ea"/>
                <a:cs typeface="+mn-cs"/>
              </a:rPr>
              <a:t>. </a:t>
            </a:r>
          </a:p>
        </p:txBody>
      </p:sp>
      <p:sp>
        <p:nvSpPr>
          <p:cNvPr id="4" name="Slide Number Placeholder 3"/>
          <p:cNvSpPr>
            <a:spLocks noGrp="1"/>
          </p:cNvSpPr>
          <p:nvPr>
            <p:ph type="sldNum" sz="quarter" idx="10"/>
          </p:nvPr>
        </p:nvSpPr>
        <p:spPr/>
        <p:txBody>
          <a:bodyPr/>
          <a:lstStyle/>
          <a:p>
            <a:fld id="{F8646707-6BBD-41A9-B4DF-0C76A73A2D2A}" type="slidenum">
              <a:rPr lang="en-US" smtClean="0"/>
              <a:pPr/>
              <a:t>13</a:t>
            </a:fld>
            <a:endParaRPr lang="en-US"/>
          </a:p>
        </p:txBody>
      </p:sp>
    </p:spTree>
    <p:extLst>
      <p:ext uri="{BB962C8B-B14F-4D97-AF65-F5344CB8AC3E}">
        <p14:creationId xmlns:p14="http://schemas.microsoft.com/office/powerpoint/2010/main" val="2050457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Managerial levers: </a:t>
            </a:r>
            <a:r>
              <a:rPr lang="en-US" sz="1200" b="1" dirty="0" smtClean="0"/>
              <a:t>Management </a:t>
            </a:r>
            <a:r>
              <a:rPr lang="en-US" sz="1200" b="1" kern="1200" baseline="0" dirty="0" smtClean="0">
                <a:solidFill>
                  <a:schemeClr val="tx1"/>
                </a:solidFill>
                <a:latin typeface="+mn-lt"/>
                <a:ea typeface="+mn-ea"/>
                <a:cs typeface="+mn-cs"/>
              </a:rPr>
              <a:t>control systems</a:t>
            </a:r>
            <a:r>
              <a:rPr lang="en-US" sz="1200" kern="1200" baseline="0" dirty="0" smtClean="0">
                <a:solidFill>
                  <a:schemeClr val="tx1"/>
                </a:solidFill>
                <a:latin typeface="+mn-lt"/>
                <a:ea typeface="+mn-ea"/>
                <a:cs typeface="+mn-cs"/>
              </a:rPr>
              <a:t>. </a:t>
            </a:r>
          </a:p>
        </p:txBody>
      </p:sp>
      <p:sp>
        <p:nvSpPr>
          <p:cNvPr id="4" name="Slide Number Placeholder 3"/>
          <p:cNvSpPr>
            <a:spLocks noGrp="1"/>
          </p:cNvSpPr>
          <p:nvPr>
            <p:ph type="sldNum" sz="quarter" idx="10"/>
          </p:nvPr>
        </p:nvSpPr>
        <p:spPr/>
        <p:txBody>
          <a:bodyPr/>
          <a:lstStyle/>
          <a:p>
            <a:fld id="{F8646707-6BBD-41A9-B4DF-0C76A73A2D2A}" type="slidenum">
              <a:rPr lang="en-US" smtClean="0"/>
              <a:pPr/>
              <a:t>14</a:t>
            </a:fld>
            <a:endParaRPr lang="en-US"/>
          </a:p>
        </p:txBody>
      </p:sp>
    </p:spTree>
    <p:extLst>
      <p:ext uri="{BB962C8B-B14F-4D97-AF65-F5344CB8AC3E}">
        <p14:creationId xmlns:p14="http://schemas.microsoft.com/office/powerpoint/2010/main" val="15236048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dirty="0" smtClean="0"/>
              <a:t>Managerial levers: </a:t>
            </a:r>
            <a:r>
              <a:rPr lang="en-US" sz="1200" b="1" dirty="0" smtClean="0"/>
              <a:t>Organizational culture</a:t>
            </a:r>
            <a:endParaRPr lang="en-US" b="1" dirty="0" smtClean="0"/>
          </a:p>
        </p:txBody>
      </p:sp>
      <p:sp>
        <p:nvSpPr>
          <p:cNvPr id="4" name="Slide Number Placeholder 3"/>
          <p:cNvSpPr>
            <a:spLocks noGrp="1"/>
          </p:cNvSpPr>
          <p:nvPr>
            <p:ph type="sldNum" sz="quarter" idx="10"/>
          </p:nvPr>
        </p:nvSpPr>
        <p:spPr/>
        <p:txBody>
          <a:bodyPr/>
          <a:lstStyle/>
          <a:p>
            <a:fld id="{F8646707-6BBD-41A9-B4DF-0C76A73A2D2A}" type="slidenum">
              <a:rPr lang="en-US" smtClean="0"/>
              <a:pPr/>
              <a:t>15</a:t>
            </a:fld>
            <a:endParaRPr lang="en-US"/>
          </a:p>
        </p:txBody>
      </p:sp>
    </p:spTree>
    <p:extLst>
      <p:ext uri="{BB962C8B-B14F-4D97-AF65-F5344CB8AC3E}">
        <p14:creationId xmlns:p14="http://schemas.microsoft.com/office/powerpoint/2010/main" val="10471919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Managerial levers: </a:t>
            </a:r>
            <a:r>
              <a:rPr lang="en-US" sz="1200" b="1" dirty="0" smtClean="0"/>
              <a:t>Organizational culture</a:t>
            </a:r>
            <a:endParaRPr lang="en-US" b="1" dirty="0" smtClean="0"/>
          </a:p>
        </p:txBody>
      </p:sp>
      <p:sp>
        <p:nvSpPr>
          <p:cNvPr id="4" name="Slide Number Placeholder 3"/>
          <p:cNvSpPr>
            <a:spLocks noGrp="1"/>
          </p:cNvSpPr>
          <p:nvPr>
            <p:ph type="sldNum" sz="quarter" idx="10"/>
          </p:nvPr>
        </p:nvSpPr>
        <p:spPr/>
        <p:txBody>
          <a:bodyPr/>
          <a:lstStyle/>
          <a:p>
            <a:fld id="{F8646707-6BBD-41A9-B4DF-0C76A73A2D2A}" type="slidenum">
              <a:rPr lang="en-US" smtClean="0"/>
              <a:pPr/>
              <a:t>16</a:t>
            </a:fld>
            <a:endParaRPr lang="en-US"/>
          </a:p>
        </p:txBody>
      </p:sp>
    </p:spTree>
    <p:extLst>
      <p:ext uri="{BB962C8B-B14F-4D97-AF65-F5344CB8AC3E}">
        <p14:creationId xmlns:p14="http://schemas.microsoft.com/office/powerpoint/2010/main" val="31333613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Countries that are more likely to avoid uncertainty like Japan and Brazil, IT is used often for planning and forecasting, whereas in countries that are less concerned about risk and uncertainty, IT is more often used for maintaining flexibility.</a:t>
            </a:r>
          </a:p>
        </p:txBody>
      </p:sp>
      <p:sp>
        <p:nvSpPr>
          <p:cNvPr id="4" name="Slide Number Placeholder 3"/>
          <p:cNvSpPr>
            <a:spLocks noGrp="1"/>
          </p:cNvSpPr>
          <p:nvPr>
            <p:ph type="sldNum" sz="quarter" idx="10"/>
          </p:nvPr>
        </p:nvSpPr>
        <p:spPr/>
        <p:txBody>
          <a:bodyPr/>
          <a:lstStyle/>
          <a:p>
            <a:fld id="{F8646707-6BBD-41A9-B4DF-0C76A73A2D2A}" type="slidenum">
              <a:rPr lang="en-US" smtClean="0"/>
              <a:pPr/>
              <a:t>18</a:t>
            </a:fld>
            <a:endParaRPr lang="en-US"/>
          </a:p>
        </p:txBody>
      </p:sp>
    </p:spTree>
    <p:extLst>
      <p:ext uri="{BB962C8B-B14F-4D97-AF65-F5344CB8AC3E}">
        <p14:creationId xmlns:p14="http://schemas.microsoft.com/office/powerpoint/2010/main" val="17109996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Managerial levers: </a:t>
            </a:r>
            <a:r>
              <a:rPr lang="en-US" sz="1200" b="1" dirty="0" smtClean="0"/>
              <a:t>Organizational culture</a:t>
            </a:r>
            <a:endParaRPr lang="en-US" b="1" dirty="0" smtClean="0"/>
          </a:p>
        </p:txBody>
      </p:sp>
      <p:sp>
        <p:nvSpPr>
          <p:cNvPr id="4" name="Slide Number Placeholder 3"/>
          <p:cNvSpPr>
            <a:spLocks noGrp="1"/>
          </p:cNvSpPr>
          <p:nvPr>
            <p:ph type="sldNum" sz="quarter" idx="10"/>
          </p:nvPr>
        </p:nvSpPr>
        <p:spPr/>
        <p:txBody>
          <a:bodyPr/>
          <a:lstStyle/>
          <a:p>
            <a:fld id="{F8646707-6BBD-41A9-B4DF-0C76A73A2D2A}" type="slidenum">
              <a:rPr lang="en-US" smtClean="0"/>
              <a:pPr/>
              <a:t>19</a:t>
            </a:fld>
            <a:endParaRPr lang="en-US"/>
          </a:p>
        </p:txBody>
      </p:sp>
    </p:spTree>
    <p:extLst>
      <p:ext uri="{BB962C8B-B14F-4D97-AF65-F5344CB8AC3E}">
        <p14:creationId xmlns:p14="http://schemas.microsoft.com/office/powerpoint/2010/main" val="20245533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An awareness of the </a:t>
            </a:r>
            <a:r>
              <a:rPr lang="en-US" sz="1200" kern="1200" baseline="0" dirty="0" err="1" smtClean="0">
                <a:solidFill>
                  <a:schemeClr val="tx1"/>
                </a:solidFill>
                <a:latin typeface="+mn-lt"/>
                <a:ea typeface="+mn-ea"/>
                <a:cs typeface="+mn-cs"/>
              </a:rPr>
              <a:t>Hofstede</a:t>
            </a:r>
            <a:r>
              <a:rPr lang="en-US" sz="1200" kern="1200" baseline="0" dirty="0" smtClean="0">
                <a:solidFill>
                  <a:schemeClr val="tx1"/>
                </a:solidFill>
                <a:latin typeface="+mn-lt"/>
                <a:ea typeface="+mn-ea"/>
                <a:cs typeface="+mn-cs"/>
              </a:rPr>
              <a:t> or GLOBE dimensions may help improve communications and reduce conflict.</a:t>
            </a:r>
          </a:p>
          <a:p>
            <a:endParaRPr lang="en-US" dirty="0"/>
          </a:p>
        </p:txBody>
      </p:sp>
      <p:sp>
        <p:nvSpPr>
          <p:cNvPr id="4" name="Slide Number Placeholder 3"/>
          <p:cNvSpPr>
            <a:spLocks noGrp="1"/>
          </p:cNvSpPr>
          <p:nvPr>
            <p:ph type="sldNum" sz="quarter" idx="10"/>
          </p:nvPr>
        </p:nvSpPr>
        <p:spPr/>
        <p:txBody>
          <a:bodyPr/>
          <a:lstStyle/>
          <a:p>
            <a:fld id="{F8646707-6BBD-41A9-B4DF-0C76A73A2D2A}" type="slidenum">
              <a:rPr lang="en-US" smtClean="0"/>
              <a:pPr/>
              <a:t>22</a:t>
            </a:fld>
            <a:endParaRPr lang="en-US"/>
          </a:p>
        </p:txBody>
      </p:sp>
    </p:spTree>
    <p:extLst>
      <p:ext uri="{BB962C8B-B14F-4D97-AF65-F5344CB8AC3E}">
        <p14:creationId xmlns:p14="http://schemas.microsoft.com/office/powerpoint/2010/main" val="9417961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countries with high levels of uncertainty avoidance such as Switzerland and Austria, meetings should be planned in advance with a clear agenda. The managers in Greece or Russia who come from a low uncertainty avoidance culture often shy away</a:t>
            </a:r>
          </a:p>
          <a:p>
            <a:r>
              <a:rPr lang="en-US" dirty="0" smtClean="0"/>
              <a:t>from agendas or planned meetings.</a:t>
            </a:r>
            <a:endParaRPr lang="en-US" dirty="0"/>
          </a:p>
        </p:txBody>
      </p:sp>
      <p:sp>
        <p:nvSpPr>
          <p:cNvPr id="4" name="Slide Number Placeholder 3"/>
          <p:cNvSpPr>
            <a:spLocks noGrp="1"/>
          </p:cNvSpPr>
          <p:nvPr>
            <p:ph type="sldNum" sz="quarter" idx="10"/>
          </p:nvPr>
        </p:nvSpPr>
        <p:spPr/>
        <p:txBody>
          <a:bodyPr/>
          <a:lstStyle/>
          <a:p>
            <a:fld id="{F8646707-6BBD-41A9-B4DF-0C76A73A2D2A}" type="slidenum">
              <a:rPr lang="en-US" smtClean="0"/>
              <a:pPr/>
              <a:t>23</a:t>
            </a:fld>
            <a:endParaRPr lang="en-US"/>
          </a:p>
        </p:txBody>
      </p:sp>
    </p:spTree>
    <p:extLst>
      <p:ext uri="{BB962C8B-B14F-4D97-AF65-F5344CB8AC3E}">
        <p14:creationId xmlns:p14="http://schemas.microsoft.com/office/powerpoint/2010/main" val="7665152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Managerial levers: </a:t>
            </a:r>
            <a:r>
              <a:rPr lang="en-US" sz="1200" b="1" dirty="0" smtClean="0">
                <a:solidFill>
                  <a:srgbClr val="002060"/>
                </a:solidFill>
              </a:rPr>
              <a:t>Organizational</a:t>
            </a:r>
            <a:r>
              <a:rPr lang="en-US" b="1" dirty="0" smtClean="0">
                <a:solidFill>
                  <a:srgbClr val="0036A2"/>
                </a:solidFill>
              </a:rPr>
              <a:t/>
            </a:r>
            <a:br>
              <a:rPr lang="en-US" b="1" dirty="0" smtClean="0">
                <a:solidFill>
                  <a:srgbClr val="0036A2"/>
                </a:solidFill>
              </a:rPr>
            </a:br>
            <a:r>
              <a:rPr lang="en-US" sz="1200" kern="1200" baseline="0" dirty="0" smtClean="0">
                <a:solidFill>
                  <a:schemeClr val="tx1"/>
                </a:solidFill>
                <a:latin typeface="+mn-lt"/>
                <a:ea typeface="+mn-ea"/>
                <a:cs typeface="+mn-cs"/>
              </a:rPr>
              <a:t>Much of the discussion of IT governance and accountability in Chapter 8 is based upon who has the decision right</a:t>
            </a:r>
          </a:p>
          <a:p>
            <a:r>
              <a:rPr lang="en-US" sz="1200" kern="1200" baseline="0" dirty="0" smtClean="0">
                <a:solidFill>
                  <a:schemeClr val="tx1"/>
                </a:solidFill>
                <a:latin typeface="+mn-lt"/>
                <a:ea typeface="+mn-ea"/>
                <a:cs typeface="+mn-cs"/>
              </a:rPr>
              <a:t>for critical IS decisions. When talking about accountability, one has to start with the person who is responsible for the decision—that is, the person who has the decision right for the decision.</a:t>
            </a:r>
          </a:p>
        </p:txBody>
      </p:sp>
      <p:sp>
        <p:nvSpPr>
          <p:cNvPr id="4" name="Slide Number Placeholder 3"/>
          <p:cNvSpPr>
            <a:spLocks noGrp="1"/>
          </p:cNvSpPr>
          <p:nvPr>
            <p:ph type="sldNum" sz="quarter" idx="10"/>
          </p:nvPr>
        </p:nvSpPr>
        <p:spPr/>
        <p:txBody>
          <a:bodyPr/>
          <a:lstStyle/>
          <a:p>
            <a:fld id="{F8646707-6BBD-41A9-B4DF-0C76A73A2D2A}" type="slidenum">
              <a:rPr lang="en-US" smtClean="0"/>
              <a:pPr/>
              <a:t>3</a:t>
            </a:fld>
            <a:endParaRPr lang="en-US"/>
          </a:p>
        </p:txBody>
      </p:sp>
    </p:spTree>
    <p:extLst>
      <p:ext uri="{BB962C8B-B14F-4D97-AF65-F5344CB8AC3E}">
        <p14:creationId xmlns:p14="http://schemas.microsoft.com/office/powerpoint/2010/main" val="19106186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Managerial levers: </a:t>
            </a:r>
            <a:r>
              <a:rPr lang="en-US" sz="1200" b="1" dirty="0" smtClean="0">
                <a:solidFill>
                  <a:srgbClr val="002060"/>
                </a:solidFill>
              </a:rPr>
              <a:t>Organizational</a:t>
            </a:r>
            <a:endParaRPr lang="en-US" dirty="0" smtClean="0"/>
          </a:p>
          <a:p>
            <a:endParaRPr lang="en-US" dirty="0"/>
          </a:p>
        </p:txBody>
      </p:sp>
      <p:sp>
        <p:nvSpPr>
          <p:cNvPr id="4" name="Slide Number Placeholder 3"/>
          <p:cNvSpPr>
            <a:spLocks noGrp="1"/>
          </p:cNvSpPr>
          <p:nvPr>
            <p:ph type="sldNum" sz="quarter" idx="10"/>
          </p:nvPr>
        </p:nvSpPr>
        <p:spPr/>
        <p:txBody>
          <a:bodyPr/>
          <a:lstStyle/>
          <a:p>
            <a:fld id="{F8646707-6BBD-41A9-B4DF-0C76A73A2D2A}" type="slidenum">
              <a:rPr lang="en-US" smtClean="0"/>
              <a:pPr/>
              <a:t>4</a:t>
            </a:fld>
            <a:endParaRPr lang="en-US"/>
          </a:p>
        </p:txBody>
      </p:sp>
    </p:spTree>
    <p:extLst>
      <p:ext uri="{BB962C8B-B14F-4D97-AF65-F5344CB8AC3E}">
        <p14:creationId xmlns:p14="http://schemas.microsoft.com/office/powerpoint/2010/main" val="29333094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latin typeface="+mn-lt"/>
                <a:ea typeface="+mn-ea"/>
                <a:cs typeface="+mn-cs"/>
              </a:rPr>
              <a:t>Zara’s organization structure appear networked.</a:t>
            </a:r>
            <a:endParaRPr lang="en-US" dirty="0"/>
          </a:p>
        </p:txBody>
      </p:sp>
      <p:sp>
        <p:nvSpPr>
          <p:cNvPr id="4" name="Slide Number Placeholder 3"/>
          <p:cNvSpPr>
            <a:spLocks noGrp="1"/>
          </p:cNvSpPr>
          <p:nvPr>
            <p:ph type="sldNum" sz="quarter" idx="10"/>
          </p:nvPr>
        </p:nvSpPr>
        <p:spPr/>
        <p:txBody>
          <a:bodyPr/>
          <a:lstStyle/>
          <a:p>
            <a:fld id="{F8646707-6BBD-41A9-B4DF-0C76A73A2D2A}" type="slidenum">
              <a:rPr lang="en-US" smtClean="0"/>
              <a:pPr/>
              <a:t>6</a:t>
            </a:fld>
            <a:endParaRPr lang="en-US"/>
          </a:p>
        </p:txBody>
      </p:sp>
    </p:spTree>
    <p:extLst>
      <p:ext uri="{BB962C8B-B14F-4D97-AF65-F5344CB8AC3E}">
        <p14:creationId xmlns:p14="http://schemas.microsoft.com/office/powerpoint/2010/main" val="42044084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8646707-6BBD-41A9-B4DF-0C76A73A2D2A}" type="slidenum">
              <a:rPr lang="en-US" smtClean="0"/>
              <a:pPr/>
              <a:t>7</a:t>
            </a:fld>
            <a:endParaRPr lang="en-US"/>
          </a:p>
        </p:txBody>
      </p:sp>
    </p:spTree>
    <p:extLst>
      <p:ext uri="{BB962C8B-B14F-4D97-AF65-F5344CB8AC3E}">
        <p14:creationId xmlns:p14="http://schemas.microsoft.com/office/powerpoint/2010/main" val="12642353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8646707-6BBD-41A9-B4DF-0C76A73A2D2A}" type="slidenum">
              <a:rPr lang="en-US" smtClean="0"/>
              <a:pPr/>
              <a:t>8</a:t>
            </a:fld>
            <a:endParaRPr lang="en-US"/>
          </a:p>
        </p:txBody>
      </p:sp>
    </p:spTree>
    <p:extLst>
      <p:ext uri="{BB962C8B-B14F-4D97-AF65-F5344CB8AC3E}">
        <p14:creationId xmlns:p14="http://schemas.microsoft.com/office/powerpoint/2010/main" val="34872598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Managerial levers: </a:t>
            </a:r>
            <a:r>
              <a:rPr lang="en-US" sz="1200" b="1" dirty="0" smtClean="0"/>
              <a:t>Management </a:t>
            </a:r>
            <a:r>
              <a:rPr lang="en-US" sz="1200" b="1" kern="1200" baseline="0" dirty="0" smtClean="0">
                <a:solidFill>
                  <a:schemeClr val="tx1"/>
                </a:solidFill>
                <a:latin typeface="+mn-lt"/>
                <a:ea typeface="+mn-ea"/>
                <a:cs typeface="+mn-cs"/>
              </a:rPr>
              <a:t>control systems</a:t>
            </a:r>
            <a:r>
              <a:rPr lang="en-US" sz="1200" kern="1200" baseline="0" dirty="0" smtClean="0">
                <a:solidFill>
                  <a:schemeClr val="tx1"/>
                </a:solidFill>
                <a:latin typeface="+mn-lt"/>
                <a:ea typeface="+mn-ea"/>
                <a:cs typeface="+mn-cs"/>
              </a:rPr>
              <a:t>. </a:t>
            </a:r>
          </a:p>
          <a:p>
            <a:r>
              <a:rPr lang="en-US" sz="1200" kern="1200" baseline="0" dirty="0" smtClean="0">
                <a:solidFill>
                  <a:schemeClr val="tx1"/>
                </a:solidFill>
                <a:latin typeface="+mn-lt"/>
                <a:ea typeface="+mn-ea"/>
                <a:cs typeface="+mn-cs"/>
              </a:rPr>
              <a:t>IS provide decision models for scenario planning and evaluation, i.e. the airlines routinely use decision models to study the effects of changing routes or schedules.</a:t>
            </a:r>
          </a:p>
          <a:p>
            <a:r>
              <a:rPr lang="en-US" sz="1200" kern="1200" baseline="0" dirty="0" smtClean="0">
                <a:solidFill>
                  <a:schemeClr val="tx1"/>
                </a:solidFill>
                <a:latin typeface="+mn-lt"/>
                <a:ea typeface="+mn-ea"/>
                <a:cs typeface="+mn-cs"/>
              </a:rPr>
              <a:t>IS collect and analyze information from automated processes, and they can be used to make automatic adjustments to the processes.</a:t>
            </a:r>
          </a:p>
          <a:p>
            <a:endParaRPr lang="en-US" sz="1200" kern="1200" baseline="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8646707-6BBD-41A9-B4DF-0C76A73A2D2A}" type="slidenum">
              <a:rPr lang="en-US" smtClean="0"/>
              <a:pPr/>
              <a:t>9</a:t>
            </a:fld>
            <a:endParaRPr lang="en-US"/>
          </a:p>
        </p:txBody>
      </p:sp>
    </p:spTree>
    <p:extLst>
      <p:ext uri="{BB962C8B-B14F-4D97-AF65-F5344CB8AC3E}">
        <p14:creationId xmlns:p14="http://schemas.microsoft.com/office/powerpoint/2010/main" val="18864256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Managerial levers: </a:t>
            </a:r>
            <a:r>
              <a:rPr lang="en-US" sz="1200" b="1" dirty="0" smtClean="0"/>
              <a:t>Management </a:t>
            </a:r>
            <a:r>
              <a:rPr lang="en-US" sz="1200" b="1" kern="1200" baseline="0" dirty="0" smtClean="0">
                <a:solidFill>
                  <a:schemeClr val="tx1"/>
                </a:solidFill>
                <a:latin typeface="+mn-lt"/>
                <a:ea typeface="+mn-ea"/>
                <a:cs typeface="+mn-cs"/>
              </a:rPr>
              <a:t>control systems</a:t>
            </a:r>
            <a:r>
              <a:rPr lang="en-US" sz="1200" kern="1200" baseline="0" dirty="0" smtClean="0">
                <a:solidFill>
                  <a:schemeClr val="tx1"/>
                </a:solidFill>
                <a:latin typeface="+mn-lt"/>
                <a:ea typeface="+mn-ea"/>
                <a:cs typeface="+mn-cs"/>
              </a:rPr>
              <a:t>. </a:t>
            </a:r>
          </a:p>
        </p:txBody>
      </p:sp>
      <p:sp>
        <p:nvSpPr>
          <p:cNvPr id="4" name="Slide Number Placeholder 3"/>
          <p:cNvSpPr>
            <a:spLocks noGrp="1"/>
          </p:cNvSpPr>
          <p:nvPr>
            <p:ph type="sldNum" sz="quarter" idx="10"/>
          </p:nvPr>
        </p:nvSpPr>
        <p:spPr/>
        <p:txBody>
          <a:bodyPr/>
          <a:lstStyle/>
          <a:p>
            <a:fld id="{F8646707-6BBD-41A9-B4DF-0C76A73A2D2A}" type="slidenum">
              <a:rPr lang="en-US" smtClean="0"/>
              <a:pPr/>
              <a:t>10</a:t>
            </a:fld>
            <a:endParaRPr lang="en-US"/>
          </a:p>
        </p:txBody>
      </p:sp>
    </p:spTree>
    <p:extLst>
      <p:ext uri="{BB962C8B-B14F-4D97-AF65-F5344CB8AC3E}">
        <p14:creationId xmlns:p14="http://schemas.microsoft.com/office/powerpoint/2010/main" val="4606144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Managerial levers: </a:t>
            </a:r>
            <a:r>
              <a:rPr lang="en-US" sz="1200" b="1" dirty="0" smtClean="0"/>
              <a:t>Management </a:t>
            </a:r>
            <a:r>
              <a:rPr lang="en-US" sz="1200" b="1" kern="1200" baseline="0" dirty="0" smtClean="0">
                <a:solidFill>
                  <a:schemeClr val="tx1"/>
                </a:solidFill>
                <a:latin typeface="+mn-lt"/>
                <a:ea typeface="+mn-ea"/>
                <a:cs typeface="+mn-cs"/>
              </a:rPr>
              <a:t>control systems</a:t>
            </a:r>
            <a:r>
              <a:rPr lang="en-US" sz="1200" kern="1200" baseline="0" dirty="0" smtClean="0">
                <a:solidFill>
                  <a:schemeClr val="tx1"/>
                </a:solidFill>
                <a:latin typeface="+mn-lt"/>
                <a:ea typeface="+mn-ea"/>
                <a:cs typeface="+mn-cs"/>
              </a:rPr>
              <a:t>. </a:t>
            </a:r>
          </a:p>
          <a:p>
            <a:r>
              <a:rPr lang="en-US" sz="1200" kern="1200" baseline="0" dirty="0" smtClean="0">
                <a:solidFill>
                  <a:schemeClr val="tx1"/>
                </a:solidFill>
                <a:latin typeface="+mn-lt"/>
                <a:ea typeface="+mn-ea"/>
                <a:cs typeface="+mn-cs"/>
              </a:rPr>
              <a:t>An important part of management control lies in making sure that individuals perform appropriately. </a:t>
            </a:r>
          </a:p>
          <a:p>
            <a:r>
              <a:rPr lang="en-US" sz="1200" kern="1200" baseline="0" dirty="0" smtClean="0">
                <a:solidFill>
                  <a:schemeClr val="tx1"/>
                </a:solidFill>
                <a:latin typeface="+mn-lt"/>
                <a:ea typeface="+mn-ea"/>
                <a:cs typeface="+mn-cs"/>
              </a:rPr>
              <a:t>IS can streamline the process of data collection (i.e., monitoring), and support performance measurement and evaluation, as well as compensation through salaries, incentives, and rewards.</a:t>
            </a:r>
          </a:p>
          <a:p>
            <a:endParaRPr lang="en-US" dirty="0"/>
          </a:p>
        </p:txBody>
      </p:sp>
      <p:sp>
        <p:nvSpPr>
          <p:cNvPr id="4" name="Slide Number Placeholder 3"/>
          <p:cNvSpPr>
            <a:spLocks noGrp="1"/>
          </p:cNvSpPr>
          <p:nvPr>
            <p:ph type="sldNum" sz="quarter" idx="10"/>
          </p:nvPr>
        </p:nvSpPr>
        <p:spPr/>
        <p:txBody>
          <a:bodyPr/>
          <a:lstStyle/>
          <a:p>
            <a:fld id="{F8646707-6BBD-41A9-B4DF-0C76A73A2D2A}" type="slidenum">
              <a:rPr lang="en-US" smtClean="0"/>
              <a:pPr/>
              <a:t>11</a:t>
            </a:fld>
            <a:endParaRPr lang="en-US"/>
          </a:p>
        </p:txBody>
      </p:sp>
    </p:spTree>
    <p:extLst>
      <p:ext uri="{BB962C8B-B14F-4D97-AF65-F5344CB8AC3E}">
        <p14:creationId xmlns:p14="http://schemas.microsoft.com/office/powerpoint/2010/main" val="33392283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F66C4A8-E0AD-45F5-9D19-550CC5CA920E}" type="datetime1">
              <a:rPr lang="en-US" smtClean="0"/>
              <a:pPr/>
              <a:t>11/14/2013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15FC477-0A05-4F3E-8EE9-E015C9089D56}" type="slidenum">
              <a:rPr lang="en-US" smtClean="0"/>
              <a:pPr/>
              <a:t>‹#›</a:t>
            </a:fld>
            <a:endParaRPr lang="en-US"/>
          </a:p>
        </p:txBody>
      </p:sp>
    </p:spTree>
    <p:extLst>
      <p:ext uri="{BB962C8B-B14F-4D97-AF65-F5344CB8AC3E}">
        <p14:creationId xmlns:p14="http://schemas.microsoft.com/office/powerpoint/2010/main" val="4670691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9374E0B-A81A-461A-9C96-85523010ABD3}" type="datetime1">
              <a:rPr lang="en-US" smtClean="0"/>
              <a:pPr/>
              <a:t>11/14/2013</a:t>
            </a:fld>
            <a:endParaRPr lang="en-US" dirty="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15FC477-0A05-4F3E-8EE9-E015C9089D56}" type="slidenum">
              <a:rPr lang="en-US" smtClean="0"/>
              <a:pPr/>
              <a:t>‹#›</a:t>
            </a:fld>
            <a:endParaRPr lang="en-US"/>
          </a:p>
        </p:txBody>
      </p:sp>
    </p:spTree>
    <p:extLst>
      <p:ext uri="{BB962C8B-B14F-4D97-AF65-F5344CB8AC3E}">
        <p14:creationId xmlns:p14="http://schemas.microsoft.com/office/powerpoint/2010/main" val="306793075"/>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9374E0B-A81A-461A-9C96-85523010ABD3}" type="datetime1">
              <a:rPr lang="en-US" smtClean="0"/>
              <a:pPr/>
              <a:t>11/14/2013</a:t>
            </a:fld>
            <a:endParaRPr lang="en-US" dirty="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15FC477-0A05-4F3E-8EE9-E015C9089D56}" type="slidenum">
              <a:rPr lang="en-US" smtClean="0"/>
              <a:pPr/>
              <a:t>‹#›</a:t>
            </a:fld>
            <a:endParaRPr lang="en-US"/>
          </a:p>
        </p:txBody>
      </p:sp>
    </p:spTree>
    <p:extLst>
      <p:ext uri="{BB962C8B-B14F-4D97-AF65-F5344CB8AC3E}">
        <p14:creationId xmlns:p14="http://schemas.microsoft.com/office/powerpoint/2010/main" val="1333203326"/>
      </p:ext>
    </p:extLst>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E0A7C22-36F6-44DC-A3C7-C698578492D2}" type="datetime1">
              <a:rPr lang="en-US" smtClean="0"/>
              <a:pPr/>
              <a:t>11/14/2013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A31F3F-8A1F-405F-A567-18432FFF8A9E}" type="slidenum">
              <a:rPr lang="en-US" smtClean="0"/>
              <a:t>‹#›</a:t>
            </a:fld>
            <a:endParaRPr lang="en-US"/>
          </a:p>
        </p:txBody>
      </p:sp>
      <p:sp>
        <p:nvSpPr>
          <p:cNvPr id="8" name="Slide Number Placeholder 3"/>
          <p:cNvSpPr txBox="1">
            <a:spLocks/>
          </p:cNvSpPr>
          <p:nvPr userDrawn="1"/>
        </p:nvSpPr>
        <p:spPr>
          <a:xfrm>
            <a:off x="6477000" y="6340475"/>
            <a:ext cx="2133600" cy="365125"/>
          </a:xfrm>
          <a:prstGeom prst="rect">
            <a:avLst/>
          </a:prstGeom>
        </p:spPr>
        <p:txBody>
          <a:bodyPr vert="horz" lIns="91440" tIns="45720" rIns="91440" bIns="45720"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smtClean="0">
                <a:ln>
                  <a:noFill/>
                </a:ln>
                <a:solidFill>
                  <a:schemeClr val="tx1"/>
                </a:solidFill>
                <a:effectLst/>
                <a:uLnTx/>
                <a:uFillTx/>
                <a:latin typeface="+mn-lt"/>
                <a:ea typeface="+mn-ea"/>
                <a:cs typeface="+mn-cs"/>
              </a:rPr>
              <a:t>3-</a:t>
            </a:r>
            <a:fld id="{515FC477-0A05-4F3E-8EE9-E015C9089D56}" type="slidenum">
              <a:rPr kumimoji="0" lang="en-US" sz="1600" b="1" i="0" u="none" strike="noStrike" kern="1200" cap="none" spc="0" normalizeH="0" baseline="0" noProof="0" smtClean="0">
                <a:ln>
                  <a:noFill/>
                </a:ln>
                <a:solidFill>
                  <a:schemeClr val="tx1"/>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600" b="1" i="0" u="none" strike="noStrike" kern="1200" cap="none" spc="0" normalizeH="0" baseline="0" noProof="0" dirty="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val="3180662794"/>
      </p:ext>
    </p:extLst>
  </p:cSld>
  <p:clrMapOvr>
    <a:masterClrMapping/>
  </p:clrMapOvr>
  <p:transition spd="slow">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smtClean="0"/>
              <a:t>Click to edit Master title style</a:t>
            </a:r>
            <a:endParaRPr lang="en-US"/>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B442E23-8C66-4AC1-AA63-8B88A40AA0D8}" type="datetime1">
              <a:rPr lang="en-US" smtClean="0"/>
              <a:pPr/>
              <a:t>11/14/2013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15FC477-0A05-4F3E-8EE9-E015C9089D56}" type="slidenum">
              <a:rPr lang="en-US" smtClean="0"/>
              <a:pPr/>
              <a:t>‹#›</a:t>
            </a:fld>
            <a:endParaRPr lang="en-US"/>
          </a:p>
        </p:txBody>
      </p:sp>
      <p:sp>
        <p:nvSpPr>
          <p:cNvPr id="9" name="Slide Number Placeholder 3"/>
          <p:cNvSpPr txBox="1">
            <a:spLocks/>
          </p:cNvSpPr>
          <p:nvPr userDrawn="1"/>
        </p:nvSpPr>
        <p:spPr>
          <a:xfrm>
            <a:off x="6477000" y="6340475"/>
            <a:ext cx="2133600" cy="365125"/>
          </a:xfrm>
          <a:prstGeom prst="rect">
            <a:avLst/>
          </a:prstGeom>
        </p:spPr>
        <p:txBody>
          <a:bodyPr vert="horz" lIns="91440" tIns="45720" rIns="91440" bIns="45720"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smtClean="0">
                <a:ln>
                  <a:noFill/>
                </a:ln>
                <a:solidFill>
                  <a:schemeClr val="tx1"/>
                </a:solidFill>
                <a:effectLst/>
                <a:uLnTx/>
                <a:uFillTx/>
                <a:latin typeface="+mn-lt"/>
                <a:ea typeface="+mn-ea"/>
                <a:cs typeface="+mn-cs"/>
              </a:rPr>
              <a:t>3-</a:t>
            </a:r>
            <a:fld id="{515FC477-0A05-4F3E-8EE9-E015C9089D56}" type="slidenum">
              <a:rPr kumimoji="0" lang="en-US" sz="1600" b="1" i="0" u="none" strike="noStrike" kern="1200" cap="none" spc="0" normalizeH="0" baseline="0" noProof="0" smtClean="0">
                <a:ln>
                  <a:noFill/>
                </a:ln>
                <a:solidFill>
                  <a:schemeClr val="tx1"/>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600" b="1" i="0" u="none" strike="noStrike" kern="1200" cap="none" spc="0" normalizeH="0" baseline="0" noProof="0" dirty="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val="213467781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D6AC01A-62B7-492F-8A8D-1CAB8D179A9B}" type="datetime1">
              <a:rPr lang="en-US" smtClean="0"/>
              <a:pPr/>
              <a:t>11/14/2013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15FC477-0A05-4F3E-8EE9-E015C9089D56}" type="slidenum">
              <a:rPr lang="en-US" smtClean="0"/>
              <a:pPr/>
              <a:t>‹#›</a:t>
            </a:fld>
            <a:endParaRPr lang="en-US"/>
          </a:p>
        </p:txBody>
      </p:sp>
      <p:sp>
        <p:nvSpPr>
          <p:cNvPr id="8" name="Slide Number Placeholder 3"/>
          <p:cNvSpPr txBox="1">
            <a:spLocks/>
          </p:cNvSpPr>
          <p:nvPr userDrawn="1"/>
        </p:nvSpPr>
        <p:spPr>
          <a:xfrm>
            <a:off x="6477000" y="6340475"/>
            <a:ext cx="2133600" cy="365125"/>
          </a:xfrm>
          <a:prstGeom prst="rect">
            <a:avLst/>
          </a:prstGeom>
        </p:spPr>
        <p:txBody>
          <a:bodyPr vert="horz" lIns="91440" tIns="45720" rIns="91440" bIns="45720"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smtClean="0">
                <a:ln>
                  <a:noFill/>
                </a:ln>
                <a:solidFill>
                  <a:schemeClr val="tx1"/>
                </a:solidFill>
                <a:effectLst/>
                <a:uLnTx/>
                <a:uFillTx/>
                <a:latin typeface="+mn-lt"/>
                <a:ea typeface="+mn-ea"/>
                <a:cs typeface="+mn-cs"/>
              </a:rPr>
              <a:t>3-</a:t>
            </a:r>
            <a:fld id="{515FC477-0A05-4F3E-8EE9-E015C9089D56}" type="slidenum">
              <a:rPr kumimoji="0" lang="en-US" sz="1600" b="1" i="0" u="none" strike="noStrike" kern="1200" cap="none" spc="0" normalizeH="0" baseline="0" noProof="0" smtClean="0">
                <a:ln>
                  <a:noFill/>
                </a:ln>
                <a:solidFill>
                  <a:schemeClr val="tx1"/>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600" b="1" i="0" u="none" strike="noStrike" kern="1200" cap="none" spc="0" normalizeH="0" baseline="0" noProof="0" dirty="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val="2734023637"/>
      </p:ext>
    </p:extLst>
  </p:cSld>
  <p:clrMapOvr>
    <a:masterClrMapping/>
  </p:clrMapOvr>
  <p:transition spd="slow">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9374E0B-A81A-461A-9C96-85523010ABD3}" type="datetime1">
              <a:rPr lang="en-US" smtClean="0"/>
              <a:pPr/>
              <a:t>11/14/2013</a:t>
            </a:fld>
            <a:endParaRPr lang="en-US" dirty="0"/>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15FC477-0A05-4F3E-8EE9-E015C9089D56}" type="slidenum">
              <a:rPr lang="en-US" smtClean="0"/>
              <a:pPr/>
              <a:t>‹#›</a:t>
            </a:fld>
            <a:endParaRPr lang="en-US"/>
          </a:p>
        </p:txBody>
      </p:sp>
    </p:spTree>
    <p:extLst>
      <p:ext uri="{BB962C8B-B14F-4D97-AF65-F5344CB8AC3E}">
        <p14:creationId xmlns:p14="http://schemas.microsoft.com/office/powerpoint/2010/main" val="155589557"/>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9374E0B-A81A-461A-9C96-85523010ABD3}" type="datetime1">
              <a:rPr lang="en-US" smtClean="0"/>
              <a:pPr/>
              <a:t>11/14/2013</a:t>
            </a:fld>
            <a:endParaRPr lang="en-US" dirty="0"/>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15FC477-0A05-4F3E-8EE9-E015C9089D56}" type="slidenum">
              <a:rPr lang="en-US" smtClean="0"/>
              <a:pPr/>
              <a:t>‹#›</a:t>
            </a:fld>
            <a:endParaRPr lang="en-US"/>
          </a:p>
        </p:txBody>
      </p:sp>
    </p:spTree>
    <p:extLst>
      <p:ext uri="{BB962C8B-B14F-4D97-AF65-F5344CB8AC3E}">
        <p14:creationId xmlns:p14="http://schemas.microsoft.com/office/powerpoint/2010/main" val="2473498735"/>
      </p:ext>
    </p:extLst>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8F09889-02DF-4289-A3E9-A382C9E44408}" type="datetime1">
              <a:rPr lang="en-US" smtClean="0"/>
              <a:pPr/>
              <a:t>11/14/2013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15FC477-0A05-4F3E-8EE9-E015C9089D56}" type="slidenum">
              <a:rPr lang="en-US" smtClean="0"/>
              <a:pPr/>
              <a:t>‹#›</a:t>
            </a:fld>
            <a:endParaRPr lang="en-US"/>
          </a:p>
        </p:txBody>
      </p:sp>
      <p:sp>
        <p:nvSpPr>
          <p:cNvPr id="5" name="Slide Number Placeholder 3"/>
          <p:cNvSpPr txBox="1">
            <a:spLocks/>
          </p:cNvSpPr>
          <p:nvPr userDrawn="1"/>
        </p:nvSpPr>
        <p:spPr>
          <a:xfrm>
            <a:off x="6477000" y="6340475"/>
            <a:ext cx="2133600" cy="365125"/>
          </a:xfrm>
          <a:prstGeom prst="rect">
            <a:avLst/>
          </a:prstGeom>
        </p:spPr>
        <p:txBody>
          <a:bodyPr vert="horz" lIns="91440" tIns="45720" rIns="91440" bIns="45720"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smtClean="0">
                <a:ln>
                  <a:noFill/>
                </a:ln>
                <a:solidFill>
                  <a:schemeClr val="tx1"/>
                </a:solidFill>
                <a:effectLst/>
                <a:uLnTx/>
                <a:uFillTx/>
                <a:latin typeface="+mn-lt"/>
                <a:ea typeface="+mn-ea"/>
                <a:cs typeface="+mn-cs"/>
              </a:rPr>
              <a:t>3-</a:t>
            </a:r>
            <a:fld id="{515FC477-0A05-4F3E-8EE9-E015C9089D56}" type="slidenum">
              <a:rPr kumimoji="0" lang="en-US" sz="1600" b="1" i="0" u="none" strike="noStrike" kern="1200" cap="none" spc="0" normalizeH="0" baseline="0" noProof="0" smtClean="0">
                <a:ln>
                  <a:noFill/>
                </a:ln>
                <a:solidFill>
                  <a:schemeClr val="tx1"/>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600" b="1" i="0" u="none" strike="noStrike" kern="1200" cap="none" spc="0" normalizeH="0" baseline="0" noProof="0" dirty="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val="3505886762"/>
      </p:ext>
    </p:extLst>
  </p:cSld>
  <p:clrMapOvr>
    <a:masterClrMapping/>
  </p:clrMapOvr>
  <p:transition spd="slow">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9374E0B-A81A-461A-9C96-85523010ABD3}" type="datetime1">
              <a:rPr lang="en-US" smtClean="0"/>
              <a:pPr/>
              <a:t>11/14/2013</a:t>
            </a:fld>
            <a:endParaRPr lang="en-US" dirty="0"/>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15FC477-0A05-4F3E-8EE9-E015C9089D56}" type="slidenum">
              <a:rPr lang="en-US" smtClean="0"/>
              <a:pPr/>
              <a:t>‹#›</a:t>
            </a:fld>
            <a:endParaRPr lang="en-US"/>
          </a:p>
        </p:txBody>
      </p:sp>
    </p:spTree>
    <p:extLst>
      <p:ext uri="{BB962C8B-B14F-4D97-AF65-F5344CB8AC3E}">
        <p14:creationId xmlns:p14="http://schemas.microsoft.com/office/powerpoint/2010/main" val="2082451252"/>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9374E0B-A81A-461A-9C96-85523010ABD3}" type="datetime1">
              <a:rPr lang="en-US" smtClean="0"/>
              <a:pPr/>
              <a:t>11/14/2013</a:t>
            </a:fld>
            <a:endParaRPr lang="en-US" dirty="0"/>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15FC477-0A05-4F3E-8EE9-E015C9089D56}" type="slidenum">
              <a:rPr lang="en-US" smtClean="0"/>
              <a:pPr/>
              <a:t>‹#›</a:t>
            </a:fld>
            <a:endParaRPr lang="en-US"/>
          </a:p>
        </p:txBody>
      </p:sp>
    </p:spTree>
    <p:extLst>
      <p:ext uri="{BB962C8B-B14F-4D97-AF65-F5344CB8AC3E}">
        <p14:creationId xmlns:p14="http://schemas.microsoft.com/office/powerpoint/2010/main" val="253542776"/>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69374E0B-A81A-461A-9C96-85523010ABD3}" type="datetime1">
              <a:rPr lang="en-US" smtClean="0"/>
              <a:pPr/>
              <a:t>11/14/2013</a:t>
            </a:fld>
            <a:endParaRPr lang="en-US"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515FC477-0A05-4F3E-8EE9-E015C9089D56}" type="slidenum">
              <a:rPr lang="en-US" smtClean="0"/>
              <a:pPr/>
              <a:t>‹#›</a:t>
            </a:fld>
            <a:endParaRPr lang="en-US"/>
          </a:p>
        </p:txBody>
      </p:sp>
    </p:spTree>
    <p:extLst>
      <p:ext uri="{BB962C8B-B14F-4D97-AF65-F5344CB8AC3E}">
        <p14:creationId xmlns:p14="http://schemas.microsoft.com/office/powerpoint/2010/main" val="2035413379"/>
      </p:ext>
    </p:extLst>
  </p:cSld>
  <p:clrMap bg1="lt1" tx1="dk1" bg2="lt2" tx2="dk2" accent1="accent1" accent2="accent2" accent3="accent3" accent4="accent4" accent5="accent5" accent6="accent6" hlink="hlink" folHlink="folHlink"/>
  <p:sldLayoutIdLst>
    <p:sldLayoutId id="2147483658" r:id="rId1"/>
    <p:sldLayoutId id="2147483659" r:id="rId2"/>
    <p:sldLayoutId id="2147483660" r:id="rId3"/>
    <p:sldLayoutId id="2147483661" r:id="rId4"/>
    <p:sldLayoutId id="2147483662" r:id="rId5"/>
    <p:sldLayoutId id="2147483663" r:id="rId6"/>
    <p:sldLayoutId id="2147483664" r:id="rId7"/>
    <p:sldLayoutId id="2147483665" r:id="rId8"/>
    <p:sldLayoutId id="2147483666" r:id="rId9"/>
    <p:sldLayoutId id="2147483667" r:id="rId10"/>
    <p:sldLayoutId id="2147483668" r:id="rId11"/>
  </p:sldLayoutIdLst>
  <p:transition spd="slow">
    <p:fade/>
  </p:transition>
  <p:timing>
    <p:tnLst>
      <p:par>
        <p:cTn id="1" dur="indefinite" restart="never" nodeType="tmRoot"/>
      </p:par>
    </p:tnLst>
  </p:timing>
  <p:hf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7"/>
            <a:ext cx="7886700" cy="1082674"/>
          </a:xfrm>
        </p:spPr>
        <p:txBody>
          <a:bodyPr>
            <a:noAutofit/>
          </a:bodyPr>
          <a:lstStyle/>
          <a:p>
            <a:r>
              <a:rPr lang="en-US" b="1" dirty="0" smtClean="0">
                <a:solidFill>
                  <a:srgbClr val="0036A2"/>
                </a:solidFill>
              </a:rPr>
              <a:t>Organizational &amp; Information Systems Strategy</a:t>
            </a:r>
            <a:endParaRPr lang="en-US" b="1" dirty="0">
              <a:solidFill>
                <a:srgbClr val="0036A2"/>
              </a:solidFill>
            </a:endParaRPr>
          </a:p>
        </p:txBody>
      </p:sp>
      <p:sp>
        <p:nvSpPr>
          <p:cNvPr id="5" name="Content Placeholder 4"/>
          <p:cNvSpPr>
            <a:spLocks noGrp="1"/>
          </p:cNvSpPr>
          <p:nvPr>
            <p:ph idx="1"/>
          </p:nvPr>
        </p:nvSpPr>
        <p:spPr>
          <a:xfrm>
            <a:off x="628650" y="1752600"/>
            <a:ext cx="7886700" cy="4351338"/>
          </a:xfrm>
        </p:spPr>
        <p:txBody>
          <a:bodyPr>
            <a:normAutofit/>
          </a:bodyPr>
          <a:lstStyle/>
          <a:p>
            <a:pPr marL="0" indent="0">
              <a:spcBef>
                <a:spcPts val="576"/>
              </a:spcBef>
              <a:buNone/>
            </a:pPr>
            <a:r>
              <a:rPr lang="en-US" dirty="0" smtClean="0"/>
              <a:t>Learning Objectives</a:t>
            </a:r>
          </a:p>
          <a:p>
            <a:pPr marL="347472" indent="-347472">
              <a:spcBef>
                <a:spcPts val="576"/>
              </a:spcBef>
            </a:pPr>
            <a:r>
              <a:rPr lang="en-US" dirty="0" smtClean="0"/>
              <a:t>Understand how the use of information technology impacts an organization.</a:t>
            </a:r>
          </a:p>
          <a:p>
            <a:pPr marL="347472" indent="-347472">
              <a:spcBef>
                <a:spcPts val="576"/>
              </a:spcBef>
            </a:pPr>
            <a:r>
              <a:rPr lang="en-US" dirty="0" smtClean="0"/>
              <a:t>Identify the type of organizational structure that tends to be most willing to embrace technological change and sophistication.</a:t>
            </a:r>
          </a:p>
          <a:p>
            <a:pPr marL="347472" indent="-347472">
              <a:spcBef>
                <a:spcPts val="576"/>
              </a:spcBef>
            </a:pPr>
            <a:r>
              <a:rPr lang="en-US" dirty="0" smtClean="0"/>
              <a:t>List the advantages and disadvantages of the networked organizational structure.</a:t>
            </a:r>
          </a:p>
          <a:p>
            <a:pPr marL="347472" indent="-347472">
              <a:spcBef>
                <a:spcPts val="576"/>
              </a:spcBef>
            </a:pPr>
            <a:r>
              <a:rPr lang="en-US" dirty="0" smtClean="0"/>
              <a:t>Discuss how IT has changed the way managers monitor and evaluate</a:t>
            </a:r>
          </a:p>
          <a:p>
            <a:pPr marL="347472" indent="-347472">
              <a:spcBef>
                <a:spcPts val="576"/>
              </a:spcBef>
            </a:pPr>
            <a:r>
              <a:rPr lang="en-US" dirty="0" smtClean="0"/>
              <a:t>Define and explain the concept and importance of virtual organizations.  </a:t>
            </a:r>
          </a:p>
          <a:p>
            <a:pPr marL="347472" indent="-347472">
              <a:spcBef>
                <a:spcPts val="576"/>
              </a:spcBef>
            </a:pPr>
            <a:r>
              <a:rPr lang="en-US" dirty="0" smtClean="0"/>
              <a:t>Identify the challenges that are faced by virtual teams.</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solidFill>
                  <a:srgbClr val="0036A2"/>
                </a:solidFill>
              </a:rPr>
              <a:t>Planning and Information Systems</a:t>
            </a:r>
          </a:p>
        </p:txBody>
      </p:sp>
      <p:sp>
        <p:nvSpPr>
          <p:cNvPr id="3" name="Content Placeholder 2"/>
          <p:cNvSpPr>
            <a:spLocks noGrp="1"/>
          </p:cNvSpPr>
          <p:nvPr>
            <p:ph idx="1"/>
          </p:nvPr>
        </p:nvSpPr>
        <p:spPr/>
        <p:txBody>
          <a:bodyPr>
            <a:normAutofit/>
          </a:bodyPr>
          <a:lstStyle/>
          <a:p>
            <a:r>
              <a:rPr lang="en-US" sz="1900" dirty="0" smtClean="0"/>
              <a:t>Information technology can play a role in </a:t>
            </a:r>
            <a:r>
              <a:rPr lang="en-US" sz="1900" b="1" dirty="0" smtClean="0">
                <a:solidFill>
                  <a:srgbClr val="002060"/>
                </a:solidFill>
              </a:rPr>
              <a:t>planning</a:t>
            </a:r>
            <a:r>
              <a:rPr lang="en-US" sz="1900" dirty="0" smtClean="0"/>
              <a:t> in three ways: </a:t>
            </a:r>
          </a:p>
          <a:p>
            <a:pPr lvl="1"/>
            <a:r>
              <a:rPr lang="en-US" sz="1900" dirty="0" smtClean="0"/>
              <a:t>IS can provide the necessary data to develop the </a:t>
            </a:r>
            <a:r>
              <a:rPr lang="en-US" sz="1900" b="1" dirty="0" smtClean="0">
                <a:solidFill>
                  <a:srgbClr val="002060"/>
                </a:solidFill>
              </a:rPr>
              <a:t>strategic plan.</a:t>
            </a:r>
          </a:p>
          <a:p>
            <a:pPr lvl="2"/>
            <a:r>
              <a:rPr lang="en-US" sz="1900" dirty="0" smtClean="0"/>
              <a:t>Collecting data from organizational units and integrating the it into information for the strategic decision makers. </a:t>
            </a:r>
          </a:p>
          <a:p>
            <a:pPr lvl="1"/>
            <a:r>
              <a:rPr lang="en-US" sz="1900" dirty="0" smtClean="0"/>
              <a:t>Provide scenario and sensitivity analysis through simulation and data analysis.</a:t>
            </a:r>
          </a:p>
          <a:p>
            <a:pPr lvl="1"/>
            <a:r>
              <a:rPr lang="en-US" sz="1900" dirty="0" smtClean="0"/>
              <a:t>Automate the planning process where appropriate.</a:t>
            </a:r>
          </a:p>
          <a:p>
            <a:pPr lvl="1"/>
            <a:r>
              <a:rPr lang="en-US" sz="1900" dirty="0" smtClean="0"/>
              <a:t>IS can lie at the heart of a strategic initiative.</a:t>
            </a:r>
          </a:p>
          <a:p>
            <a:pPr lvl="1"/>
            <a:r>
              <a:rPr lang="en-US" sz="1900" dirty="0" smtClean="0"/>
              <a:t>IS can be used to gain </a:t>
            </a:r>
            <a:r>
              <a:rPr lang="en-US" sz="1900" b="1" dirty="0" smtClean="0">
                <a:solidFill>
                  <a:srgbClr val="002060"/>
                </a:solidFill>
              </a:rPr>
              <a:t>strategic advantage.</a:t>
            </a:r>
          </a:p>
        </p:txBody>
      </p:sp>
    </p:spTree>
  </p:cSld>
  <p:clrMapOvr>
    <a:masterClrMapping/>
  </p:clrMapOvr>
  <p:transition spd="slow">
    <p:fade/>
  </p:transition>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solidFill>
                  <a:srgbClr val="0036A2"/>
                </a:solidFill>
              </a:rPr>
              <a:t>Data Collection and IT </a:t>
            </a:r>
          </a:p>
        </p:txBody>
      </p:sp>
      <p:sp>
        <p:nvSpPr>
          <p:cNvPr id="3" name="Content Placeholder 2"/>
          <p:cNvSpPr>
            <a:spLocks noGrp="1"/>
          </p:cNvSpPr>
          <p:nvPr>
            <p:ph idx="1"/>
          </p:nvPr>
        </p:nvSpPr>
        <p:spPr>
          <a:xfrm>
            <a:off x="457200" y="1905000"/>
            <a:ext cx="8229600" cy="4297363"/>
          </a:xfrm>
        </p:spPr>
        <p:txBody>
          <a:bodyPr>
            <a:normAutofit/>
          </a:bodyPr>
          <a:lstStyle/>
          <a:p>
            <a:r>
              <a:rPr lang="en-US" sz="1900" dirty="0" smtClean="0"/>
              <a:t>Monitoring work using information technologies:</a:t>
            </a:r>
          </a:p>
          <a:p>
            <a:r>
              <a:rPr lang="en-US" sz="1900" dirty="0" smtClean="0"/>
              <a:t>IS make it possible to collect data by:</a:t>
            </a:r>
          </a:p>
          <a:p>
            <a:pPr lvl="1"/>
            <a:r>
              <a:rPr lang="en-US" sz="1900" dirty="0" smtClean="0"/>
              <a:t>Number of keystrokes.</a:t>
            </a:r>
          </a:p>
          <a:p>
            <a:pPr lvl="1"/>
            <a:r>
              <a:rPr lang="en-US" sz="1900" dirty="0" smtClean="0"/>
              <a:t>Precise time spent on a task.</a:t>
            </a:r>
          </a:p>
          <a:p>
            <a:pPr lvl="1"/>
            <a:r>
              <a:rPr lang="en-US" sz="1900" dirty="0" smtClean="0"/>
              <a:t>Exactly who was contacted.</a:t>
            </a:r>
          </a:p>
          <a:p>
            <a:pPr lvl="1"/>
            <a:r>
              <a:rPr lang="en-US" sz="1900" dirty="0" smtClean="0"/>
              <a:t>Specific data that passed through the process.</a:t>
            </a:r>
          </a:p>
          <a:p>
            <a:r>
              <a:rPr lang="en-US" sz="1900" dirty="0" smtClean="0"/>
              <a:t>Organizational design challenge in data collection : </a:t>
            </a:r>
          </a:p>
          <a:p>
            <a:pPr lvl="1"/>
            <a:r>
              <a:rPr lang="en-US" sz="1900" dirty="0" smtClean="0"/>
              <a:t>Embed monitoring tasks within everyday work.</a:t>
            </a:r>
          </a:p>
          <a:p>
            <a:pPr lvl="1"/>
            <a:r>
              <a:rPr lang="en-US" sz="1900" dirty="0" smtClean="0"/>
              <a:t>Reduce the negative impacts to workers being monitored. </a:t>
            </a:r>
          </a:p>
        </p:txBody>
      </p:sp>
    </p:spTree>
  </p:cSld>
  <p:clrMapOvr>
    <a:masterClrMapping/>
  </p:clrMapOvr>
  <p:transition spd="slow">
    <p:fade/>
  </p:transition>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solidFill>
                  <a:srgbClr val="0036A2"/>
                </a:solidFill>
              </a:rPr>
              <a:t>Monitoring and Performance Software</a:t>
            </a:r>
          </a:p>
        </p:txBody>
      </p:sp>
      <p:sp>
        <p:nvSpPr>
          <p:cNvPr id="3" name="Content Placeholder 2"/>
          <p:cNvSpPr>
            <a:spLocks noGrp="1"/>
          </p:cNvSpPr>
          <p:nvPr>
            <p:ph idx="1"/>
          </p:nvPr>
        </p:nvSpPr>
        <p:spPr>
          <a:xfrm>
            <a:off x="457200" y="1676400"/>
            <a:ext cx="8229600" cy="4297363"/>
          </a:xfrm>
        </p:spPr>
        <p:txBody>
          <a:bodyPr>
            <a:normAutofit/>
          </a:bodyPr>
          <a:lstStyle/>
          <a:p>
            <a:r>
              <a:rPr lang="en-US" dirty="0" smtClean="0"/>
              <a:t>Software collecting </a:t>
            </a:r>
            <a:r>
              <a:rPr lang="en-US" sz="2100" b="1" dirty="0" smtClean="0">
                <a:solidFill>
                  <a:srgbClr val="002060"/>
                </a:solidFill>
              </a:rPr>
              <a:t>monitoring data </a:t>
            </a:r>
            <a:r>
              <a:rPr lang="en-US" dirty="0" smtClean="0"/>
              <a:t>directly from work tasks, or embedding the creation and storage of </a:t>
            </a:r>
            <a:r>
              <a:rPr lang="en-US" sz="2100" b="1" dirty="0" smtClean="0">
                <a:solidFill>
                  <a:srgbClr val="002060"/>
                </a:solidFill>
              </a:rPr>
              <a:t>performance information </a:t>
            </a:r>
            <a:r>
              <a:rPr lang="en-US" dirty="0" smtClean="0"/>
              <a:t>into software used to perform work is more reliable.</a:t>
            </a:r>
          </a:p>
          <a:p>
            <a:r>
              <a:rPr lang="en-US" dirty="0" smtClean="0"/>
              <a:t>Monitor “</a:t>
            </a:r>
            <a:r>
              <a:rPr lang="en-US" sz="2100" b="1" dirty="0" err="1" smtClean="0">
                <a:solidFill>
                  <a:srgbClr val="002060"/>
                </a:solidFill>
              </a:rPr>
              <a:t>cyberslacking</a:t>
            </a:r>
            <a:r>
              <a:rPr lang="en-US" dirty="0" smtClean="0"/>
              <a:t>” and “</a:t>
            </a:r>
            <a:r>
              <a:rPr lang="en-US" sz="2100" b="1" dirty="0" err="1" smtClean="0">
                <a:solidFill>
                  <a:srgbClr val="002060"/>
                </a:solidFill>
              </a:rPr>
              <a:t>cyberslouching</a:t>
            </a:r>
            <a:r>
              <a:rPr lang="en-US" dirty="0" smtClean="0"/>
              <a:t>.”</a:t>
            </a:r>
          </a:p>
          <a:p>
            <a:r>
              <a:rPr lang="en-US" dirty="0" smtClean="0"/>
              <a:t>Monitoring is ethical and in the best interest of business.</a:t>
            </a:r>
          </a:p>
          <a:p>
            <a:r>
              <a:rPr lang="en-US" dirty="0" smtClean="0"/>
              <a:t>Employees must be informed about monitoring software.</a:t>
            </a:r>
          </a:p>
          <a:p>
            <a:r>
              <a:rPr lang="en-US" sz="2100" b="1" dirty="0" smtClean="0">
                <a:solidFill>
                  <a:srgbClr val="002060"/>
                </a:solidFill>
              </a:rPr>
              <a:t>Reward</a:t>
            </a:r>
            <a:r>
              <a:rPr lang="en-US" dirty="0" smtClean="0"/>
              <a:t> increase in productivity derived from monitoring information.</a:t>
            </a:r>
          </a:p>
          <a:p>
            <a:r>
              <a:rPr lang="en-US" dirty="0" smtClean="0"/>
              <a:t>Balance employees’ right to </a:t>
            </a:r>
            <a:r>
              <a:rPr lang="en-US" sz="2100" b="1" dirty="0" smtClean="0">
                <a:solidFill>
                  <a:srgbClr val="002060"/>
                </a:solidFill>
              </a:rPr>
              <a:t>privacy</a:t>
            </a:r>
            <a:r>
              <a:rPr lang="en-US" dirty="0" smtClean="0"/>
              <a:t> against the needs of the business to have surveillance mechanisms in place.</a:t>
            </a:r>
          </a:p>
          <a:p>
            <a:endParaRPr lang="en-US" dirty="0"/>
          </a:p>
        </p:txBody>
      </p:sp>
    </p:spTree>
  </p:cSld>
  <p:clrMapOvr>
    <a:masterClrMapping/>
  </p:clrMapOvr>
  <p:transition spd="slow">
    <p:fade/>
  </p:transition>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27708" y="0"/>
            <a:ext cx="9116291" cy="1325563"/>
          </a:xfrm>
        </p:spPr>
        <p:txBody>
          <a:bodyPr>
            <a:noAutofit/>
          </a:bodyPr>
          <a:lstStyle/>
          <a:p>
            <a:r>
              <a:rPr lang="en-US" b="1" dirty="0" smtClean="0">
                <a:solidFill>
                  <a:srgbClr val="0036A2"/>
                </a:solidFill>
              </a:rPr>
              <a:t>Performance Measurement, Evaluation, and IT</a:t>
            </a:r>
          </a:p>
        </p:txBody>
      </p:sp>
      <p:sp>
        <p:nvSpPr>
          <p:cNvPr id="3" name="Content Placeholder 2"/>
          <p:cNvSpPr>
            <a:spLocks noGrp="1"/>
          </p:cNvSpPr>
          <p:nvPr>
            <p:ph idx="1"/>
          </p:nvPr>
        </p:nvSpPr>
        <p:spPr>
          <a:xfrm>
            <a:off x="381000" y="1219200"/>
            <a:ext cx="7886700" cy="5257800"/>
          </a:xfrm>
        </p:spPr>
        <p:txBody>
          <a:bodyPr>
            <a:normAutofit/>
          </a:bodyPr>
          <a:lstStyle/>
          <a:p>
            <a:r>
              <a:rPr lang="en-US" sz="1900" dirty="0" smtClean="0"/>
              <a:t>IS make it possible to evaluate actual performance data against reams of standard or historical data. </a:t>
            </a:r>
          </a:p>
          <a:p>
            <a:r>
              <a:rPr lang="en-US" sz="1900" dirty="0" smtClean="0"/>
              <a:t>Use models and simulations. </a:t>
            </a:r>
          </a:p>
          <a:p>
            <a:r>
              <a:rPr lang="en-US" sz="1900" dirty="0" smtClean="0"/>
              <a:t>Managers can easily understand work progress and performance.</a:t>
            </a:r>
          </a:p>
          <a:p>
            <a:r>
              <a:rPr lang="en-US" sz="1900" b="1" dirty="0" smtClean="0">
                <a:solidFill>
                  <a:srgbClr val="002060"/>
                </a:solidFill>
              </a:rPr>
              <a:t>Analysis paralysis </a:t>
            </a:r>
            <a:r>
              <a:rPr lang="en-US" sz="1900" dirty="0" smtClean="0"/>
              <a:t>- analyzing too much or too long</a:t>
            </a:r>
          </a:p>
          <a:p>
            <a:r>
              <a:rPr lang="en-US" sz="1900" dirty="0" smtClean="0"/>
              <a:t>How the information is has significant organizational consequences.</a:t>
            </a:r>
          </a:p>
          <a:p>
            <a:r>
              <a:rPr lang="en-US" sz="1900" dirty="0" smtClean="0"/>
              <a:t>Information collected for evaluation may be used to provide feedback</a:t>
            </a:r>
          </a:p>
          <a:p>
            <a:pPr lvl="1"/>
            <a:r>
              <a:rPr lang="en-US" sz="1900" dirty="0" smtClean="0"/>
              <a:t>Worker can improve </a:t>
            </a:r>
            <a:r>
              <a:rPr lang="en-US" sz="1900" b="1" dirty="0" smtClean="0">
                <a:solidFill>
                  <a:srgbClr val="002060"/>
                </a:solidFill>
              </a:rPr>
              <a:t>personal performance</a:t>
            </a:r>
            <a:r>
              <a:rPr lang="en-US" sz="1900" dirty="0" smtClean="0"/>
              <a:t>.</a:t>
            </a:r>
          </a:p>
          <a:p>
            <a:pPr lvl="1"/>
            <a:r>
              <a:rPr lang="en-US" sz="2000" dirty="0" smtClean="0"/>
              <a:t>Determine </a:t>
            </a:r>
            <a:r>
              <a:rPr lang="en-US" sz="1900" b="1" dirty="0" smtClean="0">
                <a:solidFill>
                  <a:srgbClr val="002060"/>
                </a:solidFill>
              </a:rPr>
              <a:t>rewards</a:t>
            </a:r>
            <a:r>
              <a:rPr lang="en-US" sz="2000" dirty="0" smtClean="0"/>
              <a:t> and </a:t>
            </a:r>
            <a:r>
              <a:rPr lang="en-US" sz="1900" b="1" dirty="0" smtClean="0">
                <a:solidFill>
                  <a:srgbClr val="002060"/>
                </a:solidFill>
              </a:rPr>
              <a:t>compensation.</a:t>
            </a:r>
          </a:p>
          <a:p>
            <a:r>
              <a:rPr lang="en-US" dirty="0"/>
              <a:t>How feedback is communicated </a:t>
            </a:r>
            <a:r>
              <a:rPr lang="en-US" dirty="0" smtClean="0"/>
              <a:t>plays </a:t>
            </a:r>
            <a:r>
              <a:rPr lang="en-US" dirty="0"/>
              <a:t>a role in affecting behavior. </a:t>
            </a:r>
          </a:p>
          <a:p>
            <a:r>
              <a:rPr lang="en-US" dirty="0" smtClean="0"/>
              <a:t>“</a:t>
            </a:r>
            <a:r>
              <a:rPr lang="en-US" dirty="0"/>
              <a:t>360-degree” </a:t>
            </a:r>
            <a:r>
              <a:rPr lang="en-US" dirty="0" smtClean="0"/>
              <a:t>feedback: all </a:t>
            </a:r>
            <a:r>
              <a:rPr lang="en-US" dirty="0"/>
              <a:t>provide input. </a:t>
            </a:r>
          </a:p>
          <a:p>
            <a:r>
              <a:rPr lang="en-US" dirty="0"/>
              <a:t>IS enables soliciting feedback </a:t>
            </a:r>
            <a:r>
              <a:rPr lang="en-US" dirty="0" smtClean="0"/>
              <a:t>anonymously</a:t>
            </a:r>
            <a:r>
              <a:rPr lang="en-US" dirty="0"/>
              <a:t>.</a:t>
            </a:r>
          </a:p>
          <a:p>
            <a:r>
              <a:rPr lang="en-US" dirty="0"/>
              <a:t>Quick feedback enables faster improvements. </a:t>
            </a:r>
          </a:p>
          <a:p>
            <a:pPr lvl="1"/>
            <a:endParaRPr lang="en-US" sz="1900" b="1" dirty="0">
              <a:solidFill>
                <a:srgbClr val="002060"/>
              </a:solidFill>
            </a:endParaRPr>
          </a:p>
        </p:txBody>
      </p:sp>
    </p:spTree>
  </p:cSld>
  <p:clrMapOvr>
    <a:masterClrMapping/>
  </p:clrMapOvr>
  <p:transition spd="slow">
    <p:fade/>
  </p:transition>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solidFill>
                  <a:srgbClr val="0036A2"/>
                </a:solidFill>
              </a:rPr>
              <a:t>Incentives and Rewards and IT</a:t>
            </a:r>
          </a:p>
        </p:txBody>
      </p:sp>
      <p:sp>
        <p:nvSpPr>
          <p:cNvPr id="3" name="Content Placeholder 2"/>
          <p:cNvSpPr>
            <a:spLocks noGrp="1"/>
          </p:cNvSpPr>
          <p:nvPr>
            <p:ph idx="1"/>
          </p:nvPr>
        </p:nvSpPr>
        <p:spPr>
          <a:xfrm>
            <a:off x="457200" y="1524000"/>
            <a:ext cx="8229600" cy="4800600"/>
          </a:xfrm>
        </p:spPr>
        <p:txBody>
          <a:bodyPr>
            <a:noAutofit/>
          </a:bodyPr>
          <a:lstStyle/>
          <a:p>
            <a:r>
              <a:rPr lang="en-US" sz="1900" dirty="0" smtClean="0"/>
              <a:t>Enables organizations to encourage </a:t>
            </a:r>
            <a:r>
              <a:rPr lang="en-US" sz="1900" b="1" dirty="0" smtClean="0">
                <a:solidFill>
                  <a:srgbClr val="002060"/>
                </a:solidFill>
              </a:rPr>
              <a:t>good performance</a:t>
            </a:r>
            <a:r>
              <a:rPr lang="en-US" sz="1900" dirty="0" smtClean="0"/>
              <a:t>.</a:t>
            </a:r>
          </a:p>
          <a:p>
            <a:r>
              <a:rPr lang="en-US" sz="1900" dirty="0" smtClean="0"/>
              <a:t>Done properly, can make </a:t>
            </a:r>
            <a:r>
              <a:rPr lang="en-US" sz="1900" b="1" dirty="0" smtClean="0">
                <a:solidFill>
                  <a:srgbClr val="002060"/>
                </a:solidFill>
              </a:rPr>
              <a:t>employees feel good </a:t>
            </a:r>
            <a:r>
              <a:rPr lang="en-US" sz="1900" dirty="0" smtClean="0"/>
              <a:t>without paying them more money.</a:t>
            </a:r>
          </a:p>
          <a:p>
            <a:r>
              <a:rPr lang="en-US" sz="1900" dirty="0" smtClean="0"/>
              <a:t>Organizations use their Web sites to </a:t>
            </a:r>
            <a:r>
              <a:rPr lang="en-US" sz="1900" b="1" dirty="0" smtClean="0">
                <a:solidFill>
                  <a:srgbClr val="002060"/>
                </a:solidFill>
              </a:rPr>
              <a:t>recognize</a:t>
            </a:r>
            <a:r>
              <a:rPr lang="en-US" sz="1900" dirty="0" smtClean="0"/>
              <a:t> </a:t>
            </a:r>
            <a:r>
              <a:rPr lang="en-US" sz="1900" b="1" dirty="0" smtClean="0">
                <a:solidFill>
                  <a:srgbClr val="002060"/>
                </a:solidFill>
              </a:rPr>
              <a:t>high performers</a:t>
            </a:r>
            <a:r>
              <a:rPr lang="en-US" sz="1900" dirty="0" smtClean="0"/>
              <a:t>. </a:t>
            </a:r>
          </a:p>
          <a:p>
            <a:pPr lvl="1"/>
            <a:r>
              <a:rPr lang="en-US" sz="1900" dirty="0" smtClean="0"/>
              <a:t>Using electronic badges that are displayed on the social network to identify the award recipients.</a:t>
            </a:r>
          </a:p>
          <a:p>
            <a:pPr lvl="1"/>
            <a:r>
              <a:rPr lang="en-US" sz="1900" dirty="0" smtClean="0"/>
              <a:t>Reward with allocation of new technology. </a:t>
            </a:r>
          </a:p>
          <a:p>
            <a:r>
              <a:rPr lang="en-US" sz="1900" dirty="0" smtClean="0"/>
              <a:t>IS makes it easy to design complex reward systems (shared or team based).</a:t>
            </a:r>
          </a:p>
          <a:p>
            <a:r>
              <a:rPr lang="en-US" sz="1900" dirty="0" smtClean="0"/>
              <a:t>Managers must consider both the </a:t>
            </a:r>
            <a:r>
              <a:rPr lang="en-US" sz="1900" b="1" dirty="0" smtClean="0">
                <a:solidFill>
                  <a:srgbClr val="002060"/>
                </a:solidFill>
              </a:rPr>
              <a:t>metrics and qualitative data </a:t>
            </a:r>
            <a:r>
              <a:rPr lang="en-US" sz="1900" dirty="0" smtClean="0"/>
              <a:t>in assigning compensation and rewards.</a:t>
            </a:r>
            <a:endParaRPr lang="en-US" sz="1900" dirty="0"/>
          </a:p>
        </p:txBody>
      </p:sp>
    </p:spTree>
  </p:cSld>
  <p:clrMapOvr>
    <a:masterClrMapping/>
  </p:clrMapOvr>
  <p:transition spd="slow">
    <p:fade/>
  </p:transition>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52400"/>
            <a:ext cx="7886700" cy="1325563"/>
          </a:xfrm>
        </p:spPr>
        <p:txBody>
          <a:bodyPr>
            <a:normAutofit/>
          </a:bodyPr>
          <a:lstStyle/>
          <a:p>
            <a:r>
              <a:rPr lang="en-US" b="1" dirty="0" smtClean="0">
                <a:solidFill>
                  <a:srgbClr val="0036A2"/>
                </a:solidFill>
              </a:rPr>
              <a:t>Information Systems and Culture</a:t>
            </a:r>
          </a:p>
        </p:txBody>
      </p:sp>
      <p:sp>
        <p:nvSpPr>
          <p:cNvPr id="3" name="Content Placeholder 2"/>
          <p:cNvSpPr>
            <a:spLocks noGrp="1"/>
          </p:cNvSpPr>
          <p:nvPr>
            <p:ph idx="1"/>
          </p:nvPr>
        </p:nvSpPr>
        <p:spPr>
          <a:xfrm>
            <a:off x="457200" y="1066800"/>
            <a:ext cx="7886700" cy="5486400"/>
          </a:xfrm>
        </p:spPr>
        <p:txBody>
          <a:bodyPr>
            <a:normAutofit fontScale="92500"/>
          </a:bodyPr>
          <a:lstStyle/>
          <a:p>
            <a:r>
              <a:rPr lang="en-US" dirty="0" smtClean="0"/>
              <a:t>Plays an increasingly important role in IS development and use.</a:t>
            </a:r>
          </a:p>
          <a:p>
            <a:r>
              <a:rPr lang="en-US" b="1" dirty="0" smtClean="0">
                <a:solidFill>
                  <a:srgbClr val="002060"/>
                </a:solidFill>
              </a:rPr>
              <a:t>Culture</a:t>
            </a:r>
            <a:r>
              <a:rPr lang="en-US" dirty="0" smtClean="0"/>
              <a:t> is defined as a shared “set of values and beliefs” that a group holds and that determines how the group perceives, thinks about, and appropriately reacts to its various environments.</a:t>
            </a:r>
          </a:p>
          <a:p>
            <a:r>
              <a:rPr lang="en-US" b="1" dirty="0" smtClean="0">
                <a:solidFill>
                  <a:srgbClr val="002060"/>
                </a:solidFill>
              </a:rPr>
              <a:t>Culture</a:t>
            </a:r>
            <a:r>
              <a:rPr lang="en-US" dirty="0" smtClean="0"/>
              <a:t> is a “collective programming of the mind” that distinguishes not only societies (or nations) but also industries professions, and organizations.</a:t>
            </a:r>
          </a:p>
          <a:p>
            <a:r>
              <a:rPr lang="en-US" b="1" dirty="0" smtClean="0">
                <a:solidFill>
                  <a:srgbClr val="002060"/>
                </a:solidFill>
              </a:rPr>
              <a:t>Beliefs</a:t>
            </a:r>
            <a:r>
              <a:rPr lang="en-US" dirty="0" smtClean="0"/>
              <a:t> are the perceptions that people hold about how things are done in their community.</a:t>
            </a:r>
          </a:p>
          <a:p>
            <a:r>
              <a:rPr lang="en-US" b="1" dirty="0">
                <a:solidFill>
                  <a:srgbClr val="002060"/>
                </a:solidFill>
              </a:rPr>
              <a:t>Values</a:t>
            </a:r>
            <a:r>
              <a:rPr lang="en-US" dirty="0"/>
              <a:t> reflect the community’s aspirations about the way things should be done. </a:t>
            </a:r>
          </a:p>
          <a:p>
            <a:r>
              <a:rPr lang="en-US" dirty="0"/>
              <a:t>Culture may change over time depending on the environment and internal operations.</a:t>
            </a:r>
          </a:p>
          <a:p>
            <a:r>
              <a:rPr lang="en-US" dirty="0"/>
              <a:t>Culture has layers: observable artifacts, values, and assumptions.</a:t>
            </a:r>
          </a:p>
          <a:p>
            <a:r>
              <a:rPr lang="en-US" b="1" dirty="0">
                <a:solidFill>
                  <a:srgbClr val="002060"/>
                </a:solidFill>
              </a:rPr>
              <a:t>Observable and espoused values</a:t>
            </a:r>
            <a:r>
              <a:rPr lang="en-US" dirty="0"/>
              <a:t>. </a:t>
            </a:r>
          </a:p>
          <a:p>
            <a:r>
              <a:rPr lang="en-US" b="1" dirty="0">
                <a:solidFill>
                  <a:srgbClr val="002060"/>
                </a:solidFill>
              </a:rPr>
              <a:t>Assumptions</a:t>
            </a:r>
            <a:r>
              <a:rPr lang="en-US" dirty="0"/>
              <a:t> are unobservable, reflect organizational values that have become so taken for granted that they guide organizational behavior without any of the group members thinking about them.</a:t>
            </a:r>
          </a:p>
          <a:p>
            <a:endParaRPr lang="en-US" dirty="0"/>
          </a:p>
        </p:txBody>
      </p:sp>
    </p:spTree>
  </p:cSld>
  <p:clrMapOvr>
    <a:masterClrMapping/>
  </p:clrMapOvr>
  <p:transition spd="slow">
    <p:fade/>
  </p:transition>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0036A2"/>
                </a:solidFill>
              </a:rPr>
              <a:t>Levels of Culture and IT </a:t>
            </a:r>
            <a:endParaRPr lang="en-US" dirty="0"/>
          </a:p>
        </p:txBody>
      </p:sp>
      <p:sp>
        <p:nvSpPr>
          <p:cNvPr id="3" name="Content Placeholder 2"/>
          <p:cNvSpPr>
            <a:spLocks noGrp="1"/>
          </p:cNvSpPr>
          <p:nvPr>
            <p:ph idx="1"/>
          </p:nvPr>
        </p:nvSpPr>
        <p:spPr>
          <a:xfrm>
            <a:off x="304800" y="1600200"/>
            <a:ext cx="8229600" cy="4495800"/>
          </a:xfrm>
        </p:spPr>
        <p:txBody>
          <a:bodyPr>
            <a:noAutofit/>
          </a:bodyPr>
          <a:lstStyle/>
          <a:p>
            <a:r>
              <a:rPr lang="en-US" sz="1900" dirty="0" smtClean="0"/>
              <a:t>Culture can be found in countries, organizations, or even within organizations. </a:t>
            </a:r>
          </a:p>
          <a:p>
            <a:r>
              <a:rPr lang="en-US" sz="1900" dirty="0" smtClean="0"/>
              <a:t>IS development and use can be impacted by culture at all levels within the organization.</a:t>
            </a:r>
          </a:p>
          <a:p>
            <a:r>
              <a:rPr lang="en-US" sz="1900" dirty="0" smtClean="0"/>
              <a:t>Both </a:t>
            </a:r>
            <a:r>
              <a:rPr lang="en-US" sz="1900" b="1" dirty="0" smtClean="0">
                <a:solidFill>
                  <a:srgbClr val="002060"/>
                </a:solidFill>
              </a:rPr>
              <a:t>national and organizational cultures can </a:t>
            </a:r>
            <a:r>
              <a:rPr lang="en-US" sz="1900" dirty="0" smtClean="0"/>
              <a:t>affect the IT issues and vice versa.</a:t>
            </a:r>
          </a:p>
          <a:p>
            <a:r>
              <a:rPr lang="en-US" sz="1900" dirty="0" smtClean="0"/>
              <a:t>Differences in national culture may affect IT in a variety of ways: impacting IS development, technology adoption and diffusion, system use and outcomes, and management and strategy.</a:t>
            </a:r>
          </a:p>
          <a:p>
            <a:r>
              <a:rPr lang="en-US" sz="1900" dirty="0" smtClean="0"/>
              <a:t>Figure 3.5 and describe the model for the impact culture of on IT issues.</a:t>
            </a:r>
          </a:p>
        </p:txBody>
      </p:sp>
    </p:spTree>
  </p:cSld>
  <p:clrMapOvr>
    <a:masterClrMapping/>
  </p:clrMapOvr>
  <p:transition spd="slow">
    <p:fade/>
  </p:transition>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ectangle 3"/>
          <p:cNvSpPr/>
          <p:nvPr/>
        </p:nvSpPr>
        <p:spPr>
          <a:xfrm>
            <a:off x="2667000" y="914400"/>
            <a:ext cx="2855269" cy="353943"/>
          </a:xfrm>
          <a:prstGeom prst="rect">
            <a:avLst/>
          </a:prstGeom>
        </p:spPr>
        <p:txBody>
          <a:bodyPr wrap="none">
            <a:spAutoFit/>
          </a:bodyPr>
          <a:lstStyle/>
          <a:p>
            <a:r>
              <a:rPr lang="en-US" sz="1700" dirty="0" smtClean="0"/>
              <a:t>Figure 3.5 Levels of culture.</a:t>
            </a:r>
          </a:p>
        </p:txBody>
      </p:sp>
      <p:pic>
        <p:nvPicPr>
          <p:cNvPr id="7170" name="Picture 2" descr="ftp://smandemod:jws&amp;ILEI$@ftp.wiley.com/Pearlson/Final%20Images/C03GR/c03f005.jpg"/>
          <p:cNvPicPr>
            <a:picLocks noChangeAspect="1" noChangeArrowheads="1"/>
          </p:cNvPicPr>
          <p:nvPr/>
        </p:nvPicPr>
        <p:blipFill>
          <a:blip r:embed="rId2" cstate="print"/>
          <a:srcRect/>
          <a:stretch>
            <a:fillRect/>
          </a:stretch>
        </p:blipFill>
        <p:spPr bwMode="auto">
          <a:xfrm>
            <a:off x="1524000" y="1676400"/>
            <a:ext cx="5562600" cy="4242081"/>
          </a:xfrm>
          <a:prstGeom prst="rect">
            <a:avLst/>
          </a:prstGeom>
          <a:noFill/>
        </p:spPr>
      </p:pic>
    </p:spTree>
  </p:cSld>
  <p:clrMapOvr>
    <a:masterClrMapping/>
  </p:clrMapOvr>
  <p:transition spd="slow">
    <p:fade/>
  </p:transition>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b="1" dirty="0" err="1" smtClean="0">
                <a:solidFill>
                  <a:srgbClr val="0036A2"/>
                </a:solidFill>
              </a:rPr>
              <a:t>Organizatinal</a:t>
            </a:r>
            <a:r>
              <a:rPr lang="en-US" b="1" dirty="0" smtClean="0">
                <a:solidFill>
                  <a:srgbClr val="0036A2"/>
                </a:solidFill>
              </a:rPr>
              <a:t> Culture and </a:t>
            </a:r>
            <a:br>
              <a:rPr lang="en-US" b="1" dirty="0" smtClean="0">
                <a:solidFill>
                  <a:srgbClr val="0036A2"/>
                </a:solidFill>
              </a:rPr>
            </a:br>
            <a:r>
              <a:rPr lang="en-US" b="1" dirty="0" smtClean="0">
                <a:solidFill>
                  <a:srgbClr val="0036A2"/>
                </a:solidFill>
              </a:rPr>
              <a:t>Information Technology Management</a:t>
            </a:r>
            <a:endParaRPr lang="en-US" dirty="0"/>
          </a:p>
        </p:txBody>
      </p:sp>
      <p:sp>
        <p:nvSpPr>
          <p:cNvPr id="3" name="Content Placeholder 2"/>
          <p:cNvSpPr>
            <a:spLocks noGrp="1"/>
          </p:cNvSpPr>
          <p:nvPr>
            <p:ph idx="1"/>
          </p:nvPr>
        </p:nvSpPr>
        <p:spPr/>
        <p:txBody>
          <a:bodyPr>
            <a:normAutofit/>
          </a:bodyPr>
          <a:lstStyle/>
          <a:p>
            <a:r>
              <a:rPr lang="en-US" dirty="0" smtClean="0"/>
              <a:t>Differences in culture result in differences in the use and outcomes of IT.</a:t>
            </a:r>
          </a:p>
          <a:p>
            <a:r>
              <a:rPr lang="en-US" dirty="0" smtClean="0"/>
              <a:t>At the organizational level, cultural values are often related to satisfied users, successful IS implementations, or knowledge management success.</a:t>
            </a:r>
          </a:p>
          <a:p>
            <a:r>
              <a:rPr lang="en-US" dirty="0" smtClean="0"/>
              <a:t>Culture affects planning, governance, and perceptions of service quality at the </a:t>
            </a:r>
            <a:r>
              <a:rPr lang="en-US" b="1" dirty="0" smtClean="0">
                <a:solidFill>
                  <a:srgbClr val="002060"/>
                </a:solidFill>
              </a:rPr>
              <a:t>national and organizational levels</a:t>
            </a:r>
          </a:p>
          <a:p>
            <a:pPr lvl="1"/>
            <a:r>
              <a:rPr lang="en-US" dirty="0" smtClean="0"/>
              <a:t>Having planning cultures at the top levels, signal that </a:t>
            </a:r>
            <a:r>
              <a:rPr lang="en-US" sz="2000" b="1" dirty="0" smtClean="0">
                <a:solidFill>
                  <a:srgbClr val="002060"/>
                </a:solidFill>
              </a:rPr>
              <a:t>strategic systems </a:t>
            </a:r>
            <a:r>
              <a:rPr lang="en-US" dirty="0" smtClean="0"/>
              <a:t>investment is important.</a:t>
            </a:r>
          </a:p>
          <a:p>
            <a:endParaRPr lang="en-US" dirty="0"/>
          </a:p>
        </p:txBody>
      </p:sp>
    </p:spTree>
  </p:cSld>
  <p:clrMapOvr>
    <a:masterClrMapping/>
  </p:clrMapOvr>
  <p:transition spd="slow">
    <p:fade/>
  </p:transition>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b="1" dirty="0" smtClean="0">
                <a:solidFill>
                  <a:srgbClr val="0036A2"/>
                </a:solidFill>
              </a:rPr>
              <a:t>National Cultural Dimensions and Application</a:t>
            </a:r>
          </a:p>
        </p:txBody>
      </p:sp>
      <p:sp>
        <p:nvSpPr>
          <p:cNvPr id="3" name="Content Placeholder 2"/>
          <p:cNvSpPr>
            <a:spLocks noGrp="1"/>
          </p:cNvSpPr>
          <p:nvPr>
            <p:ph idx="1"/>
          </p:nvPr>
        </p:nvSpPr>
        <p:spPr/>
        <p:txBody>
          <a:bodyPr>
            <a:normAutofit/>
          </a:bodyPr>
          <a:lstStyle/>
          <a:p>
            <a:r>
              <a:rPr lang="en-US" dirty="0" err="1" smtClean="0"/>
              <a:t>Hofstede</a:t>
            </a:r>
            <a:r>
              <a:rPr lang="en-US" dirty="0" smtClean="0"/>
              <a:t> originally identified </a:t>
            </a:r>
            <a:r>
              <a:rPr lang="en-US" b="1" dirty="0" smtClean="0">
                <a:solidFill>
                  <a:srgbClr val="002060"/>
                </a:solidFill>
              </a:rPr>
              <a:t>four</a:t>
            </a:r>
            <a:r>
              <a:rPr lang="en-US" dirty="0" smtClean="0"/>
              <a:t> major dimensions of national culture: </a:t>
            </a:r>
          </a:p>
          <a:p>
            <a:pPr lvl="1"/>
            <a:r>
              <a:rPr lang="en-US" dirty="0" smtClean="0"/>
              <a:t>Power distance</a:t>
            </a:r>
          </a:p>
          <a:p>
            <a:pPr lvl="1"/>
            <a:r>
              <a:rPr lang="en-US" dirty="0" smtClean="0"/>
              <a:t>Uncertainty Avoidance</a:t>
            </a:r>
          </a:p>
          <a:p>
            <a:pPr lvl="1"/>
            <a:r>
              <a:rPr lang="en-US" dirty="0" smtClean="0"/>
              <a:t>Individualism-collectivism</a:t>
            </a:r>
          </a:p>
          <a:p>
            <a:pPr lvl="1"/>
            <a:r>
              <a:rPr lang="en-US" dirty="0" smtClean="0"/>
              <a:t>Masculinity-femininity</a:t>
            </a:r>
          </a:p>
          <a:p>
            <a:pPr lvl="1"/>
            <a:r>
              <a:rPr lang="en-US" dirty="0" smtClean="0"/>
              <a:t>Confusian Work Dynamism (a new dimension) or “short-term vs. long-term orientation”.</a:t>
            </a:r>
          </a:p>
          <a:p>
            <a:endParaRPr lang="en-US" dirty="0"/>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F0A31F3F-8A1F-405F-A567-18432FFF8A9E}" type="slidenum">
              <a:rPr lang="en-US" smtClean="0"/>
              <a:t>2</a:t>
            </a:fld>
            <a:endParaRPr lang="en-US"/>
          </a:p>
        </p:txBody>
      </p:sp>
      <p:pic>
        <p:nvPicPr>
          <p:cNvPr id="5" name="Picture 2"/>
          <p:cNvPicPr>
            <a:picLocks noGrp="1" noChangeAspect="1" noChangeArrowheads="1"/>
          </p:cNvPicPr>
          <p:nvPr>
            <p:ph idx="1"/>
          </p:nvPr>
        </p:nvPicPr>
        <p:blipFill>
          <a:blip r:embed="rId2" cstate="print"/>
          <a:srcRect/>
          <a:stretch>
            <a:fillRect/>
          </a:stretch>
        </p:blipFill>
        <p:spPr bwMode="auto">
          <a:xfrm>
            <a:off x="0" y="1206600"/>
            <a:ext cx="9174691" cy="5514875"/>
          </a:xfrm>
          <a:prstGeom prst="rect">
            <a:avLst/>
          </a:prstGeom>
          <a:noFill/>
          <a:ln w="9525">
            <a:noFill/>
            <a:miter lim="800000"/>
            <a:headEnd/>
            <a:tailEnd/>
          </a:ln>
          <a:effectLst/>
        </p:spPr>
      </p:pic>
      <p:sp>
        <p:nvSpPr>
          <p:cNvPr id="6" name="Title 1"/>
          <p:cNvSpPr>
            <a:spLocks noGrp="1"/>
          </p:cNvSpPr>
          <p:nvPr>
            <p:ph type="title"/>
          </p:nvPr>
        </p:nvSpPr>
        <p:spPr>
          <a:xfrm>
            <a:off x="628650" y="38100"/>
            <a:ext cx="7886700" cy="1325563"/>
          </a:xfrm>
        </p:spPr>
        <p:txBody>
          <a:bodyPr>
            <a:noAutofit/>
          </a:bodyPr>
          <a:lstStyle/>
          <a:p>
            <a:r>
              <a:rPr lang="en-US" b="1" dirty="0" smtClean="0">
                <a:solidFill>
                  <a:srgbClr val="0036A2"/>
                </a:solidFill>
              </a:rPr>
              <a:t>Organizational &amp; Information Systems Strategy</a:t>
            </a:r>
            <a:endParaRPr lang="en-US" b="1" dirty="0">
              <a:solidFill>
                <a:srgbClr val="0036A2"/>
              </a:solidFill>
            </a:endParaRPr>
          </a:p>
        </p:txBody>
      </p:sp>
    </p:spTree>
    <p:extLst>
      <p:ext uri="{BB962C8B-B14F-4D97-AF65-F5344CB8AC3E}">
        <p14:creationId xmlns:p14="http://schemas.microsoft.com/office/powerpoint/2010/main" val="3675040110"/>
      </p:ext>
    </p:extLst>
  </p:cSld>
  <p:clrMapOvr>
    <a:masterClrMapping/>
  </p:clrMapOvr>
  <p:transition spd="slow">
    <p:fade/>
  </p:transition>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914400"/>
          </a:xfrm>
        </p:spPr>
        <p:txBody>
          <a:bodyPr>
            <a:noAutofit/>
          </a:bodyPr>
          <a:lstStyle/>
          <a:p>
            <a:r>
              <a:rPr lang="en-US" b="1" dirty="0" err="1" smtClean="0">
                <a:solidFill>
                  <a:srgbClr val="0036A2"/>
                </a:solidFill>
              </a:rPr>
              <a:t>Hofstede</a:t>
            </a:r>
            <a:r>
              <a:rPr lang="en-US" b="1" dirty="0" smtClean="0">
                <a:solidFill>
                  <a:srgbClr val="0036A2"/>
                </a:solidFill>
              </a:rPr>
              <a:t> Dimensions and the GLOBE</a:t>
            </a:r>
            <a:br>
              <a:rPr lang="en-US" b="1" dirty="0" smtClean="0">
                <a:solidFill>
                  <a:srgbClr val="0036A2"/>
                </a:solidFill>
              </a:rPr>
            </a:br>
            <a:r>
              <a:rPr lang="en-US" b="1" dirty="0" smtClean="0">
                <a:solidFill>
                  <a:srgbClr val="0036A2"/>
                </a:solidFill>
              </a:rPr>
              <a:t>Dimensions</a:t>
            </a:r>
          </a:p>
        </p:txBody>
      </p:sp>
      <p:sp>
        <p:nvSpPr>
          <p:cNvPr id="3" name="Content Placeholder 2"/>
          <p:cNvSpPr>
            <a:spLocks noGrp="1"/>
          </p:cNvSpPr>
          <p:nvPr>
            <p:ph idx="1"/>
          </p:nvPr>
        </p:nvSpPr>
        <p:spPr>
          <a:xfrm>
            <a:off x="457200" y="1752600"/>
            <a:ext cx="8229600" cy="4495800"/>
          </a:xfrm>
        </p:spPr>
        <p:txBody>
          <a:bodyPr>
            <a:noAutofit/>
          </a:bodyPr>
          <a:lstStyle/>
          <a:p>
            <a:r>
              <a:rPr lang="en-US" sz="1900" dirty="0" smtClean="0"/>
              <a:t>The </a:t>
            </a:r>
            <a:r>
              <a:rPr lang="en-US" sz="1900" b="1" dirty="0" smtClean="0">
                <a:solidFill>
                  <a:srgbClr val="002060"/>
                </a:solidFill>
              </a:rPr>
              <a:t>GLOBE</a:t>
            </a:r>
            <a:r>
              <a:rPr lang="en-US" sz="1900" dirty="0" smtClean="0"/>
              <a:t> (Global Leadership and Organizational Behavior Effectiveness) research program uncovered </a:t>
            </a:r>
            <a:r>
              <a:rPr lang="en-US" sz="1900" b="1" dirty="0" smtClean="0">
                <a:solidFill>
                  <a:srgbClr val="002060"/>
                </a:solidFill>
              </a:rPr>
              <a:t>nine</a:t>
            </a:r>
            <a:r>
              <a:rPr lang="en-US" sz="1900" dirty="0" smtClean="0"/>
              <a:t> cultural dimensions, six of which have their origins in </a:t>
            </a:r>
            <a:r>
              <a:rPr lang="en-US" sz="1900" dirty="0" err="1" smtClean="0"/>
              <a:t>Hofstede’s</a:t>
            </a:r>
            <a:r>
              <a:rPr lang="en-US" sz="1900" dirty="0" smtClean="0"/>
              <a:t> pioneering work (Figure 3.6).</a:t>
            </a:r>
          </a:p>
          <a:p>
            <a:r>
              <a:rPr lang="en-US" sz="1900" dirty="0" smtClean="0"/>
              <a:t>Some </a:t>
            </a:r>
            <a:r>
              <a:rPr lang="en-US" sz="1900" b="1" dirty="0" smtClean="0">
                <a:solidFill>
                  <a:srgbClr val="002060"/>
                </a:solidFill>
              </a:rPr>
              <a:t>leadership traits </a:t>
            </a:r>
            <a:r>
              <a:rPr lang="en-US" sz="1900" dirty="0" smtClean="0"/>
              <a:t>are seen as universally acceptable across cultures: </a:t>
            </a:r>
          </a:p>
          <a:p>
            <a:pPr lvl="1"/>
            <a:r>
              <a:rPr lang="en-US" sz="1900" dirty="0" smtClean="0"/>
              <a:t>Being trustworthy Just and honest.</a:t>
            </a:r>
          </a:p>
          <a:p>
            <a:pPr lvl="1"/>
            <a:r>
              <a:rPr lang="en-US" sz="1900" dirty="0" smtClean="0"/>
              <a:t>Having foresight and planning ahead. </a:t>
            </a:r>
          </a:p>
          <a:p>
            <a:pPr lvl="1"/>
            <a:r>
              <a:rPr lang="en-US" sz="1900" dirty="0" smtClean="0"/>
              <a:t>Being positive, dynamic encouraging, and motivational.</a:t>
            </a:r>
          </a:p>
          <a:p>
            <a:pPr lvl="1"/>
            <a:r>
              <a:rPr lang="en-US" sz="1900" dirty="0" smtClean="0"/>
              <a:t>Being communicative and informed</a:t>
            </a:r>
          </a:p>
        </p:txBody>
      </p:sp>
    </p:spTree>
  </p:cSld>
  <p:clrMapOvr>
    <a:masterClrMapping/>
  </p:clrMapOvr>
  <p:transition spd="slow">
    <p:fade/>
  </p:transition>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ext Box 222"/>
          <p:cNvSpPr txBox="1">
            <a:spLocks noChangeArrowheads="1"/>
          </p:cNvSpPr>
          <p:nvPr/>
        </p:nvSpPr>
        <p:spPr bwMode="auto">
          <a:xfrm>
            <a:off x="2057400" y="0"/>
            <a:ext cx="4208203" cy="353943"/>
          </a:xfrm>
          <a:prstGeom prst="rect">
            <a:avLst/>
          </a:prstGeom>
          <a:noFill/>
          <a:ln w="9525" algn="ctr">
            <a:solidFill>
              <a:schemeClr val="tx1"/>
            </a:solidFill>
            <a:miter lim="800000"/>
            <a:headEnd/>
            <a:tailEnd/>
          </a:ln>
        </p:spPr>
        <p:txBody>
          <a:bodyPr wrap="none">
            <a:spAutoFit/>
          </a:bodyPr>
          <a:lstStyle/>
          <a:p>
            <a:r>
              <a:rPr lang="en-US" sz="1700" dirty="0"/>
              <a:t>Figure 3.5 – National </a:t>
            </a:r>
            <a:r>
              <a:rPr lang="en-US" sz="1700" dirty="0" smtClean="0"/>
              <a:t>cultural </a:t>
            </a:r>
            <a:r>
              <a:rPr lang="en-US" sz="1700" dirty="0"/>
              <a:t>d</a:t>
            </a:r>
            <a:r>
              <a:rPr lang="en-US" sz="1700" dirty="0" smtClean="0"/>
              <a:t>imensions</a:t>
            </a:r>
            <a:endParaRPr lang="en-US" sz="1700" dirty="0"/>
          </a:p>
        </p:txBody>
      </p:sp>
      <p:graphicFrame>
        <p:nvGraphicFramePr>
          <p:cNvPr id="7" name="Group 223"/>
          <p:cNvGraphicFramePr>
            <a:graphicFrameLocks/>
          </p:cNvGraphicFramePr>
          <p:nvPr/>
        </p:nvGraphicFramePr>
        <p:xfrm>
          <a:off x="381000" y="467941"/>
          <a:ext cx="8229600" cy="6156960"/>
        </p:xfrm>
        <a:graphic>
          <a:graphicData uri="http://schemas.openxmlformats.org/drawingml/2006/table">
            <a:tbl>
              <a:tblPr/>
              <a:tblGrid>
                <a:gridCol w="1676400"/>
                <a:gridCol w="3886200"/>
                <a:gridCol w="2667000"/>
              </a:tblGrid>
              <a:tr h="446459">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tab pos="152400" algn="l"/>
                        </a:tabLst>
                      </a:pPr>
                      <a:r>
                        <a:rPr lang="en-US" sz="1200" b="1" kern="1200" dirty="0" smtClean="0">
                          <a:solidFill>
                            <a:schemeClr val="bg1"/>
                          </a:solidFill>
                          <a:latin typeface="Georgia" pitchFamily="18" charset="0"/>
                          <a:ea typeface="Times New Roman"/>
                          <a:cs typeface="Times New Roman"/>
                        </a:rPr>
                        <a:t>GLOBE</a:t>
                      </a:r>
                    </a:p>
                    <a:p>
                      <a:pPr marL="342900" marR="0" lvl="0" indent="-342900" algn="l" defTabSz="914400" rtl="0" eaLnBrk="1" fontAlgn="base" latinLnBrk="0" hangingPunct="1">
                        <a:lnSpc>
                          <a:spcPct val="100000"/>
                        </a:lnSpc>
                        <a:spcBef>
                          <a:spcPct val="0"/>
                        </a:spcBef>
                        <a:spcAft>
                          <a:spcPct val="0"/>
                        </a:spcAft>
                        <a:buClrTx/>
                        <a:buSzTx/>
                        <a:buFontTx/>
                        <a:buNone/>
                        <a:tabLst>
                          <a:tab pos="152400" algn="l"/>
                        </a:tabLst>
                      </a:pPr>
                      <a:r>
                        <a:rPr lang="en-US" sz="1200" b="1" kern="1200" dirty="0" smtClean="0">
                          <a:solidFill>
                            <a:schemeClr val="bg1"/>
                          </a:solidFill>
                          <a:latin typeface="Georgia" pitchFamily="18" charset="0"/>
                          <a:ea typeface="Times New Roman"/>
                          <a:cs typeface="Times New Roman"/>
                        </a:rPr>
                        <a:t>DIMENSIONS</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5">
                        <a:lumMod val="75000"/>
                      </a:schemeClr>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tab pos="152400" algn="l"/>
                        </a:tabLst>
                      </a:pPr>
                      <a:r>
                        <a:rPr lang="en-US" sz="1200" b="1" kern="1200" dirty="0" smtClean="0">
                          <a:solidFill>
                            <a:schemeClr val="bg1"/>
                          </a:solidFill>
                          <a:latin typeface="Georgia" pitchFamily="18" charset="0"/>
                          <a:ea typeface="Times New Roman"/>
                          <a:cs typeface="Times New Roman"/>
                        </a:rPr>
                        <a:t>DESCRIPTION</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5">
                        <a:lumMod val="75000"/>
                      </a:schemeClr>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tab pos="152400" algn="l"/>
                        </a:tabLst>
                      </a:pPr>
                      <a:r>
                        <a:rPr lang="en-US" sz="1200" b="1" kern="1200" dirty="0" smtClean="0">
                          <a:solidFill>
                            <a:schemeClr val="bg1"/>
                          </a:solidFill>
                          <a:latin typeface="Georgia" pitchFamily="18" charset="0"/>
                          <a:ea typeface="Times New Roman"/>
                          <a:cs typeface="Times New Roman"/>
                        </a:rPr>
                        <a:t>RELATIONSHIP TO</a:t>
                      </a:r>
                    </a:p>
                    <a:p>
                      <a:pPr marL="342900" marR="0" lvl="0" indent="-342900" algn="l" defTabSz="914400" rtl="0" eaLnBrk="1" fontAlgn="base" latinLnBrk="0" hangingPunct="1">
                        <a:lnSpc>
                          <a:spcPct val="100000"/>
                        </a:lnSpc>
                        <a:spcBef>
                          <a:spcPct val="0"/>
                        </a:spcBef>
                        <a:spcAft>
                          <a:spcPct val="0"/>
                        </a:spcAft>
                        <a:buClrTx/>
                        <a:buSzTx/>
                        <a:buFontTx/>
                        <a:buNone/>
                        <a:tabLst>
                          <a:tab pos="152400" algn="l"/>
                        </a:tabLst>
                      </a:pPr>
                      <a:r>
                        <a:rPr lang="en-US" sz="1200" b="1" kern="1200" dirty="0" smtClean="0">
                          <a:solidFill>
                            <a:schemeClr val="bg1"/>
                          </a:solidFill>
                          <a:latin typeface="Georgia" pitchFamily="18" charset="0"/>
                          <a:ea typeface="Times New Roman"/>
                          <a:cs typeface="Times New Roman"/>
                        </a:rPr>
                        <a:t>HOFSTEDE  DIMENSION</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5">
                        <a:lumMod val="75000"/>
                      </a:schemeClr>
                    </a:solidFill>
                  </a:tcPr>
                </a:tc>
              </a:tr>
              <a:tr h="848042">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tab pos="152400" algn="l"/>
                        </a:tabLst>
                      </a:pPr>
                      <a:r>
                        <a:rPr kumimoji="0" lang="en-US" sz="1000" b="1" i="0" u="none" strike="noStrike" cap="none" normalizeH="0" baseline="0" dirty="0" smtClean="0">
                          <a:ln>
                            <a:noFill/>
                          </a:ln>
                          <a:solidFill>
                            <a:schemeClr val="tx1"/>
                          </a:solidFill>
                          <a:effectLst/>
                          <a:latin typeface="+mj-lt"/>
                          <a:cs typeface="Times New Roman" pitchFamily="18" charset="0"/>
                        </a:rPr>
                        <a:t>UNCERTAINTY</a:t>
                      </a:r>
                    </a:p>
                    <a:p>
                      <a:pPr marL="342900" marR="0" lvl="0" indent="-342900" algn="l" defTabSz="914400" rtl="0" eaLnBrk="1" fontAlgn="base" latinLnBrk="0" hangingPunct="1">
                        <a:lnSpc>
                          <a:spcPct val="100000"/>
                        </a:lnSpc>
                        <a:spcBef>
                          <a:spcPct val="0"/>
                        </a:spcBef>
                        <a:spcAft>
                          <a:spcPct val="0"/>
                        </a:spcAft>
                        <a:buClrTx/>
                        <a:buSzTx/>
                        <a:buFontTx/>
                        <a:buNone/>
                        <a:tabLst>
                          <a:tab pos="152400" algn="l"/>
                        </a:tabLst>
                      </a:pPr>
                      <a:r>
                        <a:rPr kumimoji="0" lang="en-US" sz="1000" b="1" i="0" u="none" strike="noStrike" cap="none" normalizeH="0" baseline="0" dirty="0" smtClean="0">
                          <a:ln>
                            <a:noFill/>
                          </a:ln>
                          <a:solidFill>
                            <a:schemeClr val="tx1"/>
                          </a:solidFill>
                          <a:effectLst/>
                          <a:latin typeface="+mj-lt"/>
                          <a:cs typeface="Times New Roman" pitchFamily="18" charset="0"/>
                        </a:rPr>
                        <a:t>AVOIDANCE</a:t>
                      </a:r>
                      <a:endParaRPr kumimoji="0" lang="en-US" sz="1000" b="1" i="0" u="none" strike="noStrike" cap="none" normalizeH="0" baseline="0" dirty="0" smtClean="0">
                        <a:ln>
                          <a:noFill/>
                        </a:ln>
                        <a:solidFill>
                          <a:schemeClr val="tx1"/>
                        </a:solidFill>
                        <a:effectLst/>
                        <a:latin typeface="+mj-lt"/>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tab pos="152400" algn="l"/>
                        </a:tabLst>
                      </a:pPr>
                      <a:r>
                        <a:rPr kumimoji="0" lang="en-US" sz="1000" b="0" i="0" u="none" strike="noStrike" cap="none" normalizeH="0" baseline="0" dirty="0" smtClean="0">
                          <a:ln>
                            <a:noFill/>
                          </a:ln>
                          <a:solidFill>
                            <a:schemeClr val="tx1"/>
                          </a:solidFill>
                          <a:effectLst/>
                          <a:latin typeface="+mj-lt"/>
                          <a:cs typeface="Times New Roman" pitchFamily="18" charset="0"/>
                        </a:rPr>
                        <a:t>EXTENT TO WHICH MEMBERS OF AN ORGANIZATION OR</a:t>
                      </a:r>
                    </a:p>
                    <a:p>
                      <a:pPr marL="342900" marR="0" lvl="0" indent="-342900" algn="l" defTabSz="914400" rtl="0" eaLnBrk="1" fontAlgn="base" latinLnBrk="0" hangingPunct="1">
                        <a:lnSpc>
                          <a:spcPct val="100000"/>
                        </a:lnSpc>
                        <a:spcBef>
                          <a:spcPct val="0"/>
                        </a:spcBef>
                        <a:spcAft>
                          <a:spcPct val="0"/>
                        </a:spcAft>
                        <a:buClrTx/>
                        <a:buSzTx/>
                        <a:buFontTx/>
                        <a:buNone/>
                        <a:tabLst>
                          <a:tab pos="152400" algn="l"/>
                        </a:tabLst>
                      </a:pPr>
                      <a:r>
                        <a:rPr kumimoji="0" lang="en-US" sz="1000" b="0" i="0" u="none" strike="noStrike" cap="none" normalizeH="0" baseline="0" dirty="0" smtClean="0">
                          <a:ln>
                            <a:noFill/>
                          </a:ln>
                          <a:solidFill>
                            <a:schemeClr val="tx1"/>
                          </a:solidFill>
                          <a:effectLst/>
                          <a:latin typeface="+mj-lt"/>
                          <a:cs typeface="Times New Roman" pitchFamily="18" charset="0"/>
                        </a:rPr>
                        <a:t>SOCIETY STRIVE TO AVOID UNCERTAINTY BY RELIANCE ON</a:t>
                      </a:r>
                    </a:p>
                    <a:p>
                      <a:pPr marL="342900" marR="0" lvl="0" indent="-342900" algn="l" defTabSz="914400" rtl="0" eaLnBrk="1" fontAlgn="base" latinLnBrk="0" hangingPunct="1">
                        <a:lnSpc>
                          <a:spcPct val="100000"/>
                        </a:lnSpc>
                        <a:spcBef>
                          <a:spcPct val="0"/>
                        </a:spcBef>
                        <a:spcAft>
                          <a:spcPct val="0"/>
                        </a:spcAft>
                        <a:buClrTx/>
                        <a:buSzTx/>
                        <a:buFontTx/>
                        <a:buNone/>
                        <a:tabLst>
                          <a:tab pos="152400" algn="l"/>
                        </a:tabLst>
                      </a:pPr>
                      <a:r>
                        <a:rPr kumimoji="0" lang="en-US" sz="1000" b="0" i="0" u="none" strike="noStrike" cap="none" normalizeH="0" baseline="0" dirty="0" smtClean="0">
                          <a:ln>
                            <a:noFill/>
                          </a:ln>
                          <a:solidFill>
                            <a:schemeClr val="tx1"/>
                          </a:solidFill>
                          <a:effectLst/>
                          <a:latin typeface="+mj-lt"/>
                          <a:cs typeface="Times New Roman" pitchFamily="18" charset="0"/>
                        </a:rPr>
                        <a:t>SOCIAL NORMS, RITUALS, AND BUREAUCRATIC PRACTICES</a:t>
                      </a:r>
                    </a:p>
                    <a:p>
                      <a:pPr marL="342900" marR="0" lvl="0" indent="-342900" algn="l" defTabSz="914400" rtl="0" eaLnBrk="1" fontAlgn="base" latinLnBrk="0" hangingPunct="1">
                        <a:lnSpc>
                          <a:spcPct val="100000"/>
                        </a:lnSpc>
                        <a:spcBef>
                          <a:spcPct val="0"/>
                        </a:spcBef>
                        <a:spcAft>
                          <a:spcPct val="0"/>
                        </a:spcAft>
                        <a:buClrTx/>
                        <a:buSzTx/>
                        <a:buFontTx/>
                        <a:buNone/>
                        <a:tabLst>
                          <a:tab pos="152400" algn="l"/>
                        </a:tabLst>
                      </a:pPr>
                      <a:r>
                        <a:rPr kumimoji="0" lang="en-US" sz="1000" b="0" i="0" u="none" strike="noStrike" cap="none" normalizeH="0" baseline="0" dirty="0" smtClean="0">
                          <a:ln>
                            <a:noFill/>
                          </a:ln>
                          <a:solidFill>
                            <a:schemeClr val="tx1"/>
                          </a:solidFill>
                          <a:effectLst/>
                          <a:latin typeface="+mj-lt"/>
                          <a:cs typeface="Times New Roman" pitchFamily="18" charset="0"/>
                        </a:rPr>
                        <a:t>TO ALLEVIATE THE UNPREDICTABILITY OF FUTURE</a:t>
                      </a:r>
                    </a:p>
                    <a:p>
                      <a:pPr marL="342900" marR="0" lvl="0" indent="-342900" algn="l" defTabSz="914400" rtl="0" eaLnBrk="1" fontAlgn="base" latinLnBrk="0" hangingPunct="1">
                        <a:lnSpc>
                          <a:spcPct val="100000"/>
                        </a:lnSpc>
                        <a:spcBef>
                          <a:spcPct val="0"/>
                        </a:spcBef>
                        <a:spcAft>
                          <a:spcPct val="0"/>
                        </a:spcAft>
                        <a:buClrTx/>
                        <a:buSzTx/>
                        <a:buFontTx/>
                        <a:buNone/>
                        <a:tabLst>
                          <a:tab pos="152400" algn="l"/>
                        </a:tabLst>
                      </a:pPr>
                      <a:r>
                        <a:rPr kumimoji="0" lang="en-US" sz="1000" b="0" i="0" u="none" strike="noStrike" cap="none" normalizeH="0" baseline="0" dirty="0" smtClean="0">
                          <a:ln>
                            <a:noFill/>
                          </a:ln>
                          <a:solidFill>
                            <a:schemeClr val="tx1"/>
                          </a:solidFill>
                          <a:effectLst/>
                          <a:latin typeface="+mj-lt"/>
                          <a:cs typeface="Times New Roman" pitchFamily="18" charset="0"/>
                        </a:rPr>
                        <a:t>EVENTS.</a:t>
                      </a:r>
                      <a:endParaRPr kumimoji="0" lang="en-US" sz="1000" b="0" i="0" u="none" strike="noStrike" cap="none" normalizeH="0" baseline="0" dirty="0" smtClean="0">
                        <a:ln>
                          <a:noFill/>
                        </a:ln>
                        <a:solidFill>
                          <a:schemeClr val="tx1"/>
                        </a:solidFill>
                        <a:effectLst/>
                        <a:latin typeface="+mj-lt"/>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tab pos="152400" algn="l"/>
                        </a:tabLst>
                      </a:pPr>
                      <a:r>
                        <a:rPr kumimoji="0" lang="en-US" sz="1000" b="0" i="0" u="none" strike="noStrike" cap="none" normalizeH="0" baseline="0" dirty="0" smtClean="0">
                          <a:ln>
                            <a:noFill/>
                          </a:ln>
                          <a:solidFill>
                            <a:schemeClr val="tx1"/>
                          </a:solidFill>
                          <a:effectLst/>
                          <a:latin typeface="+mj-lt"/>
                          <a:cs typeface="Times New Roman" pitchFamily="18" charset="0"/>
                        </a:rPr>
                        <a:t>SAME AS UNCERTAINTY</a:t>
                      </a:r>
                      <a:endParaRPr kumimoji="0" lang="en-US" sz="1000" b="0" i="0" u="none" strike="noStrike" cap="none" normalizeH="0" baseline="0" dirty="0" smtClean="0">
                        <a:ln>
                          <a:noFill/>
                        </a:ln>
                        <a:solidFill>
                          <a:schemeClr val="tx1"/>
                        </a:solidFill>
                        <a:effectLst/>
                        <a:latin typeface="+mj-lt"/>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26371">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tab pos="152400" algn="l"/>
                        </a:tabLst>
                      </a:pPr>
                      <a:r>
                        <a:rPr kumimoji="0" lang="en-US" sz="1000" b="1" i="0" u="none" strike="noStrike" cap="none" normalizeH="0" baseline="0" dirty="0" smtClean="0">
                          <a:ln>
                            <a:noFill/>
                          </a:ln>
                          <a:solidFill>
                            <a:schemeClr val="tx1"/>
                          </a:solidFill>
                          <a:effectLst/>
                          <a:latin typeface="+mj-lt"/>
                          <a:cs typeface="Times New Roman" pitchFamily="18" charset="0"/>
                        </a:rPr>
                        <a:t>POWER DISTANCE</a:t>
                      </a:r>
                      <a:endParaRPr kumimoji="0" lang="en-US" sz="1000" b="1" i="0" u="none" strike="noStrike" cap="none" normalizeH="0" baseline="0" dirty="0" smtClean="0">
                        <a:ln>
                          <a:noFill/>
                        </a:ln>
                        <a:solidFill>
                          <a:schemeClr val="tx1"/>
                        </a:solidFill>
                        <a:effectLst/>
                        <a:latin typeface="+mj-lt"/>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tab pos="152400" algn="l"/>
                        </a:tabLst>
                      </a:pPr>
                      <a:r>
                        <a:rPr kumimoji="0" lang="en-US" sz="1000" b="0" i="0" u="none" strike="noStrike" cap="none" normalizeH="0" baseline="0" dirty="0" smtClean="0">
                          <a:ln>
                            <a:noFill/>
                          </a:ln>
                          <a:solidFill>
                            <a:schemeClr val="tx1"/>
                          </a:solidFill>
                          <a:effectLst/>
                          <a:latin typeface="+mj-lt"/>
                          <a:cs typeface="Times New Roman" pitchFamily="18" charset="0"/>
                        </a:rPr>
                        <a:t>DEGREE TO WHICH MEMBERS OF AN ORGANIZATION OR</a:t>
                      </a:r>
                    </a:p>
                    <a:p>
                      <a:pPr marL="342900" marR="0" lvl="0" indent="-342900" algn="l" defTabSz="914400" rtl="0" eaLnBrk="1" fontAlgn="base" latinLnBrk="0" hangingPunct="1">
                        <a:lnSpc>
                          <a:spcPct val="100000"/>
                        </a:lnSpc>
                        <a:spcBef>
                          <a:spcPct val="0"/>
                        </a:spcBef>
                        <a:spcAft>
                          <a:spcPct val="0"/>
                        </a:spcAft>
                        <a:buClrTx/>
                        <a:buSzTx/>
                        <a:buFontTx/>
                        <a:buNone/>
                        <a:tabLst>
                          <a:tab pos="152400" algn="l"/>
                        </a:tabLst>
                      </a:pPr>
                      <a:r>
                        <a:rPr kumimoji="0" lang="en-US" sz="1000" b="0" i="0" u="none" strike="noStrike" cap="none" normalizeH="0" baseline="0" dirty="0" smtClean="0">
                          <a:ln>
                            <a:noFill/>
                          </a:ln>
                          <a:solidFill>
                            <a:schemeClr val="tx1"/>
                          </a:solidFill>
                          <a:effectLst/>
                          <a:latin typeface="+mj-lt"/>
                          <a:cs typeface="Times New Roman" pitchFamily="18" charset="0"/>
                        </a:rPr>
                        <a:t>SOCIETY EXPECT AND AGREE THAT POWER SHOULD BE</a:t>
                      </a:r>
                    </a:p>
                    <a:p>
                      <a:pPr marL="342900" marR="0" lvl="0" indent="-342900" algn="l" defTabSz="914400" rtl="0" eaLnBrk="1" fontAlgn="base" latinLnBrk="0" hangingPunct="1">
                        <a:lnSpc>
                          <a:spcPct val="100000"/>
                        </a:lnSpc>
                        <a:spcBef>
                          <a:spcPct val="0"/>
                        </a:spcBef>
                        <a:spcAft>
                          <a:spcPct val="0"/>
                        </a:spcAft>
                        <a:buClrTx/>
                        <a:buSzTx/>
                        <a:buFontTx/>
                        <a:buNone/>
                        <a:tabLst>
                          <a:tab pos="152400" algn="l"/>
                        </a:tabLst>
                      </a:pPr>
                      <a:r>
                        <a:rPr kumimoji="0" lang="en-US" sz="1000" b="0" i="0" u="none" strike="noStrike" cap="none" normalizeH="0" baseline="0" dirty="0" smtClean="0">
                          <a:ln>
                            <a:noFill/>
                          </a:ln>
                          <a:solidFill>
                            <a:schemeClr val="tx1"/>
                          </a:solidFill>
                          <a:effectLst/>
                          <a:latin typeface="+mj-lt"/>
                          <a:cs typeface="Times New Roman" pitchFamily="18" charset="0"/>
                        </a:rPr>
                        <a:t>EQUALLY SHARED.</a:t>
                      </a:r>
                      <a:endParaRPr kumimoji="0" lang="en-US" sz="1000" b="0" i="0" u="none" strike="noStrike" cap="none" normalizeH="0" baseline="0" dirty="0" smtClean="0">
                        <a:ln>
                          <a:noFill/>
                        </a:ln>
                        <a:solidFill>
                          <a:schemeClr val="tx1"/>
                        </a:solidFill>
                        <a:effectLst/>
                        <a:latin typeface="+mj-lt"/>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tab pos="152400" algn="l"/>
                        </a:tabLst>
                      </a:pPr>
                      <a:r>
                        <a:rPr kumimoji="0" lang="en-US" sz="1000" b="0" i="0" u="none" strike="noStrike" cap="none" normalizeH="0" baseline="0" dirty="0" smtClean="0">
                          <a:ln>
                            <a:noFill/>
                          </a:ln>
                          <a:solidFill>
                            <a:schemeClr val="tx1"/>
                          </a:solidFill>
                          <a:effectLst/>
                          <a:latin typeface="+mj-lt"/>
                          <a:cs typeface="Times New Roman" pitchFamily="18" charset="0"/>
                        </a:rPr>
                        <a:t>SAME AS POWER DISTANCE</a:t>
                      </a:r>
                      <a:endParaRPr kumimoji="0" lang="en-US" sz="1000" b="0" i="0" u="none" strike="noStrike" cap="none" normalizeH="0" baseline="0" dirty="0" smtClean="0">
                        <a:ln>
                          <a:noFill/>
                        </a:ln>
                        <a:solidFill>
                          <a:schemeClr val="tx1"/>
                        </a:solidFill>
                        <a:effectLst/>
                        <a:latin typeface="+mj-lt"/>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72585">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tab pos="152400" algn="l"/>
                        </a:tabLst>
                      </a:pPr>
                      <a:r>
                        <a:rPr kumimoji="0" lang="en-US" sz="1000" b="1" i="0" u="none" strike="noStrike" cap="none" normalizeH="0" baseline="0" dirty="0" smtClean="0">
                          <a:ln>
                            <a:noFill/>
                          </a:ln>
                          <a:solidFill>
                            <a:schemeClr val="tx1"/>
                          </a:solidFill>
                          <a:effectLst/>
                          <a:latin typeface="+mj-lt"/>
                          <a:cs typeface="Times New Roman" pitchFamily="18" charset="0"/>
                        </a:rPr>
                        <a:t>COLLECTIVISM I:</a:t>
                      </a:r>
                    </a:p>
                    <a:p>
                      <a:pPr marL="342900" marR="0" lvl="0" indent="-342900" algn="l" defTabSz="914400" rtl="0" eaLnBrk="1" fontAlgn="base" latinLnBrk="0" hangingPunct="1">
                        <a:lnSpc>
                          <a:spcPct val="100000"/>
                        </a:lnSpc>
                        <a:spcBef>
                          <a:spcPct val="0"/>
                        </a:spcBef>
                        <a:spcAft>
                          <a:spcPct val="0"/>
                        </a:spcAft>
                        <a:buClrTx/>
                        <a:buSzTx/>
                        <a:buFontTx/>
                        <a:buNone/>
                        <a:tabLst>
                          <a:tab pos="152400" algn="l"/>
                        </a:tabLst>
                      </a:pPr>
                      <a:r>
                        <a:rPr kumimoji="0" lang="en-US" sz="1000" b="1" i="0" u="none" strike="noStrike" cap="none" normalizeH="0" baseline="0" dirty="0" smtClean="0">
                          <a:ln>
                            <a:noFill/>
                          </a:ln>
                          <a:solidFill>
                            <a:schemeClr val="tx1"/>
                          </a:solidFill>
                          <a:effectLst/>
                          <a:latin typeface="+mj-lt"/>
                          <a:cs typeface="Times New Roman" pitchFamily="18" charset="0"/>
                        </a:rPr>
                        <a:t>SOCIETAL</a:t>
                      </a:r>
                    </a:p>
                    <a:p>
                      <a:pPr marL="342900" marR="0" lvl="0" indent="-342900" algn="l" defTabSz="914400" rtl="0" eaLnBrk="1" fontAlgn="base" latinLnBrk="0" hangingPunct="1">
                        <a:lnSpc>
                          <a:spcPct val="100000"/>
                        </a:lnSpc>
                        <a:spcBef>
                          <a:spcPct val="0"/>
                        </a:spcBef>
                        <a:spcAft>
                          <a:spcPct val="0"/>
                        </a:spcAft>
                        <a:buClrTx/>
                        <a:buSzTx/>
                        <a:buFontTx/>
                        <a:buNone/>
                        <a:tabLst>
                          <a:tab pos="152400" algn="l"/>
                        </a:tabLst>
                      </a:pPr>
                      <a:r>
                        <a:rPr kumimoji="0" lang="en-US" sz="1000" b="1" i="0" u="none" strike="noStrike" cap="none" normalizeH="0" baseline="0" dirty="0" smtClean="0">
                          <a:ln>
                            <a:noFill/>
                          </a:ln>
                          <a:solidFill>
                            <a:schemeClr val="tx1"/>
                          </a:solidFill>
                          <a:effectLst/>
                          <a:latin typeface="+mj-lt"/>
                          <a:cs typeface="Times New Roman" pitchFamily="18" charset="0"/>
                        </a:rPr>
                        <a:t>COLLECTIVSIM</a:t>
                      </a:r>
                      <a:endParaRPr kumimoji="0" lang="en-US" sz="1000" b="1" i="0" u="none" strike="noStrike" cap="none" normalizeH="0" baseline="0" dirty="0" smtClean="0">
                        <a:ln>
                          <a:noFill/>
                        </a:ln>
                        <a:solidFill>
                          <a:schemeClr val="tx1"/>
                        </a:solidFill>
                        <a:effectLst/>
                        <a:latin typeface="+mj-lt"/>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tab pos="152400" algn="l"/>
                        </a:tabLst>
                      </a:pPr>
                      <a:r>
                        <a:rPr kumimoji="0" lang="en-US" sz="1000" b="0" i="0" u="none" strike="noStrike" cap="none" normalizeH="0" baseline="0" dirty="0" smtClean="0">
                          <a:ln>
                            <a:noFill/>
                          </a:ln>
                          <a:solidFill>
                            <a:schemeClr val="tx1"/>
                          </a:solidFill>
                          <a:effectLst/>
                          <a:latin typeface="+mj-lt"/>
                          <a:cs typeface="Times New Roman" pitchFamily="18" charset="0"/>
                        </a:rPr>
                        <a:t>DEGREE TO WHICH ORGANIZATIONAL AND SOCIETAL</a:t>
                      </a:r>
                    </a:p>
                    <a:p>
                      <a:pPr marL="342900" marR="0" lvl="0" indent="-342900" algn="l" defTabSz="914400" rtl="0" eaLnBrk="1" fontAlgn="base" latinLnBrk="0" hangingPunct="1">
                        <a:lnSpc>
                          <a:spcPct val="100000"/>
                        </a:lnSpc>
                        <a:spcBef>
                          <a:spcPct val="0"/>
                        </a:spcBef>
                        <a:spcAft>
                          <a:spcPct val="0"/>
                        </a:spcAft>
                        <a:buClrTx/>
                        <a:buSzTx/>
                        <a:buFontTx/>
                        <a:buNone/>
                        <a:tabLst>
                          <a:tab pos="152400" algn="l"/>
                        </a:tabLst>
                      </a:pPr>
                      <a:r>
                        <a:rPr kumimoji="0" lang="en-US" sz="1000" b="0" i="0" u="none" strike="noStrike" cap="none" normalizeH="0" baseline="0" dirty="0" smtClean="0">
                          <a:ln>
                            <a:noFill/>
                          </a:ln>
                          <a:solidFill>
                            <a:schemeClr val="tx1"/>
                          </a:solidFill>
                          <a:effectLst/>
                          <a:latin typeface="+mj-lt"/>
                          <a:cs typeface="Times New Roman" pitchFamily="18" charset="0"/>
                        </a:rPr>
                        <a:t>INSTITUTIONAL PRACTICES ENCOURAGE AND REWARD</a:t>
                      </a:r>
                    </a:p>
                    <a:p>
                      <a:pPr marL="342900" marR="0" lvl="0" indent="-342900" algn="l" defTabSz="914400" rtl="0" eaLnBrk="1" fontAlgn="base" latinLnBrk="0" hangingPunct="1">
                        <a:lnSpc>
                          <a:spcPct val="100000"/>
                        </a:lnSpc>
                        <a:spcBef>
                          <a:spcPct val="0"/>
                        </a:spcBef>
                        <a:spcAft>
                          <a:spcPct val="0"/>
                        </a:spcAft>
                        <a:buClrTx/>
                        <a:buSzTx/>
                        <a:buFontTx/>
                        <a:buNone/>
                        <a:tabLst>
                          <a:tab pos="152400" algn="l"/>
                        </a:tabLst>
                      </a:pPr>
                      <a:r>
                        <a:rPr kumimoji="0" lang="en-US" sz="1000" b="0" i="0" u="none" strike="noStrike" cap="none" normalizeH="0" baseline="0" dirty="0" smtClean="0">
                          <a:ln>
                            <a:noFill/>
                          </a:ln>
                          <a:solidFill>
                            <a:schemeClr val="tx1"/>
                          </a:solidFill>
                          <a:effectLst/>
                          <a:latin typeface="+mj-lt"/>
                          <a:cs typeface="Times New Roman" pitchFamily="18" charset="0"/>
                        </a:rPr>
                        <a:t>COLLECTIVE DISTRIBUTION OF RESOURCES AND</a:t>
                      </a:r>
                    </a:p>
                    <a:p>
                      <a:pPr marL="342900" marR="0" lvl="0" indent="-342900" algn="l" defTabSz="914400" rtl="0" eaLnBrk="1" fontAlgn="base" latinLnBrk="0" hangingPunct="1">
                        <a:lnSpc>
                          <a:spcPct val="100000"/>
                        </a:lnSpc>
                        <a:spcBef>
                          <a:spcPct val="0"/>
                        </a:spcBef>
                        <a:spcAft>
                          <a:spcPct val="0"/>
                        </a:spcAft>
                        <a:buClrTx/>
                        <a:buSzTx/>
                        <a:buFontTx/>
                        <a:buNone/>
                        <a:tabLst>
                          <a:tab pos="152400" algn="l"/>
                        </a:tabLst>
                      </a:pPr>
                      <a:r>
                        <a:rPr kumimoji="0" lang="en-US" sz="1000" b="0" i="0" u="none" strike="noStrike" cap="none" normalizeH="0" baseline="0" dirty="0" smtClean="0">
                          <a:ln>
                            <a:noFill/>
                          </a:ln>
                          <a:solidFill>
                            <a:schemeClr val="tx1"/>
                          </a:solidFill>
                          <a:effectLst/>
                          <a:latin typeface="+mj-lt"/>
                          <a:cs typeface="Times New Roman" pitchFamily="18" charset="0"/>
                        </a:rPr>
                        <a:t>COLLECTIVE ACTION.</a:t>
                      </a:r>
                      <a:endParaRPr kumimoji="0" lang="en-US" sz="1000" b="0" i="0" u="none" strike="noStrike" cap="none" normalizeH="0" baseline="0" dirty="0" smtClean="0">
                        <a:ln>
                          <a:noFill/>
                        </a:ln>
                        <a:solidFill>
                          <a:schemeClr val="tx1"/>
                        </a:solidFill>
                        <a:effectLst/>
                        <a:latin typeface="+mj-lt"/>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tab pos="152400" algn="l"/>
                        </a:tabLst>
                      </a:pPr>
                      <a:r>
                        <a:rPr kumimoji="0" lang="en-US" sz="1000" b="0" i="0" u="none" strike="noStrike" cap="none" normalizeH="0" baseline="0" dirty="0" smtClean="0">
                          <a:ln>
                            <a:noFill/>
                          </a:ln>
                          <a:solidFill>
                            <a:schemeClr val="tx1"/>
                          </a:solidFill>
                          <a:effectLst/>
                          <a:latin typeface="+mj-lt"/>
                          <a:cs typeface="Times New Roman" pitchFamily="18" charset="0"/>
                        </a:rPr>
                        <a:t>SAMES AS INDIVIDUALISM/ COLLECTIVISM</a:t>
                      </a:r>
                      <a:endParaRPr kumimoji="0" lang="en-US" sz="1000" b="0" i="0" u="none" strike="noStrike" cap="none" normalizeH="0" baseline="0" dirty="0" smtClean="0">
                        <a:ln>
                          <a:noFill/>
                        </a:ln>
                        <a:solidFill>
                          <a:schemeClr val="tx1"/>
                        </a:solidFill>
                        <a:effectLst/>
                        <a:latin typeface="+mj-lt"/>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26371">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tab pos="152400" algn="l"/>
                        </a:tabLst>
                      </a:pPr>
                      <a:r>
                        <a:rPr kumimoji="0" lang="en-US" sz="1000" b="1" i="0" u="none" strike="noStrike" cap="none" normalizeH="0" baseline="0" dirty="0" smtClean="0">
                          <a:ln>
                            <a:noFill/>
                          </a:ln>
                          <a:solidFill>
                            <a:schemeClr val="tx1"/>
                          </a:solidFill>
                          <a:effectLst/>
                          <a:latin typeface="+mj-lt"/>
                          <a:cs typeface="Times New Roman" pitchFamily="18" charset="0"/>
                        </a:rPr>
                        <a:t>COLLECTIVISM II:</a:t>
                      </a:r>
                    </a:p>
                    <a:p>
                      <a:pPr marL="342900" marR="0" lvl="0" indent="-342900" algn="l" defTabSz="914400" rtl="0" eaLnBrk="1" fontAlgn="base" latinLnBrk="0" hangingPunct="1">
                        <a:lnSpc>
                          <a:spcPct val="100000"/>
                        </a:lnSpc>
                        <a:spcBef>
                          <a:spcPct val="0"/>
                        </a:spcBef>
                        <a:spcAft>
                          <a:spcPct val="0"/>
                        </a:spcAft>
                        <a:buClrTx/>
                        <a:buSzTx/>
                        <a:buFontTx/>
                        <a:buNone/>
                        <a:tabLst>
                          <a:tab pos="152400" algn="l"/>
                        </a:tabLst>
                      </a:pPr>
                      <a:r>
                        <a:rPr kumimoji="0" lang="en-US" sz="1000" b="1" i="0" u="none" strike="noStrike" cap="none" normalizeH="0" baseline="0" dirty="0" smtClean="0">
                          <a:ln>
                            <a:noFill/>
                          </a:ln>
                          <a:solidFill>
                            <a:schemeClr val="tx1"/>
                          </a:solidFill>
                          <a:effectLst/>
                          <a:latin typeface="+mj-lt"/>
                          <a:cs typeface="Times New Roman" pitchFamily="18" charset="0"/>
                        </a:rPr>
                        <a:t>IN-GROUP</a:t>
                      </a:r>
                    </a:p>
                    <a:p>
                      <a:pPr marL="342900" marR="0" lvl="0" indent="-342900" algn="l" defTabSz="914400" rtl="0" eaLnBrk="1" fontAlgn="base" latinLnBrk="0" hangingPunct="1">
                        <a:lnSpc>
                          <a:spcPct val="100000"/>
                        </a:lnSpc>
                        <a:spcBef>
                          <a:spcPct val="0"/>
                        </a:spcBef>
                        <a:spcAft>
                          <a:spcPct val="0"/>
                        </a:spcAft>
                        <a:buClrTx/>
                        <a:buSzTx/>
                        <a:buFontTx/>
                        <a:buNone/>
                        <a:tabLst>
                          <a:tab pos="152400" algn="l"/>
                        </a:tabLst>
                      </a:pPr>
                      <a:r>
                        <a:rPr kumimoji="0" lang="en-US" sz="1000" b="1" i="0" u="none" strike="noStrike" cap="none" normalizeH="0" baseline="0" dirty="0" smtClean="0">
                          <a:ln>
                            <a:noFill/>
                          </a:ln>
                          <a:solidFill>
                            <a:schemeClr val="tx1"/>
                          </a:solidFill>
                          <a:effectLst/>
                          <a:latin typeface="+mj-lt"/>
                          <a:cs typeface="Times New Roman" pitchFamily="18" charset="0"/>
                        </a:rPr>
                        <a:t>COLLECTIVISM</a:t>
                      </a:r>
                      <a:endParaRPr kumimoji="0" lang="en-US" sz="1000" b="1" i="0" u="none" strike="noStrike" cap="none" normalizeH="0" baseline="0" dirty="0" smtClean="0">
                        <a:ln>
                          <a:noFill/>
                        </a:ln>
                        <a:solidFill>
                          <a:schemeClr val="tx1"/>
                        </a:solidFill>
                        <a:effectLst/>
                        <a:latin typeface="+mj-lt"/>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tab pos="152400" algn="l"/>
                        </a:tabLst>
                      </a:pPr>
                      <a:r>
                        <a:rPr kumimoji="0" lang="en-US" sz="1000" b="0" i="0" u="none" strike="noStrike" cap="none" normalizeH="0" baseline="0" dirty="0" smtClean="0">
                          <a:ln>
                            <a:noFill/>
                          </a:ln>
                          <a:solidFill>
                            <a:schemeClr val="tx1"/>
                          </a:solidFill>
                          <a:effectLst/>
                          <a:latin typeface="+mj-lt"/>
                          <a:cs typeface="Times New Roman" pitchFamily="18" charset="0"/>
                        </a:rPr>
                        <a:t>DEGREE TO WHICH INDIVIDUALS EXPRESS PRIDE,</a:t>
                      </a:r>
                    </a:p>
                    <a:p>
                      <a:pPr marL="342900" marR="0" lvl="0" indent="-342900" algn="l" defTabSz="914400" rtl="0" eaLnBrk="1" fontAlgn="base" latinLnBrk="0" hangingPunct="1">
                        <a:lnSpc>
                          <a:spcPct val="100000"/>
                        </a:lnSpc>
                        <a:spcBef>
                          <a:spcPct val="0"/>
                        </a:spcBef>
                        <a:spcAft>
                          <a:spcPct val="0"/>
                        </a:spcAft>
                        <a:buClrTx/>
                        <a:buSzTx/>
                        <a:buFontTx/>
                        <a:buNone/>
                        <a:tabLst>
                          <a:tab pos="152400" algn="l"/>
                        </a:tabLst>
                      </a:pPr>
                      <a:r>
                        <a:rPr kumimoji="0" lang="en-US" sz="1000" b="0" i="0" u="none" strike="noStrike" cap="none" normalizeH="0" baseline="0" dirty="0" smtClean="0">
                          <a:ln>
                            <a:noFill/>
                          </a:ln>
                          <a:solidFill>
                            <a:schemeClr val="tx1"/>
                          </a:solidFill>
                          <a:effectLst/>
                          <a:latin typeface="+mj-lt"/>
                          <a:cs typeface="Times New Roman" pitchFamily="18" charset="0"/>
                        </a:rPr>
                        <a:t>LOYALTY AND COHESIVENESS IN THEIR ORGANIZATIONS</a:t>
                      </a:r>
                    </a:p>
                    <a:p>
                      <a:pPr marL="342900" marR="0" lvl="0" indent="-342900" algn="l" defTabSz="914400" rtl="0" eaLnBrk="1" fontAlgn="base" latinLnBrk="0" hangingPunct="1">
                        <a:lnSpc>
                          <a:spcPct val="100000"/>
                        </a:lnSpc>
                        <a:spcBef>
                          <a:spcPct val="0"/>
                        </a:spcBef>
                        <a:spcAft>
                          <a:spcPct val="0"/>
                        </a:spcAft>
                        <a:buClrTx/>
                        <a:buSzTx/>
                        <a:buFontTx/>
                        <a:buNone/>
                        <a:tabLst>
                          <a:tab pos="152400" algn="l"/>
                        </a:tabLst>
                      </a:pPr>
                      <a:r>
                        <a:rPr kumimoji="0" lang="en-US" sz="1000" b="0" i="0" u="none" strike="noStrike" cap="none" normalizeH="0" baseline="0" dirty="0" smtClean="0">
                          <a:ln>
                            <a:noFill/>
                          </a:ln>
                          <a:solidFill>
                            <a:schemeClr val="tx1"/>
                          </a:solidFill>
                          <a:effectLst/>
                          <a:latin typeface="+mj-lt"/>
                          <a:cs typeface="Times New Roman" pitchFamily="18" charset="0"/>
                        </a:rPr>
                        <a:t>OR FAMILIES</a:t>
                      </a:r>
                      <a:endParaRPr kumimoji="0" lang="en-US" sz="1000" b="0" i="0" u="none" strike="noStrike" cap="none" normalizeH="0" baseline="0" dirty="0" smtClean="0">
                        <a:ln>
                          <a:noFill/>
                        </a:ln>
                        <a:solidFill>
                          <a:schemeClr val="tx1"/>
                        </a:solidFill>
                        <a:effectLst/>
                        <a:latin typeface="+mj-lt"/>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tab pos="152400" algn="l"/>
                        </a:tabLst>
                      </a:pPr>
                      <a:r>
                        <a:rPr kumimoji="0" lang="en-US" sz="1000" b="0" i="0" u="none" strike="noStrike" cap="none" normalizeH="0" baseline="0" dirty="0" smtClean="0">
                          <a:ln>
                            <a:noFill/>
                          </a:ln>
                          <a:solidFill>
                            <a:schemeClr val="tx1"/>
                          </a:solidFill>
                          <a:effectLst/>
                          <a:latin typeface="+mj-lt"/>
                          <a:cs typeface="Times New Roman" pitchFamily="18" charset="0"/>
                        </a:rPr>
                        <a:t>TYPE OF COLLECTIVISM FOCUSED ON</a:t>
                      </a:r>
                    </a:p>
                    <a:p>
                      <a:pPr marL="342900" marR="0" lvl="0" indent="-342900" algn="l" defTabSz="914400" rtl="0" eaLnBrk="1" fontAlgn="base" latinLnBrk="0" hangingPunct="1">
                        <a:lnSpc>
                          <a:spcPct val="100000"/>
                        </a:lnSpc>
                        <a:spcBef>
                          <a:spcPct val="0"/>
                        </a:spcBef>
                        <a:spcAft>
                          <a:spcPct val="0"/>
                        </a:spcAft>
                        <a:buClrTx/>
                        <a:buSzTx/>
                        <a:buFontTx/>
                        <a:buNone/>
                        <a:tabLst>
                          <a:tab pos="152400" algn="l"/>
                        </a:tabLst>
                      </a:pPr>
                      <a:r>
                        <a:rPr kumimoji="0" lang="en-US" sz="1000" b="0" i="0" u="none" strike="noStrike" cap="none" normalizeH="0" baseline="0" dirty="0" smtClean="0">
                          <a:ln>
                            <a:noFill/>
                          </a:ln>
                          <a:solidFill>
                            <a:schemeClr val="tx1"/>
                          </a:solidFill>
                          <a:effectLst/>
                          <a:latin typeface="+mj-lt"/>
                          <a:cs typeface="Times New Roman" pitchFamily="18" charset="0"/>
                        </a:rPr>
                        <a:t>SMALL IN-GROUPS</a:t>
                      </a:r>
                      <a:endParaRPr kumimoji="0" lang="en-US" sz="1000" b="0" i="0" u="none" strike="noStrike" cap="none" normalizeH="0" baseline="0" dirty="0" smtClean="0">
                        <a:ln>
                          <a:noFill/>
                        </a:ln>
                        <a:solidFill>
                          <a:schemeClr val="tx1"/>
                        </a:solidFill>
                        <a:effectLst/>
                        <a:latin typeface="+mj-lt"/>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40993">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tab pos="152400" algn="l"/>
                        </a:tabLst>
                      </a:pPr>
                      <a:r>
                        <a:rPr kumimoji="0" lang="en-US" sz="1000" b="1" i="0" u="none" strike="noStrike" cap="none" normalizeH="0" baseline="0" dirty="0" smtClean="0">
                          <a:ln>
                            <a:noFill/>
                          </a:ln>
                          <a:solidFill>
                            <a:schemeClr val="tx1"/>
                          </a:solidFill>
                          <a:effectLst/>
                          <a:latin typeface="+mj-lt"/>
                          <a:cs typeface="Times New Roman" pitchFamily="18" charset="0"/>
                        </a:rPr>
                        <a:t>GENERAL</a:t>
                      </a:r>
                    </a:p>
                    <a:p>
                      <a:pPr marL="342900" marR="0" lvl="0" indent="-342900" algn="l" defTabSz="914400" rtl="0" eaLnBrk="1" fontAlgn="base" latinLnBrk="0" hangingPunct="1">
                        <a:lnSpc>
                          <a:spcPct val="100000"/>
                        </a:lnSpc>
                        <a:spcBef>
                          <a:spcPct val="0"/>
                        </a:spcBef>
                        <a:spcAft>
                          <a:spcPct val="0"/>
                        </a:spcAft>
                        <a:buClrTx/>
                        <a:buSzTx/>
                        <a:buFontTx/>
                        <a:buNone/>
                        <a:tabLst>
                          <a:tab pos="152400" algn="l"/>
                        </a:tabLst>
                      </a:pPr>
                      <a:r>
                        <a:rPr kumimoji="0" lang="en-US" sz="1000" b="1" i="0" u="none" strike="noStrike" cap="none" normalizeH="0" baseline="0" dirty="0" smtClean="0">
                          <a:ln>
                            <a:noFill/>
                          </a:ln>
                          <a:solidFill>
                            <a:schemeClr val="tx1"/>
                          </a:solidFill>
                          <a:effectLst/>
                          <a:latin typeface="+mj-lt"/>
                          <a:cs typeface="Times New Roman" pitchFamily="18" charset="0"/>
                        </a:rPr>
                        <a:t>EGALITARIANSIM</a:t>
                      </a:r>
                      <a:endParaRPr kumimoji="0" lang="en-US" sz="1000" b="1" i="0" u="none" strike="noStrike" cap="none" normalizeH="0" baseline="0" dirty="0" smtClean="0">
                        <a:ln>
                          <a:noFill/>
                        </a:ln>
                        <a:solidFill>
                          <a:schemeClr val="tx1"/>
                        </a:solidFill>
                        <a:effectLst/>
                        <a:latin typeface="+mj-lt"/>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tab pos="152400" algn="l"/>
                        </a:tabLst>
                      </a:pPr>
                      <a:r>
                        <a:rPr kumimoji="0" lang="en-US" sz="1000" b="0" i="0" u="none" strike="noStrike" cap="none" normalizeH="0" baseline="0" dirty="0" smtClean="0">
                          <a:ln>
                            <a:noFill/>
                          </a:ln>
                          <a:solidFill>
                            <a:schemeClr val="tx1"/>
                          </a:solidFill>
                          <a:effectLst/>
                          <a:latin typeface="+mj-lt"/>
                          <a:cs typeface="Times New Roman" pitchFamily="18" charset="0"/>
                        </a:rPr>
                        <a:t>EXTENT TO WHICH AN ORGANIZATION OR SOCIETY</a:t>
                      </a:r>
                    </a:p>
                    <a:p>
                      <a:pPr marL="342900" marR="0" lvl="0" indent="-342900" algn="l" defTabSz="914400" rtl="0" eaLnBrk="1" fontAlgn="base" latinLnBrk="0" hangingPunct="1">
                        <a:lnSpc>
                          <a:spcPct val="100000"/>
                        </a:lnSpc>
                        <a:spcBef>
                          <a:spcPct val="0"/>
                        </a:spcBef>
                        <a:spcAft>
                          <a:spcPct val="0"/>
                        </a:spcAft>
                        <a:buClrTx/>
                        <a:buSzTx/>
                        <a:buFontTx/>
                        <a:buNone/>
                        <a:tabLst>
                          <a:tab pos="152400" algn="l"/>
                        </a:tabLst>
                      </a:pPr>
                      <a:r>
                        <a:rPr kumimoji="0" lang="en-US" sz="1000" b="0" i="0" u="none" strike="noStrike" cap="none" normalizeH="0" baseline="0" dirty="0" smtClean="0">
                          <a:ln>
                            <a:noFill/>
                          </a:ln>
                          <a:solidFill>
                            <a:schemeClr val="tx1"/>
                          </a:solidFill>
                          <a:effectLst/>
                          <a:latin typeface="+mj-lt"/>
                          <a:cs typeface="Times New Roman" pitchFamily="18" charset="0"/>
                        </a:rPr>
                        <a:t>MINIMIZES GENDER ROLE DIFFERENCES AND GENDER</a:t>
                      </a:r>
                    </a:p>
                    <a:p>
                      <a:pPr marL="342900" marR="0" lvl="0" indent="-342900" algn="l" defTabSz="914400" rtl="0" eaLnBrk="1" fontAlgn="base" latinLnBrk="0" hangingPunct="1">
                        <a:lnSpc>
                          <a:spcPct val="100000"/>
                        </a:lnSpc>
                        <a:spcBef>
                          <a:spcPct val="0"/>
                        </a:spcBef>
                        <a:spcAft>
                          <a:spcPct val="0"/>
                        </a:spcAft>
                        <a:buClrTx/>
                        <a:buSzTx/>
                        <a:buFontTx/>
                        <a:buNone/>
                        <a:tabLst>
                          <a:tab pos="152400" algn="l"/>
                        </a:tabLst>
                      </a:pPr>
                      <a:r>
                        <a:rPr kumimoji="0" lang="en-US" sz="1000" b="0" i="0" u="none" strike="noStrike" cap="none" normalizeH="0" baseline="0" dirty="0" smtClean="0">
                          <a:ln>
                            <a:noFill/>
                          </a:ln>
                          <a:solidFill>
                            <a:schemeClr val="tx1"/>
                          </a:solidFill>
                          <a:effectLst/>
                          <a:latin typeface="+mj-lt"/>
                          <a:cs typeface="Times New Roman" pitchFamily="18" charset="0"/>
                        </a:rPr>
                        <a:t>DISCRIMINATION</a:t>
                      </a:r>
                      <a:endParaRPr kumimoji="0" lang="en-US" sz="1000" b="0" i="0" u="none" strike="noStrike" cap="none" normalizeH="0" baseline="0" dirty="0" smtClean="0">
                        <a:ln>
                          <a:noFill/>
                        </a:ln>
                        <a:solidFill>
                          <a:schemeClr val="tx1"/>
                        </a:solidFill>
                        <a:effectLst/>
                        <a:latin typeface="+mj-lt"/>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tab pos="152400" algn="l"/>
                        </a:tabLst>
                      </a:pPr>
                      <a:r>
                        <a:rPr kumimoji="0" lang="en-US" sz="1000" b="0" i="0" u="none" strike="noStrike" cap="none" normalizeH="0" baseline="0" dirty="0" smtClean="0">
                          <a:ln>
                            <a:noFill/>
                          </a:ln>
                          <a:solidFill>
                            <a:schemeClr val="tx1"/>
                          </a:solidFill>
                          <a:effectLst/>
                          <a:latin typeface="+mj-lt"/>
                          <a:cs typeface="Times New Roman" pitchFamily="18" charset="0"/>
                        </a:rPr>
                        <a:t>MODIFIED VERSION OF</a:t>
                      </a:r>
                    </a:p>
                    <a:p>
                      <a:pPr marL="342900" marR="0" lvl="0" indent="-342900" algn="l" defTabSz="914400" rtl="0" eaLnBrk="1" fontAlgn="base" latinLnBrk="0" hangingPunct="1">
                        <a:lnSpc>
                          <a:spcPct val="100000"/>
                        </a:lnSpc>
                        <a:spcBef>
                          <a:spcPct val="0"/>
                        </a:spcBef>
                        <a:spcAft>
                          <a:spcPct val="0"/>
                        </a:spcAft>
                        <a:buClrTx/>
                        <a:buSzTx/>
                        <a:buFontTx/>
                        <a:buNone/>
                        <a:tabLst>
                          <a:tab pos="152400" algn="l"/>
                        </a:tabLst>
                      </a:pPr>
                      <a:r>
                        <a:rPr kumimoji="0" lang="en-US" sz="1000" b="0" i="0" u="none" strike="noStrike" cap="none" normalizeH="0" baseline="0" dirty="0" smtClean="0">
                          <a:ln>
                            <a:noFill/>
                          </a:ln>
                          <a:solidFill>
                            <a:schemeClr val="tx1"/>
                          </a:solidFill>
                          <a:effectLst/>
                          <a:latin typeface="+mj-lt"/>
                          <a:cs typeface="Times New Roman" pitchFamily="18" charset="0"/>
                        </a:rPr>
                        <a:t>MASCULINITY/FEMINITY</a:t>
                      </a:r>
                      <a:endParaRPr kumimoji="0" lang="en-US" sz="1000" b="0" i="0" u="none" strike="noStrike" cap="none" normalizeH="0" baseline="0" dirty="0" smtClean="0">
                        <a:ln>
                          <a:noFill/>
                        </a:ln>
                        <a:solidFill>
                          <a:schemeClr val="tx1"/>
                        </a:solidFill>
                        <a:effectLst/>
                        <a:latin typeface="+mj-lt"/>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26371">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tab pos="152400" algn="l"/>
                        </a:tabLst>
                      </a:pPr>
                      <a:r>
                        <a:rPr kumimoji="0" lang="en-US" sz="1000" b="1" i="0" u="none" strike="noStrike" cap="none" normalizeH="0" baseline="0" dirty="0" smtClean="0">
                          <a:ln>
                            <a:noFill/>
                          </a:ln>
                          <a:solidFill>
                            <a:schemeClr val="tx1"/>
                          </a:solidFill>
                          <a:effectLst/>
                          <a:latin typeface="+mj-lt"/>
                          <a:cs typeface="Times New Roman" pitchFamily="18" charset="0"/>
                        </a:rPr>
                        <a:t>ASSERTIVENESS</a:t>
                      </a:r>
                      <a:endParaRPr kumimoji="0" lang="en-US" sz="1000" b="1" i="0" u="none" strike="noStrike" cap="none" normalizeH="0" baseline="0" dirty="0" smtClean="0">
                        <a:ln>
                          <a:noFill/>
                        </a:ln>
                        <a:solidFill>
                          <a:schemeClr val="tx1"/>
                        </a:solidFill>
                        <a:effectLst/>
                        <a:latin typeface="+mj-lt"/>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tab pos="152400" algn="l"/>
                        </a:tabLst>
                      </a:pPr>
                      <a:r>
                        <a:rPr kumimoji="0" lang="en-US" sz="1000" b="0" i="0" u="none" strike="noStrike" cap="none" normalizeH="0" baseline="0" dirty="0" smtClean="0">
                          <a:ln>
                            <a:noFill/>
                          </a:ln>
                          <a:solidFill>
                            <a:schemeClr val="tx1"/>
                          </a:solidFill>
                          <a:effectLst/>
                          <a:latin typeface="+mj-lt"/>
                          <a:cs typeface="Times New Roman" pitchFamily="18" charset="0"/>
                        </a:rPr>
                        <a:t>DEGREE TO WHICH INDIVIDUALS IN ORGANIZATIONS OR</a:t>
                      </a:r>
                    </a:p>
                    <a:p>
                      <a:pPr marL="342900" marR="0" lvl="0" indent="-342900" algn="l" defTabSz="914400" rtl="0" eaLnBrk="1" fontAlgn="base" latinLnBrk="0" hangingPunct="1">
                        <a:lnSpc>
                          <a:spcPct val="100000"/>
                        </a:lnSpc>
                        <a:spcBef>
                          <a:spcPct val="0"/>
                        </a:spcBef>
                        <a:spcAft>
                          <a:spcPct val="0"/>
                        </a:spcAft>
                        <a:buClrTx/>
                        <a:buSzTx/>
                        <a:buFontTx/>
                        <a:buNone/>
                        <a:tabLst>
                          <a:tab pos="152400" algn="l"/>
                        </a:tabLst>
                      </a:pPr>
                      <a:r>
                        <a:rPr kumimoji="0" lang="en-US" sz="1000" b="0" i="0" u="none" strike="noStrike" cap="none" normalizeH="0" baseline="0" dirty="0" smtClean="0">
                          <a:ln>
                            <a:noFill/>
                          </a:ln>
                          <a:solidFill>
                            <a:schemeClr val="tx1"/>
                          </a:solidFill>
                          <a:effectLst/>
                          <a:latin typeface="+mj-lt"/>
                          <a:cs typeface="Times New Roman" pitchFamily="18" charset="0"/>
                        </a:rPr>
                        <a:t>SOCIETIES ARE ASSERTIVE, CONFRONTATIONAL AND</a:t>
                      </a:r>
                    </a:p>
                    <a:p>
                      <a:pPr marL="342900" marR="0" lvl="0" indent="-342900" algn="l" defTabSz="914400" rtl="0" eaLnBrk="1" fontAlgn="base" latinLnBrk="0" hangingPunct="1">
                        <a:lnSpc>
                          <a:spcPct val="100000"/>
                        </a:lnSpc>
                        <a:spcBef>
                          <a:spcPct val="0"/>
                        </a:spcBef>
                        <a:spcAft>
                          <a:spcPct val="0"/>
                        </a:spcAft>
                        <a:buClrTx/>
                        <a:buSzTx/>
                        <a:buFontTx/>
                        <a:buNone/>
                        <a:tabLst>
                          <a:tab pos="152400" algn="l"/>
                        </a:tabLst>
                      </a:pPr>
                      <a:r>
                        <a:rPr kumimoji="0" lang="en-US" sz="1000" b="0" i="0" u="none" strike="noStrike" cap="none" normalizeH="0" baseline="0" dirty="0" smtClean="0">
                          <a:ln>
                            <a:noFill/>
                          </a:ln>
                          <a:solidFill>
                            <a:schemeClr val="tx1"/>
                          </a:solidFill>
                          <a:effectLst/>
                          <a:latin typeface="+mj-lt"/>
                          <a:cs typeface="Times New Roman" pitchFamily="18" charset="0"/>
                        </a:rPr>
                        <a:t>AGGRESSIVE IN SOCIAL RELATIONSHIPS</a:t>
                      </a:r>
                      <a:endParaRPr kumimoji="0" lang="en-US" sz="1000" b="0" i="0" u="none" strike="noStrike" cap="none" normalizeH="0" baseline="0" dirty="0" smtClean="0">
                        <a:ln>
                          <a:noFill/>
                        </a:ln>
                        <a:solidFill>
                          <a:schemeClr val="tx1"/>
                        </a:solidFill>
                        <a:effectLst/>
                        <a:latin typeface="+mj-lt"/>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tab pos="152400" algn="l"/>
                        </a:tabLst>
                      </a:pPr>
                      <a:r>
                        <a:rPr kumimoji="0" lang="en-US" sz="1000" b="0" i="0" u="none" strike="noStrike" cap="none" normalizeH="0" baseline="0" dirty="0" smtClean="0">
                          <a:ln>
                            <a:noFill/>
                          </a:ln>
                          <a:solidFill>
                            <a:schemeClr val="tx1"/>
                          </a:solidFill>
                          <a:effectLst/>
                          <a:latin typeface="+mj-lt"/>
                          <a:cs typeface="Times New Roman" pitchFamily="18" charset="0"/>
                        </a:rPr>
                        <a:t>MODIFIED VERSION OF</a:t>
                      </a:r>
                    </a:p>
                    <a:p>
                      <a:pPr marL="342900" marR="0" lvl="0" indent="-342900" algn="l" defTabSz="914400" rtl="0" eaLnBrk="1" fontAlgn="base" latinLnBrk="0" hangingPunct="1">
                        <a:lnSpc>
                          <a:spcPct val="100000"/>
                        </a:lnSpc>
                        <a:spcBef>
                          <a:spcPct val="0"/>
                        </a:spcBef>
                        <a:spcAft>
                          <a:spcPct val="0"/>
                        </a:spcAft>
                        <a:buClrTx/>
                        <a:buSzTx/>
                        <a:buFontTx/>
                        <a:buNone/>
                        <a:tabLst>
                          <a:tab pos="152400" algn="l"/>
                        </a:tabLst>
                      </a:pPr>
                      <a:r>
                        <a:rPr kumimoji="0" lang="en-US" sz="1000" b="0" i="0" u="none" strike="noStrike" cap="none" normalizeH="0" baseline="0" dirty="0" smtClean="0">
                          <a:ln>
                            <a:noFill/>
                          </a:ln>
                          <a:solidFill>
                            <a:schemeClr val="tx1"/>
                          </a:solidFill>
                          <a:effectLst/>
                          <a:latin typeface="+mj-lt"/>
                          <a:cs typeface="Times New Roman" pitchFamily="18" charset="0"/>
                        </a:rPr>
                        <a:t>MASCULINITY/FEMINITY</a:t>
                      </a:r>
                      <a:endParaRPr kumimoji="0" lang="en-US" sz="1000" b="0" i="0" u="none" strike="noStrike" cap="none" normalizeH="0" baseline="0" dirty="0" smtClean="0">
                        <a:ln>
                          <a:noFill/>
                        </a:ln>
                        <a:solidFill>
                          <a:schemeClr val="tx1"/>
                        </a:solidFill>
                        <a:effectLst/>
                        <a:latin typeface="+mj-lt"/>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72585">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tab pos="152400" algn="l"/>
                        </a:tabLst>
                      </a:pPr>
                      <a:r>
                        <a:rPr kumimoji="0" lang="en-US" sz="1000" b="1" i="0" u="none" strike="noStrike" cap="none" normalizeH="0" baseline="0" dirty="0" smtClean="0">
                          <a:ln>
                            <a:noFill/>
                          </a:ln>
                          <a:solidFill>
                            <a:schemeClr val="tx1"/>
                          </a:solidFill>
                          <a:effectLst/>
                          <a:latin typeface="+mj-lt"/>
                          <a:cs typeface="Times New Roman" pitchFamily="18" charset="0"/>
                        </a:rPr>
                        <a:t>FUTURE</a:t>
                      </a:r>
                    </a:p>
                    <a:p>
                      <a:pPr marL="342900" marR="0" lvl="0" indent="-342900" algn="l" defTabSz="914400" rtl="0" eaLnBrk="1" fontAlgn="base" latinLnBrk="0" hangingPunct="1">
                        <a:lnSpc>
                          <a:spcPct val="100000"/>
                        </a:lnSpc>
                        <a:spcBef>
                          <a:spcPct val="0"/>
                        </a:spcBef>
                        <a:spcAft>
                          <a:spcPct val="0"/>
                        </a:spcAft>
                        <a:buClrTx/>
                        <a:buSzTx/>
                        <a:buFontTx/>
                        <a:buNone/>
                        <a:tabLst>
                          <a:tab pos="152400" algn="l"/>
                        </a:tabLst>
                      </a:pPr>
                      <a:r>
                        <a:rPr kumimoji="0" lang="en-US" sz="1000" b="1" i="0" u="none" strike="noStrike" cap="none" normalizeH="0" baseline="0" dirty="0" smtClean="0">
                          <a:ln>
                            <a:noFill/>
                          </a:ln>
                          <a:solidFill>
                            <a:schemeClr val="tx1"/>
                          </a:solidFill>
                          <a:effectLst/>
                          <a:latin typeface="+mj-lt"/>
                          <a:cs typeface="Times New Roman" pitchFamily="18" charset="0"/>
                        </a:rPr>
                        <a:t>ORIENTATION</a:t>
                      </a:r>
                      <a:endParaRPr kumimoji="0" lang="en-US" sz="1000" b="1" i="0" u="none" strike="noStrike" cap="none" normalizeH="0" baseline="0" dirty="0" smtClean="0">
                        <a:ln>
                          <a:noFill/>
                        </a:ln>
                        <a:solidFill>
                          <a:schemeClr val="tx1"/>
                        </a:solidFill>
                        <a:effectLst/>
                        <a:latin typeface="+mj-lt"/>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tab pos="152400" algn="l"/>
                        </a:tabLst>
                      </a:pPr>
                      <a:r>
                        <a:rPr kumimoji="0" lang="en-US" sz="1000" b="0" i="0" u="none" strike="noStrike" cap="none" normalizeH="0" baseline="0" dirty="0" smtClean="0">
                          <a:ln>
                            <a:noFill/>
                          </a:ln>
                          <a:solidFill>
                            <a:schemeClr val="tx1"/>
                          </a:solidFill>
                          <a:effectLst/>
                          <a:latin typeface="+mj-lt"/>
                          <a:cs typeface="Times New Roman" pitchFamily="18" charset="0"/>
                        </a:rPr>
                        <a:t>DEGREE TO WHICH INDIVIDUALS IN ORGANIZATIONS OR</a:t>
                      </a:r>
                    </a:p>
                    <a:p>
                      <a:pPr marL="342900" marR="0" lvl="0" indent="-342900" algn="l" defTabSz="914400" rtl="0" eaLnBrk="1" fontAlgn="base" latinLnBrk="0" hangingPunct="1">
                        <a:lnSpc>
                          <a:spcPct val="100000"/>
                        </a:lnSpc>
                        <a:spcBef>
                          <a:spcPct val="0"/>
                        </a:spcBef>
                        <a:spcAft>
                          <a:spcPct val="0"/>
                        </a:spcAft>
                        <a:buClrTx/>
                        <a:buSzTx/>
                        <a:buFontTx/>
                        <a:buNone/>
                        <a:tabLst>
                          <a:tab pos="152400" algn="l"/>
                        </a:tabLst>
                      </a:pPr>
                      <a:r>
                        <a:rPr kumimoji="0" lang="en-US" sz="1000" b="0" i="0" u="none" strike="noStrike" cap="none" normalizeH="0" baseline="0" dirty="0" smtClean="0">
                          <a:ln>
                            <a:noFill/>
                          </a:ln>
                          <a:solidFill>
                            <a:schemeClr val="tx1"/>
                          </a:solidFill>
                          <a:effectLst/>
                          <a:latin typeface="+mj-lt"/>
                          <a:cs typeface="Times New Roman" pitchFamily="18" charset="0"/>
                        </a:rPr>
                        <a:t>SOCIEITES ENGAGE IN FUTURE-ORIENTED BEHAVIORS</a:t>
                      </a:r>
                    </a:p>
                    <a:p>
                      <a:pPr marL="342900" marR="0" lvl="0" indent="-342900" algn="l" defTabSz="914400" rtl="0" eaLnBrk="1" fontAlgn="base" latinLnBrk="0" hangingPunct="1">
                        <a:lnSpc>
                          <a:spcPct val="100000"/>
                        </a:lnSpc>
                        <a:spcBef>
                          <a:spcPct val="0"/>
                        </a:spcBef>
                        <a:spcAft>
                          <a:spcPct val="0"/>
                        </a:spcAft>
                        <a:buClrTx/>
                        <a:buSzTx/>
                        <a:buFontTx/>
                        <a:buNone/>
                        <a:tabLst>
                          <a:tab pos="152400" algn="l"/>
                        </a:tabLst>
                      </a:pPr>
                      <a:r>
                        <a:rPr kumimoji="0" lang="en-US" sz="1000" b="0" i="0" u="none" strike="noStrike" cap="none" normalizeH="0" baseline="0" dirty="0" smtClean="0">
                          <a:ln>
                            <a:noFill/>
                          </a:ln>
                          <a:solidFill>
                            <a:schemeClr val="tx1"/>
                          </a:solidFill>
                          <a:effectLst/>
                          <a:latin typeface="+mj-lt"/>
                          <a:cs typeface="Times New Roman" pitchFamily="18" charset="0"/>
                        </a:rPr>
                        <a:t>SUCH AS PLANNING, INVESTING IN THE FUTURE, AND</a:t>
                      </a:r>
                    </a:p>
                    <a:p>
                      <a:pPr marL="342900" marR="0" lvl="0" indent="-342900" algn="l" defTabSz="914400" rtl="0" eaLnBrk="1" fontAlgn="base" latinLnBrk="0" hangingPunct="1">
                        <a:lnSpc>
                          <a:spcPct val="100000"/>
                        </a:lnSpc>
                        <a:spcBef>
                          <a:spcPct val="0"/>
                        </a:spcBef>
                        <a:spcAft>
                          <a:spcPct val="0"/>
                        </a:spcAft>
                        <a:buClrTx/>
                        <a:buSzTx/>
                        <a:buFontTx/>
                        <a:buNone/>
                        <a:tabLst>
                          <a:tab pos="152400" algn="l"/>
                        </a:tabLst>
                      </a:pPr>
                      <a:r>
                        <a:rPr kumimoji="0" lang="en-US" sz="1000" b="0" i="0" u="none" strike="noStrike" cap="none" normalizeH="0" baseline="0" dirty="0" smtClean="0">
                          <a:ln>
                            <a:noFill/>
                          </a:ln>
                          <a:solidFill>
                            <a:schemeClr val="tx1"/>
                          </a:solidFill>
                          <a:effectLst/>
                          <a:latin typeface="+mj-lt"/>
                          <a:cs typeface="Times New Roman" pitchFamily="18" charset="0"/>
                        </a:rPr>
                        <a:t>DELAYING GRATIFICATION</a:t>
                      </a:r>
                      <a:endParaRPr kumimoji="0" lang="en-US" sz="1000" b="0" i="0" u="none" strike="noStrike" cap="none" normalizeH="0" baseline="0" dirty="0" smtClean="0">
                        <a:ln>
                          <a:noFill/>
                        </a:ln>
                        <a:solidFill>
                          <a:schemeClr val="tx1"/>
                        </a:solidFill>
                        <a:effectLst/>
                        <a:latin typeface="+mj-lt"/>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tab pos="152400" algn="l"/>
                        </a:tabLst>
                      </a:pPr>
                      <a:r>
                        <a:rPr kumimoji="0" lang="en-US" sz="1000" b="0" i="0" u="none" strike="noStrike" cap="none" normalizeH="0" baseline="0" dirty="0" smtClean="0">
                          <a:ln>
                            <a:noFill/>
                          </a:ln>
                          <a:solidFill>
                            <a:schemeClr val="tx1"/>
                          </a:solidFill>
                          <a:effectLst/>
                          <a:latin typeface="+mj-lt"/>
                          <a:cs typeface="Times New Roman" pitchFamily="18" charset="0"/>
                        </a:rPr>
                        <a:t>SIMILAR TO CONFUCIAN WORK</a:t>
                      </a:r>
                    </a:p>
                    <a:p>
                      <a:pPr marL="342900" marR="0" lvl="0" indent="-342900" algn="l" defTabSz="914400" rtl="0" eaLnBrk="1" fontAlgn="base" latinLnBrk="0" hangingPunct="1">
                        <a:lnSpc>
                          <a:spcPct val="100000"/>
                        </a:lnSpc>
                        <a:spcBef>
                          <a:spcPct val="0"/>
                        </a:spcBef>
                        <a:spcAft>
                          <a:spcPct val="0"/>
                        </a:spcAft>
                        <a:buClrTx/>
                        <a:buSzTx/>
                        <a:buFontTx/>
                        <a:buNone/>
                        <a:tabLst>
                          <a:tab pos="152400" algn="l"/>
                        </a:tabLst>
                      </a:pPr>
                      <a:r>
                        <a:rPr kumimoji="0" lang="en-US" sz="1000" b="0" i="0" u="none" strike="noStrike" cap="none" normalizeH="0" baseline="0" dirty="0" smtClean="0">
                          <a:ln>
                            <a:noFill/>
                          </a:ln>
                          <a:solidFill>
                            <a:schemeClr val="tx1"/>
                          </a:solidFill>
                          <a:effectLst/>
                          <a:latin typeface="+mj-lt"/>
                          <a:cs typeface="Times New Roman" pitchFamily="18" charset="0"/>
                        </a:rPr>
                        <a:t>DYNAMISM BY HOFSTEDE  AND BOND</a:t>
                      </a:r>
                    </a:p>
                    <a:p>
                      <a:pPr marL="342900" marR="0" lvl="0" indent="-342900" algn="l" defTabSz="914400" rtl="0" eaLnBrk="1" fontAlgn="base" latinLnBrk="0" hangingPunct="1">
                        <a:lnSpc>
                          <a:spcPct val="100000"/>
                        </a:lnSpc>
                        <a:spcBef>
                          <a:spcPct val="0"/>
                        </a:spcBef>
                        <a:spcAft>
                          <a:spcPct val="0"/>
                        </a:spcAft>
                        <a:buClrTx/>
                        <a:buSzTx/>
                        <a:buFontTx/>
                        <a:buNone/>
                        <a:tabLst>
                          <a:tab pos="152400" algn="l"/>
                        </a:tabLst>
                      </a:pPr>
                      <a:r>
                        <a:rPr kumimoji="0" lang="en-US" sz="1000" b="0" i="0" u="none" strike="noStrike" cap="none" normalizeH="0" baseline="0" dirty="0" smtClean="0">
                          <a:ln>
                            <a:noFill/>
                          </a:ln>
                          <a:solidFill>
                            <a:schemeClr val="tx1"/>
                          </a:solidFill>
                          <a:effectLst/>
                          <a:latin typeface="+mj-lt"/>
                          <a:cs typeface="Times New Roman" pitchFamily="18" charset="0"/>
                        </a:rPr>
                        <a:t>(1988)</a:t>
                      </a:r>
                      <a:endParaRPr kumimoji="0" lang="en-US" sz="1000" b="0" i="0" u="none" strike="noStrike" cap="none" normalizeH="0" baseline="0" dirty="0" smtClean="0">
                        <a:ln>
                          <a:noFill/>
                        </a:ln>
                        <a:solidFill>
                          <a:schemeClr val="tx1"/>
                        </a:solidFill>
                        <a:effectLst/>
                        <a:latin typeface="+mj-lt"/>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26371">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tab pos="152400" algn="l"/>
                        </a:tabLst>
                      </a:pPr>
                      <a:r>
                        <a:rPr kumimoji="0" lang="en-US" sz="1000" b="1" i="0" u="none" strike="noStrike" cap="none" normalizeH="0" baseline="0" dirty="0" smtClean="0">
                          <a:ln>
                            <a:noFill/>
                          </a:ln>
                          <a:solidFill>
                            <a:schemeClr val="tx1"/>
                          </a:solidFill>
                          <a:effectLst/>
                          <a:latin typeface="+mj-lt"/>
                          <a:cs typeface="Times New Roman" pitchFamily="18" charset="0"/>
                        </a:rPr>
                        <a:t>PERFORMANCE</a:t>
                      </a:r>
                    </a:p>
                    <a:p>
                      <a:pPr marL="342900" marR="0" lvl="0" indent="-342900" algn="l" defTabSz="914400" rtl="0" eaLnBrk="1" fontAlgn="base" latinLnBrk="0" hangingPunct="1">
                        <a:lnSpc>
                          <a:spcPct val="100000"/>
                        </a:lnSpc>
                        <a:spcBef>
                          <a:spcPct val="0"/>
                        </a:spcBef>
                        <a:spcAft>
                          <a:spcPct val="0"/>
                        </a:spcAft>
                        <a:buClrTx/>
                        <a:buSzTx/>
                        <a:buFontTx/>
                        <a:buNone/>
                        <a:tabLst>
                          <a:tab pos="152400" algn="l"/>
                        </a:tabLst>
                      </a:pPr>
                      <a:r>
                        <a:rPr kumimoji="0" lang="en-US" sz="1000" b="1" i="0" u="none" strike="noStrike" cap="none" normalizeH="0" baseline="0" dirty="0" smtClean="0">
                          <a:ln>
                            <a:noFill/>
                          </a:ln>
                          <a:solidFill>
                            <a:schemeClr val="tx1"/>
                          </a:solidFill>
                          <a:effectLst/>
                          <a:latin typeface="+mj-lt"/>
                          <a:cs typeface="Times New Roman" pitchFamily="18" charset="0"/>
                        </a:rPr>
                        <a:t>ORIENTATION</a:t>
                      </a:r>
                      <a:endParaRPr kumimoji="0" lang="en-US" sz="1000" b="1" i="0" u="none" strike="noStrike" cap="none" normalizeH="0" baseline="0" dirty="0" smtClean="0">
                        <a:ln>
                          <a:noFill/>
                        </a:ln>
                        <a:solidFill>
                          <a:schemeClr val="tx1"/>
                        </a:solidFill>
                        <a:effectLst/>
                        <a:latin typeface="+mj-lt"/>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tab pos="152400" algn="l"/>
                        </a:tabLst>
                      </a:pPr>
                      <a:r>
                        <a:rPr kumimoji="0" lang="en-US" sz="1000" b="0" i="0" u="none" strike="noStrike" cap="none" normalizeH="0" baseline="0" dirty="0" smtClean="0">
                          <a:ln>
                            <a:noFill/>
                          </a:ln>
                          <a:solidFill>
                            <a:schemeClr val="tx1"/>
                          </a:solidFill>
                          <a:effectLst/>
                          <a:latin typeface="+mj-lt"/>
                          <a:cs typeface="Times New Roman" pitchFamily="18" charset="0"/>
                        </a:rPr>
                        <a:t>EXTENT TO WHICH AN ORGANIZATION OR SOCIETY</a:t>
                      </a:r>
                    </a:p>
                    <a:p>
                      <a:pPr marL="342900" marR="0" lvl="0" indent="-342900" algn="l" defTabSz="914400" rtl="0" eaLnBrk="1" fontAlgn="base" latinLnBrk="0" hangingPunct="1">
                        <a:lnSpc>
                          <a:spcPct val="100000"/>
                        </a:lnSpc>
                        <a:spcBef>
                          <a:spcPct val="0"/>
                        </a:spcBef>
                        <a:spcAft>
                          <a:spcPct val="0"/>
                        </a:spcAft>
                        <a:buClrTx/>
                        <a:buSzTx/>
                        <a:buFontTx/>
                        <a:buNone/>
                        <a:tabLst>
                          <a:tab pos="152400" algn="l"/>
                        </a:tabLst>
                      </a:pPr>
                      <a:r>
                        <a:rPr kumimoji="0" lang="en-US" sz="1000" b="0" i="0" u="none" strike="noStrike" cap="none" normalizeH="0" baseline="0" dirty="0" smtClean="0">
                          <a:ln>
                            <a:noFill/>
                          </a:ln>
                          <a:solidFill>
                            <a:schemeClr val="tx1"/>
                          </a:solidFill>
                          <a:effectLst/>
                          <a:latin typeface="+mj-lt"/>
                          <a:cs typeface="Times New Roman" pitchFamily="18" charset="0"/>
                        </a:rPr>
                        <a:t>ENCOURAGES AND REWARDS GROUP MEMBERS FOR</a:t>
                      </a:r>
                    </a:p>
                    <a:p>
                      <a:pPr marL="342900" marR="0" lvl="0" indent="-342900" algn="l" defTabSz="914400" rtl="0" eaLnBrk="1" fontAlgn="base" latinLnBrk="0" hangingPunct="1">
                        <a:lnSpc>
                          <a:spcPct val="100000"/>
                        </a:lnSpc>
                        <a:spcBef>
                          <a:spcPct val="0"/>
                        </a:spcBef>
                        <a:spcAft>
                          <a:spcPct val="0"/>
                        </a:spcAft>
                        <a:buClrTx/>
                        <a:buSzTx/>
                        <a:buFontTx/>
                        <a:buNone/>
                        <a:tabLst>
                          <a:tab pos="152400" algn="l"/>
                        </a:tabLst>
                      </a:pPr>
                      <a:r>
                        <a:rPr kumimoji="0" lang="en-US" sz="1000" b="0" i="0" u="none" strike="noStrike" cap="none" normalizeH="0" baseline="0" dirty="0" smtClean="0">
                          <a:ln>
                            <a:noFill/>
                          </a:ln>
                          <a:solidFill>
                            <a:schemeClr val="tx1"/>
                          </a:solidFill>
                          <a:effectLst/>
                          <a:latin typeface="+mj-lt"/>
                          <a:cs typeface="Times New Roman" pitchFamily="18" charset="0"/>
                        </a:rPr>
                        <a:t>PERFORMANCE IMPROVEMENT AND EXCELLENCE</a:t>
                      </a:r>
                      <a:endParaRPr kumimoji="0" lang="en-US" sz="1000" b="0" i="0" u="none" strike="noStrike" cap="none" normalizeH="0" baseline="0" dirty="0" smtClean="0">
                        <a:ln>
                          <a:noFill/>
                        </a:ln>
                        <a:solidFill>
                          <a:schemeClr val="tx1"/>
                        </a:solidFill>
                        <a:effectLst/>
                        <a:latin typeface="+mj-lt"/>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000" b="0" i="0" u="none" strike="noStrike" cap="none" normalizeH="0" baseline="0" dirty="0" smtClean="0">
                        <a:ln>
                          <a:noFill/>
                        </a:ln>
                        <a:solidFill>
                          <a:schemeClr val="tx1"/>
                        </a:solidFill>
                        <a:effectLst/>
                        <a:latin typeface="+mj-lt"/>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74619">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tab pos="152400" algn="l"/>
                        </a:tabLst>
                      </a:pPr>
                      <a:r>
                        <a:rPr kumimoji="0" lang="en-US" sz="1000" b="1" i="0" u="none" strike="noStrike" cap="none" normalizeH="0" baseline="0" dirty="0" smtClean="0">
                          <a:ln>
                            <a:noFill/>
                          </a:ln>
                          <a:solidFill>
                            <a:schemeClr val="tx1"/>
                          </a:solidFill>
                          <a:effectLst/>
                          <a:latin typeface="+mj-lt"/>
                          <a:cs typeface="Times New Roman" pitchFamily="18" charset="0"/>
                        </a:rPr>
                        <a:t>HUMANE</a:t>
                      </a:r>
                    </a:p>
                    <a:p>
                      <a:pPr marL="342900" marR="0" lvl="0" indent="-342900" algn="l" defTabSz="914400" rtl="0" eaLnBrk="1" fontAlgn="base" latinLnBrk="0" hangingPunct="1">
                        <a:lnSpc>
                          <a:spcPct val="100000"/>
                        </a:lnSpc>
                        <a:spcBef>
                          <a:spcPct val="0"/>
                        </a:spcBef>
                        <a:spcAft>
                          <a:spcPct val="0"/>
                        </a:spcAft>
                        <a:buClrTx/>
                        <a:buSzTx/>
                        <a:buFontTx/>
                        <a:buNone/>
                        <a:tabLst>
                          <a:tab pos="152400" algn="l"/>
                        </a:tabLst>
                      </a:pPr>
                      <a:r>
                        <a:rPr kumimoji="0" lang="en-US" sz="1000" b="1" i="0" u="none" strike="noStrike" cap="none" normalizeH="0" baseline="0" dirty="0" smtClean="0">
                          <a:ln>
                            <a:noFill/>
                          </a:ln>
                          <a:solidFill>
                            <a:schemeClr val="tx1"/>
                          </a:solidFill>
                          <a:effectLst/>
                          <a:latin typeface="+mj-lt"/>
                          <a:cs typeface="Times New Roman" pitchFamily="18" charset="0"/>
                        </a:rPr>
                        <a:t>ORIENTATION</a:t>
                      </a:r>
                      <a:endParaRPr kumimoji="0" lang="en-US" sz="1000" b="1" i="0" u="none" strike="noStrike" cap="none" normalizeH="0" baseline="0" dirty="0" smtClean="0">
                        <a:ln>
                          <a:noFill/>
                        </a:ln>
                        <a:solidFill>
                          <a:schemeClr val="tx1"/>
                        </a:solidFill>
                        <a:effectLst/>
                        <a:latin typeface="+mj-lt"/>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tab pos="152400" algn="l"/>
                        </a:tabLst>
                      </a:pPr>
                      <a:r>
                        <a:rPr kumimoji="0" lang="en-US" sz="1000" b="0" i="0" u="none" strike="noStrike" cap="none" normalizeH="0" baseline="0" dirty="0" smtClean="0">
                          <a:ln>
                            <a:noFill/>
                          </a:ln>
                          <a:solidFill>
                            <a:schemeClr val="tx1"/>
                          </a:solidFill>
                          <a:effectLst/>
                          <a:latin typeface="+mj-lt"/>
                          <a:cs typeface="Times New Roman" pitchFamily="18" charset="0"/>
                        </a:rPr>
                        <a:t>DEGREE TO WHICH INDIVIDUALS IN ORGANIZATIONS OR</a:t>
                      </a:r>
                    </a:p>
                    <a:p>
                      <a:pPr marL="342900" marR="0" lvl="0" indent="-342900" algn="l" defTabSz="914400" rtl="0" eaLnBrk="1" fontAlgn="base" latinLnBrk="0" hangingPunct="1">
                        <a:lnSpc>
                          <a:spcPct val="100000"/>
                        </a:lnSpc>
                        <a:spcBef>
                          <a:spcPct val="0"/>
                        </a:spcBef>
                        <a:spcAft>
                          <a:spcPct val="0"/>
                        </a:spcAft>
                        <a:buClrTx/>
                        <a:buSzTx/>
                        <a:buFontTx/>
                        <a:buNone/>
                        <a:tabLst>
                          <a:tab pos="152400" algn="l"/>
                        </a:tabLst>
                      </a:pPr>
                      <a:r>
                        <a:rPr kumimoji="0" lang="en-US" sz="1000" b="0" i="0" u="none" strike="noStrike" cap="none" normalizeH="0" baseline="0" dirty="0" smtClean="0">
                          <a:ln>
                            <a:noFill/>
                          </a:ln>
                          <a:solidFill>
                            <a:schemeClr val="tx1"/>
                          </a:solidFill>
                          <a:effectLst/>
                          <a:latin typeface="+mj-lt"/>
                          <a:cs typeface="Times New Roman" pitchFamily="18" charset="0"/>
                        </a:rPr>
                        <a:t>SOCIETIES ENCOURAGE AND REWARD INDIVIDUALS FOR</a:t>
                      </a:r>
                    </a:p>
                    <a:p>
                      <a:pPr marL="342900" marR="0" lvl="0" indent="-342900" algn="l" defTabSz="914400" rtl="0" eaLnBrk="1" fontAlgn="base" latinLnBrk="0" hangingPunct="1">
                        <a:lnSpc>
                          <a:spcPct val="100000"/>
                        </a:lnSpc>
                        <a:spcBef>
                          <a:spcPct val="0"/>
                        </a:spcBef>
                        <a:spcAft>
                          <a:spcPct val="0"/>
                        </a:spcAft>
                        <a:buClrTx/>
                        <a:buSzTx/>
                        <a:buFontTx/>
                        <a:buNone/>
                        <a:tabLst>
                          <a:tab pos="152400" algn="l"/>
                        </a:tabLst>
                      </a:pPr>
                      <a:r>
                        <a:rPr kumimoji="0" lang="en-US" sz="1000" b="0" i="0" u="none" strike="noStrike" cap="none" normalizeH="0" baseline="0" dirty="0" smtClean="0">
                          <a:ln>
                            <a:noFill/>
                          </a:ln>
                          <a:solidFill>
                            <a:schemeClr val="tx1"/>
                          </a:solidFill>
                          <a:effectLst/>
                          <a:latin typeface="+mj-lt"/>
                          <a:cs typeface="Times New Roman" pitchFamily="18" charset="0"/>
                        </a:rPr>
                        <a:t>BEING FAIR, ALTRUISTC, FRIENDLY, GENEROUS, CARING</a:t>
                      </a:r>
                    </a:p>
                    <a:p>
                      <a:pPr marL="342900" marR="0" lvl="0" indent="-342900" algn="l" defTabSz="914400" rtl="0" eaLnBrk="1" fontAlgn="base" latinLnBrk="0" hangingPunct="1">
                        <a:lnSpc>
                          <a:spcPct val="100000"/>
                        </a:lnSpc>
                        <a:spcBef>
                          <a:spcPct val="0"/>
                        </a:spcBef>
                        <a:spcAft>
                          <a:spcPct val="0"/>
                        </a:spcAft>
                        <a:buClrTx/>
                        <a:buSzTx/>
                        <a:buFontTx/>
                        <a:buNone/>
                        <a:tabLst>
                          <a:tab pos="152400" algn="l"/>
                        </a:tabLst>
                      </a:pPr>
                      <a:r>
                        <a:rPr kumimoji="0" lang="en-US" sz="1000" b="0" i="0" u="none" strike="noStrike" cap="none" normalizeH="0" baseline="0" dirty="0" smtClean="0">
                          <a:ln>
                            <a:noFill/>
                          </a:ln>
                          <a:solidFill>
                            <a:schemeClr val="tx1"/>
                          </a:solidFill>
                          <a:effectLst/>
                          <a:latin typeface="+mj-lt"/>
                          <a:cs typeface="Times New Roman" pitchFamily="18" charset="0"/>
                        </a:rPr>
                        <a:t>AND KIND TO OTHERS.</a:t>
                      </a:r>
                      <a:endParaRPr kumimoji="0" lang="en-US" sz="1000" b="0" i="0" u="none" strike="noStrike" cap="none" normalizeH="0" baseline="0" dirty="0" smtClean="0">
                        <a:ln>
                          <a:noFill/>
                        </a:ln>
                        <a:solidFill>
                          <a:schemeClr val="tx1"/>
                        </a:solidFill>
                        <a:effectLst/>
                        <a:latin typeface="+mj-lt"/>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tab pos="152400" algn="l"/>
                        </a:tabLst>
                      </a:pPr>
                      <a:r>
                        <a:rPr kumimoji="0" lang="en-US" sz="1000" b="0" i="0" u="none" strike="noStrike" cap="none" normalizeH="0" baseline="0" dirty="0" smtClean="0">
                          <a:ln>
                            <a:noFill/>
                          </a:ln>
                          <a:solidFill>
                            <a:schemeClr val="tx1"/>
                          </a:solidFill>
                          <a:effectLst/>
                          <a:latin typeface="+mj-lt"/>
                          <a:cs typeface="Times New Roman" pitchFamily="18" charset="0"/>
                        </a:rPr>
                        <a:t>SIMILAR TO KIND HEAREDNESS BY</a:t>
                      </a:r>
                    </a:p>
                    <a:p>
                      <a:pPr marL="342900" marR="0" lvl="0" indent="-342900" algn="l" defTabSz="914400" rtl="0" eaLnBrk="1" fontAlgn="base" latinLnBrk="0" hangingPunct="1">
                        <a:lnSpc>
                          <a:spcPct val="100000"/>
                        </a:lnSpc>
                        <a:spcBef>
                          <a:spcPct val="0"/>
                        </a:spcBef>
                        <a:spcAft>
                          <a:spcPct val="0"/>
                        </a:spcAft>
                        <a:buClrTx/>
                        <a:buSzTx/>
                        <a:buFontTx/>
                        <a:buNone/>
                        <a:tabLst>
                          <a:tab pos="152400" algn="l"/>
                        </a:tabLst>
                      </a:pPr>
                      <a:r>
                        <a:rPr kumimoji="0" lang="en-US" sz="1000" b="0" i="0" u="none" strike="noStrike" cap="none" normalizeH="0" baseline="0" dirty="0" smtClean="0">
                          <a:ln>
                            <a:noFill/>
                          </a:ln>
                          <a:solidFill>
                            <a:schemeClr val="tx1"/>
                          </a:solidFill>
                          <a:effectLst/>
                          <a:latin typeface="+mj-lt"/>
                          <a:cs typeface="Times New Roman" pitchFamily="18" charset="0"/>
                        </a:rPr>
                        <a:t>HOFSTEDE AND BOND (1988)</a:t>
                      </a:r>
                      <a:endParaRPr kumimoji="0" lang="en-US" sz="1000" b="0" i="0" u="none" strike="noStrike" cap="none" normalizeH="0" baseline="0" dirty="0" smtClean="0">
                        <a:ln>
                          <a:noFill/>
                        </a:ln>
                        <a:solidFill>
                          <a:schemeClr val="tx1"/>
                        </a:solidFill>
                        <a:effectLst/>
                        <a:latin typeface="+mj-lt"/>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spd="slow">
    <p:fade/>
  </p:transition>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b="1" dirty="0" err="1" smtClean="0">
                <a:solidFill>
                  <a:srgbClr val="0036A2"/>
                </a:solidFill>
              </a:rPr>
              <a:t>Hofstede</a:t>
            </a:r>
            <a:r>
              <a:rPr lang="en-US" b="1" dirty="0" smtClean="0">
                <a:solidFill>
                  <a:srgbClr val="0036A2"/>
                </a:solidFill>
              </a:rPr>
              <a:t> Dimensions and the GLOBE</a:t>
            </a:r>
            <a:br>
              <a:rPr lang="en-US" b="1" dirty="0" smtClean="0">
                <a:solidFill>
                  <a:srgbClr val="0036A2"/>
                </a:solidFill>
              </a:rPr>
            </a:br>
            <a:r>
              <a:rPr lang="en-US" b="1" dirty="0" smtClean="0">
                <a:solidFill>
                  <a:srgbClr val="0036A2"/>
                </a:solidFill>
              </a:rPr>
              <a:t>Dimensions - (Cont.)</a:t>
            </a:r>
          </a:p>
        </p:txBody>
      </p:sp>
      <p:sp>
        <p:nvSpPr>
          <p:cNvPr id="3" name="Content Placeholder 2"/>
          <p:cNvSpPr>
            <a:spLocks noGrp="1"/>
          </p:cNvSpPr>
          <p:nvPr>
            <p:ph idx="1"/>
          </p:nvPr>
        </p:nvSpPr>
        <p:spPr/>
        <p:txBody>
          <a:bodyPr/>
          <a:lstStyle/>
          <a:p>
            <a:r>
              <a:rPr lang="en-US" dirty="0" smtClean="0"/>
              <a:t>A generally accepted view is that the </a:t>
            </a:r>
            <a:r>
              <a:rPr lang="en-US" b="1" dirty="0" smtClean="0">
                <a:solidFill>
                  <a:srgbClr val="002060"/>
                </a:solidFill>
              </a:rPr>
              <a:t>national culture </a:t>
            </a:r>
            <a:r>
              <a:rPr lang="en-US" dirty="0" smtClean="0"/>
              <a:t>predisposes citizens of a nation to act in a certain way along a </a:t>
            </a:r>
            <a:r>
              <a:rPr lang="en-US" dirty="0" err="1" smtClean="0"/>
              <a:t>Hofstede</a:t>
            </a:r>
            <a:r>
              <a:rPr lang="en-US" dirty="0" smtClean="0"/>
              <a:t> or GLOBE dimension. (i.e. individualistic way in England, collectivist way in China).</a:t>
            </a:r>
          </a:p>
          <a:p>
            <a:r>
              <a:rPr lang="en-US" dirty="0" smtClean="0"/>
              <a:t>The extent of the influence of a national culture may vary among individuals, and culturally based idiosyncrasies and individual experiences</a:t>
            </a:r>
            <a:endParaRPr lang="en-US" dirty="0"/>
          </a:p>
        </p:txBody>
      </p:sp>
    </p:spTree>
  </p:cSld>
  <p:clrMapOvr>
    <a:masterClrMapping/>
  </p:clrMapOvr>
  <p:transition spd="slow">
    <p:fade/>
  </p:transition>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b="1" dirty="0" smtClean="0">
                <a:solidFill>
                  <a:srgbClr val="0036A2"/>
                </a:solidFill>
              </a:rPr>
              <a:t>Awareness of Cultural Differences</a:t>
            </a:r>
          </a:p>
        </p:txBody>
      </p:sp>
      <p:sp>
        <p:nvSpPr>
          <p:cNvPr id="3" name="Content Placeholder 2"/>
          <p:cNvSpPr>
            <a:spLocks noGrp="1"/>
          </p:cNvSpPr>
          <p:nvPr>
            <p:ph idx="1"/>
          </p:nvPr>
        </p:nvSpPr>
        <p:spPr>
          <a:xfrm>
            <a:off x="457200" y="1676400"/>
            <a:ext cx="8229600" cy="4678363"/>
          </a:xfrm>
        </p:spPr>
        <p:txBody>
          <a:bodyPr>
            <a:normAutofit/>
          </a:bodyPr>
          <a:lstStyle/>
          <a:p>
            <a:r>
              <a:rPr lang="en-US" b="1" dirty="0" smtClean="0">
                <a:solidFill>
                  <a:srgbClr val="002060"/>
                </a:solidFill>
              </a:rPr>
              <a:t>Effective communication </a:t>
            </a:r>
            <a:r>
              <a:rPr lang="en-US" sz="1900" dirty="0" smtClean="0"/>
              <a:t>means listening, framing the message in a way that is understandable to the receiver, and responding to feedback. </a:t>
            </a:r>
          </a:p>
          <a:p>
            <a:r>
              <a:rPr lang="en-US" sz="1900" dirty="0" smtClean="0"/>
              <a:t>Effective </a:t>
            </a:r>
            <a:r>
              <a:rPr lang="en-US" b="1" dirty="0" smtClean="0">
                <a:solidFill>
                  <a:srgbClr val="002060"/>
                </a:solidFill>
              </a:rPr>
              <a:t>cross-cultural communication </a:t>
            </a:r>
            <a:r>
              <a:rPr lang="en-US" sz="1900" dirty="0" smtClean="0"/>
              <a:t>involves all of these plus searching for an integrated solution that can be accepted and implemented by members of diverse cultures.</a:t>
            </a:r>
          </a:p>
          <a:p>
            <a:r>
              <a:rPr lang="en-US" sz="1900" dirty="0" smtClean="0"/>
              <a:t>Communication in meetings is also subject to cultural differences.</a:t>
            </a:r>
          </a:p>
          <a:p>
            <a:r>
              <a:rPr lang="en-US" sz="1900" dirty="0" smtClean="0"/>
              <a:t>Knowing that a society tends to score high or low on certain dimensions helps a manager anticipate how a person from that society might react.</a:t>
            </a:r>
          </a:p>
          <a:p>
            <a:r>
              <a:rPr lang="en-US" sz="1900" dirty="0" smtClean="0"/>
              <a:t>Without </a:t>
            </a:r>
            <a:r>
              <a:rPr lang="en-US" b="1" dirty="0" smtClean="0">
                <a:solidFill>
                  <a:srgbClr val="002060"/>
                </a:solidFill>
              </a:rPr>
              <a:t>awareness of cultural differences</a:t>
            </a:r>
            <a:r>
              <a:rPr lang="en-US" sz="1900" dirty="0" smtClean="0"/>
              <a:t>, it is unlikely that IS will be developed or used effectively.</a:t>
            </a:r>
            <a:endParaRPr lang="en-US" sz="1900" dirty="0"/>
          </a:p>
        </p:txBody>
      </p:sp>
    </p:spTree>
  </p:cSld>
  <p:clrMapOvr>
    <a:masterClrMapping/>
  </p:clrMapOvr>
  <p:transition spd="slow">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0391"/>
            <a:ext cx="7886700" cy="868363"/>
          </a:xfrm>
        </p:spPr>
        <p:txBody>
          <a:bodyPr/>
          <a:lstStyle/>
          <a:p>
            <a:r>
              <a:rPr lang="en-US" dirty="0" smtClean="0"/>
              <a:t>Discussions</a:t>
            </a:r>
            <a:endParaRPr lang="en-US" dirty="0"/>
          </a:p>
        </p:txBody>
      </p:sp>
      <p:sp>
        <p:nvSpPr>
          <p:cNvPr id="3" name="Content Placeholder 2"/>
          <p:cNvSpPr>
            <a:spLocks noGrp="1"/>
          </p:cNvSpPr>
          <p:nvPr>
            <p:ph idx="1"/>
          </p:nvPr>
        </p:nvSpPr>
        <p:spPr>
          <a:xfrm>
            <a:off x="152400" y="609600"/>
            <a:ext cx="8839200" cy="6248400"/>
          </a:xfrm>
        </p:spPr>
        <p:txBody>
          <a:bodyPr>
            <a:normAutofit fontScale="92500" lnSpcReduction="10000"/>
          </a:bodyPr>
          <a:lstStyle/>
          <a:p>
            <a:r>
              <a:rPr lang="en-US" sz="2400" dirty="0" smtClean="0"/>
              <a:t>Cognizant </a:t>
            </a:r>
            <a:r>
              <a:rPr lang="en-US" sz="2400" dirty="0"/>
              <a:t>moved to a matrix organization to “foster continuous operational implementations and better bottom-line results for clients.”  Explain how the change of organizational design allowed Cognizant to succeed.</a:t>
            </a:r>
          </a:p>
          <a:p>
            <a:r>
              <a:rPr lang="en-US" sz="2400" dirty="0" smtClean="0"/>
              <a:t>Compare </a:t>
            </a:r>
            <a:r>
              <a:rPr lang="en-US" sz="2400" dirty="0"/>
              <a:t>and contrast the organizational structures of Cognizant (after restructuring) and that of Tata Consultancy Services (TCS).</a:t>
            </a:r>
          </a:p>
          <a:p>
            <a:r>
              <a:rPr lang="en-US" sz="2400" dirty="0" smtClean="0"/>
              <a:t>Explain </a:t>
            </a:r>
            <a:r>
              <a:rPr lang="en-US" sz="2400" dirty="0"/>
              <a:t>how Cognizant’s “10/10/10” program is designed, its cultural impact and the role IS plays in supporting it.</a:t>
            </a:r>
          </a:p>
          <a:p>
            <a:r>
              <a:rPr lang="en-US" sz="2400" dirty="0" smtClean="0"/>
              <a:t>Assume </a:t>
            </a:r>
            <a:r>
              <a:rPr lang="en-US" sz="2400" dirty="0"/>
              <a:t>you are a manager of a local doctor’s office. How could you use IS to help monitor the performance of the nurses and doctors? State the benefits as well as the challenges.</a:t>
            </a:r>
          </a:p>
          <a:p>
            <a:r>
              <a:rPr lang="en-US" sz="2400" dirty="0" smtClean="0"/>
              <a:t>List </a:t>
            </a:r>
            <a:r>
              <a:rPr lang="en-US" sz="2400" dirty="0"/>
              <a:t>some examples of informal networking that occurs in organizations. How can management utilize informal networks to the organization’s advantage?</a:t>
            </a:r>
          </a:p>
          <a:p>
            <a:r>
              <a:rPr lang="en-US" sz="2400" dirty="0" smtClean="0"/>
              <a:t>Give </a:t>
            </a:r>
            <a:r>
              <a:rPr lang="en-US" sz="2400" dirty="0"/>
              <a:t>an example of a tool or virtual community that enables a large, global informal network. What is its value to a participant and the participant’s firm?</a:t>
            </a:r>
          </a:p>
          <a:p>
            <a:r>
              <a:rPr lang="en-US" sz="2400" dirty="0" smtClean="0"/>
              <a:t>What </a:t>
            </a:r>
            <a:r>
              <a:rPr lang="en-US" sz="2400" dirty="0"/>
              <a:t>recommendations would you give a manager who supports a team of individuals with a multitude of cultural differences? </a:t>
            </a:r>
          </a:p>
          <a:p>
            <a:endParaRPr lang="en-US" dirty="0"/>
          </a:p>
        </p:txBody>
      </p:sp>
      <p:sp>
        <p:nvSpPr>
          <p:cNvPr id="4" name="Slide Number Placeholder 3"/>
          <p:cNvSpPr>
            <a:spLocks noGrp="1"/>
          </p:cNvSpPr>
          <p:nvPr>
            <p:ph type="sldNum" sz="quarter" idx="12"/>
          </p:nvPr>
        </p:nvSpPr>
        <p:spPr/>
        <p:txBody>
          <a:bodyPr/>
          <a:lstStyle/>
          <a:p>
            <a:fld id="{F0A31F3F-8A1F-405F-A567-18432FFF8A9E}" type="slidenum">
              <a:rPr lang="en-US" smtClean="0"/>
              <a:t>24</a:t>
            </a:fld>
            <a:endParaRPr lang="en-US"/>
          </a:p>
        </p:txBody>
      </p:sp>
    </p:spTree>
    <p:extLst>
      <p:ext uri="{BB962C8B-B14F-4D97-AF65-F5344CB8AC3E}">
        <p14:creationId xmlns:p14="http://schemas.microsoft.com/office/powerpoint/2010/main" val="1129970390"/>
      </p:ext>
    </p:extLst>
  </p:cSld>
  <p:clrMapOvr>
    <a:masterClrMapping/>
  </p:clrMapOvr>
  <p:transition spd="slow">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Chapter 3 Discussions</a:t>
            </a:r>
            <a:endParaRPr lang="en-US" dirty="0"/>
          </a:p>
        </p:txBody>
      </p:sp>
      <p:sp>
        <p:nvSpPr>
          <p:cNvPr id="3" name="Content Placeholder 2"/>
          <p:cNvSpPr>
            <a:spLocks noGrp="1"/>
          </p:cNvSpPr>
          <p:nvPr>
            <p:ph idx="1"/>
          </p:nvPr>
        </p:nvSpPr>
        <p:spPr/>
        <p:txBody>
          <a:bodyPr/>
          <a:lstStyle/>
          <a:p>
            <a:pPr marL="0" indent="0">
              <a:buNone/>
            </a:pPr>
            <a:r>
              <a:rPr lang="en-US" sz="2800" b="1" dirty="0" smtClean="0"/>
              <a:t>Information Systems and Organizational Design</a:t>
            </a:r>
          </a:p>
          <a:p>
            <a:r>
              <a:rPr lang="en-US" dirty="0" smtClean="0"/>
              <a:t>Content is available in the first 25 slides that are hidden from the discussion. To view these, please use the presentation mode.</a:t>
            </a:r>
            <a:endParaRPr lang="en-US" dirty="0"/>
          </a:p>
        </p:txBody>
      </p:sp>
      <p:sp>
        <p:nvSpPr>
          <p:cNvPr id="4" name="Slide Number Placeholder 3"/>
          <p:cNvSpPr>
            <a:spLocks noGrp="1"/>
          </p:cNvSpPr>
          <p:nvPr>
            <p:ph type="sldNum" sz="quarter" idx="12"/>
          </p:nvPr>
        </p:nvSpPr>
        <p:spPr/>
        <p:txBody>
          <a:bodyPr/>
          <a:lstStyle/>
          <a:p>
            <a:fld id="{F0A31F3F-8A1F-405F-A567-18432FFF8A9E}" type="slidenum">
              <a:rPr lang="en-US" smtClean="0"/>
              <a:t>25</a:t>
            </a:fld>
            <a:endParaRPr lang="en-US"/>
          </a:p>
        </p:txBody>
      </p:sp>
    </p:spTree>
    <p:extLst>
      <p:ext uri="{BB962C8B-B14F-4D97-AF65-F5344CB8AC3E}">
        <p14:creationId xmlns:p14="http://schemas.microsoft.com/office/powerpoint/2010/main" val="4091971489"/>
      </p:ext>
    </p:extLst>
  </p:cSld>
  <p:clrMapOvr>
    <a:masterClrMapping/>
  </p:clrMapOvr>
  <p:transition spd="slow">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479774"/>
            <a:ext cx="8991600" cy="701674"/>
          </a:xfrm>
        </p:spPr>
        <p:txBody>
          <a:bodyPr>
            <a:noAutofit/>
          </a:bodyPr>
          <a:lstStyle/>
          <a:p>
            <a:r>
              <a:rPr lang="en-US" b="1" dirty="0">
                <a:solidFill>
                  <a:srgbClr val="0036A2"/>
                </a:solidFill>
              </a:rPr>
              <a:t>Match the organizational structure to the statement that best represents it.</a:t>
            </a:r>
            <a:br>
              <a:rPr lang="en-US" b="1" dirty="0">
                <a:solidFill>
                  <a:srgbClr val="0036A2"/>
                </a:solidFill>
              </a:rPr>
            </a:br>
            <a:endParaRPr lang="en-US" b="1" dirty="0">
              <a:solidFill>
                <a:srgbClr val="0036A2"/>
              </a:solidFill>
            </a:endParaRPr>
          </a:p>
        </p:txBody>
      </p:sp>
      <p:sp>
        <p:nvSpPr>
          <p:cNvPr id="3" name="Content Placeholder 2"/>
          <p:cNvSpPr>
            <a:spLocks noGrp="1"/>
          </p:cNvSpPr>
          <p:nvPr>
            <p:ph idx="1"/>
          </p:nvPr>
        </p:nvSpPr>
        <p:spPr>
          <a:xfrm>
            <a:off x="457200" y="1600199"/>
            <a:ext cx="4495800" cy="4756151"/>
          </a:xfrm>
        </p:spPr>
        <p:txBody>
          <a:bodyPr/>
          <a:lstStyle/>
          <a:p>
            <a:pPr marL="457200" indent="-457200">
              <a:buFont typeface="+mj-lt"/>
              <a:buAutoNum type="arabicPeriod"/>
            </a:pPr>
            <a:r>
              <a:rPr lang="en-US" dirty="0"/>
              <a:t>Decision rights are </a:t>
            </a:r>
            <a:r>
              <a:rPr lang="en-US" dirty="0" smtClean="0"/>
              <a:t>decentralized</a:t>
            </a:r>
            <a:r>
              <a:rPr lang="en-US" dirty="0"/>
              <a:t>.</a:t>
            </a:r>
          </a:p>
          <a:p>
            <a:pPr marL="457200" indent="-457200">
              <a:buFont typeface="+mj-lt"/>
              <a:buAutoNum type="arabicPeriod"/>
            </a:pPr>
            <a:r>
              <a:rPr lang="en-US" dirty="0"/>
              <a:t>Decision rights are not clearly defined.</a:t>
            </a:r>
          </a:p>
          <a:p>
            <a:pPr marL="457200" indent="-457200">
              <a:buFont typeface="+mj-lt"/>
              <a:buAutoNum type="arabicPeriod"/>
            </a:pPr>
            <a:r>
              <a:rPr lang="en-US" dirty="0"/>
              <a:t>Decision rights are shared between managers.</a:t>
            </a:r>
          </a:p>
          <a:p>
            <a:pPr marL="457200" indent="-457200">
              <a:buFont typeface="+mj-lt"/>
              <a:buAutoNum type="arabicPeriod"/>
            </a:pPr>
            <a:r>
              <a:rPr lang="en-US" dirty="0"/>
              <a:t>Decision rights are </a:t>
            </a:r>
            <a:r>
              <a:rPr lang="en-US" dirty="0" smtClean="0"/>
              <a:t>centralized</a:t>
            </a:r>
            <a:r>
              <a:rPr lang="en-US" dirty="0" smtClean="0"/>
              <a:t>.</a:t>
            </a:r>
          </a:p>
          <a:p>
            <a:pPr marL="457200" indent="-457200">
              <a:buFont typeface="+mj-lt"/>
              <a:buAutoNum type="arabicPeriod"/>
            </a:pPr>
            <a:r>
              <a:rPr lang="en-US" dirty="0"/>
              <a:t>A start-up venture in its first few years of </a:t>
            </a:r>
            <a:r>
              <a:rPr lang="en-US" dirty="0" smtClean="0"/>
              <a:t>existence uses …</a:t>
            </a:r>
            <a:endParaRPr lang="en-US" dirty="0"/>
          </a:p>
          <a:p>
            <a:pPr marL="457200" indent="-457200">
              <a:buFont typeface="+mj-lt"/>
              <a:buAutoNum type="arabicPeriod"/>
            </a:pPr>
            <a:r>
              <a:rPr lang="en-US" dirty="0"/>
              <a:t>A multi-national organization with regional and functional divisions</a:t>
            </a:r>
          </a:p>
          <a:p>
            <a:pPr marL="457200" indent="-457200">
              <a:buFont typeface="+mj-lt"/>
              <a:buAutoNum type="arabicPeriod"/>
            </a:pPr>
            <a:r>
              <a:rPr lang="en-US" dirty="0"/>
              <a:t>A military organization like the Navy</a:t>
            </a:r>
          </a:p>
          <a:p>
            <a:pPr marL="457200" indent="-457200">
              <a:buFont typeface="+mj-lt"/>
              <a:buAutoNum type="arabicPeriod"/>
            </a:pPr>
            <a:endParaRPr lang="en-US" dirty="0"/>
          </a:p>
        </p:txBody>
      </p:sp>
      <p:sp>
        <p:nvSpPr>
          <p:cNvPr id="4" name="Slide Number Placeholder 3"/>
          <p:cNvSpPr>
            <a:spLocks noGrp="1"/>
          </p:cNvSpPr>
          <p:nvPr>
            <p:ph type="sldNum" sz="quarter" idx="12"/>
          </p:nvPr>
        </p:nvSpPr>
        <p:spPr/>
        <p:txBody>
          <a:bodyPr/>
          <a:lstStyle/>
          <a:p>
            <a:fld id="{24C395CD-CF51-49C4-9BB7-6F234626280F}" type="slidenum">
              <a:rPr lang="en-US" smtClean="0"/>
              <a:t>26</a:t>
            </a:fld>
            <a:endParaRPr lang="en-US"/>
          </a:p>
        </p:txBody>
      </p:sp>
      <p:sp>
        <p:nvSpPr>
          <p:cNvPr id="7" name="TextBox 6"/>
          <p:cNvSpPr txBox="1"/>
          <p:nvPr/>
        </p:nvSpPr>
        <p:spPr>
          <a:xfrm>
            <a:off x="5105400" y="1460575"/>
            <a:ext cx="3733800" cy="2308324"/>
          </a:xfrm>
          <a:prstGeom prst="rect">
            <a:avLst/>
          </a:prstGeom>
          <a:noFill/>
        </p:spPr>
        <p:txBody>
          <a:bodyPr wrap="square" rtlCol="0">
            <a:spAutoFit/>
          </a:bodyPr>
          <a:lstStyle/>
          <a:p>
            <a:pPr marL="457200" indent="-457200">
              <a:buFont typeface="+mj-lt"/>
              <a:buAutoNum type="alphaUcPeriod"/>
            </a:pPr>
            <a:r>
              <a:rPr lang="en-US" sz="2400" dirty="0"/>
              <a:t>Networked organization</a:t>
            </a:r>
          </a:p>
          <a:p>
            <a:pPr marL="457200" indent="-457200">
              <a:buFont typeface="+mj-lt"/>
              <a:buAutoNum type="alphaUcPeriod"/>
            </a:pPr>
            <a:r>
              <a:rPr lang="en-US" sz="2400" dirty="0"/>
              <a:t>Flat organization</a:t>
            </a:r>
          </a:p>
          <a:p>
            <a:pPr marL="457200" indent="-457200">
              <a:buFont typeface="+mj-lt"/>
              <a:buAutoNum type="alphaUcPeriod"/>
            </a:pPr>
            <a:r>
              <a:rPr lang="en-US" sz="2400" dirty="0"/>
              <a:t>Matrix organization</a:t>
            </a:r>
          </a:p>
          <a:p>
            <a:pPr marL="457200" indent="-457200">
              <a:buFont typeface="+mj-lt"/>
              <a:buAutoNum type="alphaUcPeriod"/>
            </a:pPr>
            <a:r>
              <a:rPr lang="en-US" sz="2400" dirty="0"/>
              <a:t>Hierarchical organization</a:t>
            </a:r>
          </a:p>
          <a:p>
            <a:pPr marL="457200" indent="-457200">
              <a:buFont typeface="+mj-lt"/>
              <a:buAutoNum type="alphaUcPeriod"/>
            </a:pPr>
            <a:endParaRPr lang="en-US" sz="2400" dirty="0"/>
          </a:p>
          <a:p>
            <a:endParaRPr lang="en-US" sz="2400" dirty="0"/>
          </a:p>
        </p:txBody>
      </p:sp>
    </p:spTree>
    <p:extLst>
      <p:ext uri="{BB962C8B-B14F-4D97-AF65-F5344CB8AC3E}">
        <p14:creationId xmlns:p14="http://schemas.microsoft.com/office/powerpoint/2010/main" val="1959900167"/>
      </p:ext>
    </p:extLst>
  </p:cSld>
  <p:clrMapOvr>
    <a:masterClrMapping/>
  </p:clrMapOvr>
  <p:transition spd="slow">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76200"/>
            <a:ext cx="8991600" cy="1006474"/>
          </a:xfrm>
        </p:spPr>
        <p:txBody>
          <a:bodyPr>
            <a:noAutofit/>
          </a:bodyPr>
          <a:lstStyle/>
          <a:p>
            <a:r>
              <a:rPr lang="en-US" b="1" dirty="0">
                <a:solidFill>
                  <a:srgbClr val="0036A2"/>
                </a:solidFill>
              </a:rPr>
              <a:t>Match the organizational structure to the power structure it supports.</a:t>
            </a:r>
          </a:p>
        </p:txBody>
      </p:sp>
      <p:sp>
        <p:nvSpPr>
          <p:cNvPr id="3" name="Content Placeholder 2"/>
          <p:cNvSpPr>
            <a:spLocks noGrp="1"/>
          </p:cNvSpPr>
          <p:nvPr>
            <p:ph idx="1"/>
          </p:nvPr>
        </p:nvSpPr>
        <p:spPr>
          <a:xfrm>
            <a:off x="457200" y="1479551"/>
            <a:ext cx="4495800" cy="4876800"/>
          </a:xfrm>
        </p:spPr>
        <p:txBody>
          <a:bodyPr/>
          <a:lstStyle/>
          <a:p>
            <a:pPr marL="457200" indent="-457200">
              <a:buFont typeface="+mj-lt"/>
              <a:buAutoNum type="arabicPeriod"/>
            </a:pPr>
            <a:r>
              <a:rPr lang="en-US" dirty="0"/>
              <a:t>Hierarchical organization</a:t>
            </a:r>
          </a:p>
          <a:p>
            <a:pPr marL="457200" indent="-457200">
              <a:buFont typeface="+mj-lt"/>
              <a:buAutoNum type="arabicPeriod"/>
            </a:pPr>
            <a:r>
              <a:rPr lang="en-US" dirty="0"/>
              <a:t>Flat organization</a:t>
            </a:r>
          </a:p>
          <a:p>
            <a:pPr marL="457200" indent="-457200">
              <a:buFont typeface="+mj-lt"/>
              <a:buAutoNum type="arabicPeriod"/>
            </a:pPr>
            <a:r>
              <a:rPr lang="en-US" dirty="0"/>
              <a:t>Matrix organization</a:t>
            </a:r>
          </a:p>
          <a:p>
            <a:pPr marL="457200" indent="-457200">
              <a:buFont typeface="+mj-lt"/>
              <a:buAutoNum type="arabicPeriod"/>
            </a:pPr>
            <a:r>
              <a:rPr lang="en-US" dirty="0"/>
              <a:t>Networked organization</a:t>
            </a:r>
          </a:p>
        </p:txBody>
      </p:sp>
      <p:sp>
        <p:nvSpPr>
          <p:cNvPr id="4" name="Slide Number Placeholder 3"/>
          <p:cNvSpPr>
            <a:spLocks noGrp="1"/>
          </p:cNvSpPr>
          <p:nvPr>
            <p:ph type="sldNum" sz="quarter" idx="12"/>
          </p:nvPr>
        </p:nvSpPr>
        <p:spPr/>
        <p:txBody>
          <a:bodyPr/>
          <a:lstStyle/>
          <a:p>
            <a:fld id="{24C395CD-CF51-49C4-9BB7-6F234626280F}" type="slidenum">
              <a:rPr lang="en-US" smtClean="0"/>
              <a:t>27</a:t>
            </a:fld>
            <a:endParaRPr lang="en-US"/>
          </a:p>
        </p:txBody>
      </p:sp>
      <p:sp>
        <p:nvSpPr>
          <p:cNvPr id="7" name="TextBox 6"/>
          <p:cNvSpPr txBox="1"/>
          <p:nvPr/>
        </p:nvSpPr>
        <p:spPr>
          <a:xfrm>
            <a:off x="5105400" y="1460575"/>
            <a:ext cx="3733800" cy="1938992"/>
          </a:xfrm>
          <a:prstGeom prst="rect">
            <a:avLst/>
          </a:prstGeom>
          <a:noFill/>
        </p:spPr>
        <p:txBody>
          <a:bodyPr wrap="square" rtlCol="0">
            <a:spAutoFit/>
          </a:bodyPr>
          <a:lstStyle/>
          <a:p>
            <a:pPr marL="457200" indent="-457200">
              <a:buFont typeface="+mj-lt"/>
              <a:buAutoNum type="alphaUcPeriod"/>
            </a:pPr>
            <a:r>
              <a:rPr lang="en-US" sz="2400" dirty="0"/>
              <a:t>Distributed </a:t>
            </a:r>
            <a:endParaRPr lang="en-US" sz="2400" dirty="0" smtClean="0"/>
          </a:p>
          <a:p>
            <a:pPr marL="457200" indent="-457200">
              <a:buFont typeface="+mj-lt"/>
              <a:buAutoNum type="alphaUcPeriod"/>
            </a:pPr>
            <a:r>
              <a:rPr lang="en-US" sz="2400" dirty="0" smtClean="0"/>
              <a:t>Centralized</a:t>
            </a:r>
            <a:endParaRPr lang="en-US" sz="2400" dirty="0"/>
          </a:p>
          <a:p>
            <a:pPr marL="457200" indent="-457200">
              <a:buFont typeface="+mj-lt"/>
              <a:buAutoNum type="alphaUcPeriod"/>
            </a:pPr>
            <a:r>
              <a:rPr lang="en-US" sz="2400" dirty="0"/>
              <a:t>Decentralized</a:t>
            </a:r>
          </a:p>
          <a:p>
            <a:pPr marL="457200" indent="-457200">
              <a:buFont typeface="+mj-lt"/>
              <a:buAutoNum type="alphaUcPeriod"/>
            </a:pPr>
            <a:endParaRPr lang="en-US" sz="2400" dirty="0"/>
          </a:p>
          <a:p>
            <a:endParaRPr lang="en-US" sz="2400" dirty="0"/>
          </a:p>
        </p:txBody>
      </p:sp>
    </p:spTree>
    <p:extLst>
      <p:ext uri="{BB962C8B-B14F-4D97-AF65-F5344CB8AC3E}">
        <p14:creationId xmlns:p14="http://schemas.microsoft.com/office/powerpoint/2010/main" val="622594874"/>
      </p:ext>
    </p:extLst>
  </p:cSld>
  <p:clrMapOvr>
    <a:masterClrMapping/>
  </p:clrMapOvr>
  <p:transition spd="slow">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479774"/>
            <a:ext cx="8991600" cy="701674"/>
          </a:xfrm>
        </p:spPr>
        <p:txBody>
          <a:bodyPr>
            <a:noAutofit/>
          </a:bodyPr>
          <a:lstStyle/>
          <a:p>
            <a:r>
              <a:rPr lang="en-US" b="1" dirty="0">
                <a:solidFill>
                  <a:srgbClr val="0036A2"/>
                </a:solidFill>
              </a:rPr>
              <a:t>Match a firm’s actions with the cultural layer it helps to </a:t>
            </a:r>
            <a:r>
              <a:rPr lang="en-US" b="1" dirty="0" smtClean="0">
                <a:solidFill>
                  <a:srgbClr val="0036A2"/>
                </a:solidFill>
              </a:rPr>
              <a:t>define.</a:t>
            </a:r>
            <a:endParaRPr lang="en-US" b="1" dirty="0">
              <a:solidFill>
                <a:srgbClr val="0036A2"/>
              </a:solidFill>
            </a:endParaRPr>
          </a:p>
        </p:txBody>
      </p:sp>
      <p:sp>
        <p:nvSpPr>
          <p:cNvPr id="3" name="Content Placeholder 2"/>
          <p:cNvSpPr>
            <a:spLocks noGrp="1"/>
          </p:cNvSpPr>
          <p:nvPr>
            <p:ph idx="1"/>
          </p:nvPr>
        </p:nvSpPr>
        <p:spPr>
          <a:xfrm>
            <a:off x="457200" y="1479551"/>
            <a:ext cx="4191000" cy="4876800"/>
          </a:xfrm>
        </p:spPr>
        <p:txBody>
          <a:bodyPr>
            <a:normAutofit/>
          </a:bodyPr>
          <a:lstStyle/>
          <a:p>
            <a:pPr marL="457200" indent="-457200">
              <a:buFont typeface="+mj-lt"/>
              <a:buAutoNum type="arabicPeriod"/>
            </a:pPr>
            <a:r>
              <a:rPr lang="en-US" sz="2400" dirty="0"/>
              <a:t>Invest heavily in training</a:t>
            </a:r>
          </a:p>
          <a:p>
            <a:pPr marL="457200" indent="-457200">
              <a:buFont typeface="+mj-lt"/>
              <a:buAutoNum type="arabicPeriod"/>
            </a:pPr>
            <a:r>
              <a:rPr lang="en-US" sz="2400" dirty="0"/>
              <a:t>Believe in helping employees to develop so they can perform better in the future</a:t>
            </a:r>
          </a:p>
          <a:p>
            <a:pPr marL="457200" indent="-457200">
              <a:buFont typeface="+mj-lt"/>
              <a:buAutoNum type="arabicPeriod"/>
            </a:pPr>
            <a:r>
              <a:rPr lang="en-US" sz="2400" dirty="0"/>
              <a:t>Workers inherently know that customer issues take precedence </a:t>
            </a:r>
          </a:p>
        </p:txBody>
      </p:sp>
      <p:sp>
        <p:nvSpPr>
          <p:cNvPr id="4" name="Slide Number Placeholder 3"/>
          <p:cNvSpPr>
            <a:spLocks noGrp="1"/>
          </p:cNvSpPr>
          <p:nvPr>
            <p:ph type="sldNum" sz="quarter" idx="12"/>
          </p:nvPr>
        </p:nvSpPr>
        <p:spPr/>
        <p:txBody>
          <a:bodyPr/>
          <a:lstStyle/>
          <a:p>
            <a:fld id="{24C395CD-CF51-49C4-9BB7-6F234626280F}" type="slidenum">
              <a:rPr lang="en-US" smtClean="0"/>
              <a:t>28</a:t>
            </a:fld>
            <a:endParaRPr lang="en-US"/>
          </a:p>
        </p:txBody>
      </p:sp>
      <p:sp>
        <p:nvSpPr>
          <p:cNvPr id="7" name="TextBox 6"/>
          <p:cNvSpPr txBox="1"/>
          <p:nvPr/>
        </p:nvSpPr>
        <p:spPr>
          <a:xfrm>
            <a:off x="5181600" y="1462233"/>
            <a:ext cx="3733800" cy="2246769"/>
          </a:xfrm>
          <a:prstGeom prst="rect">
            <a:avLst/>
          </a:prstGeom>
        </p:spPr>
        <p:txBody>
          <a:bodyPr wrap="square" rtlCol="0">
            <a:spAutoFit/>
          </a:bodyPr>
          <a:lstStyle/>
          <a:p>
            <a:pPr marL="457200" indent="-457200">
              <a:buFont typeface="+mj-lt"/>
              <a:buAutoNum type="alphaUcPeriod"/>
            </a:pPr>
            <a:r>
              <a:rPr lang="en-US" sz="2800" dirty="0"/>
              <a:t>Low power distance</a:t>
            </a:r>
          </a:p>
          <a:p>
            <a:pPr marL="457200" indent="-457200">
              <a:buFont typeface="+mj-lt"/>
              <a:buAutoNum type="alphaUcPeriod"/>
            </a:pPr>
            <a:r>
              <a:rPr lang="en-US" sz="2800" dirty="0"/>
              <a:t>Values</a:t>
            </a:r>
          </a:p>
          <a:p>
            <a:pPr marL="457200" indent="-457200">
              <a:buFont typeface="+mj-lt"/>
              <a:buAutoNum type="alphaUcPeriod"/>
            </a:pPr>
            <a:r>
              <a:rPr lang="en-US" sz="2800" dirty="0"/>
              <a:t>Assumptions</a:t>
            </a:r>
          </a:p>
          <a:p>
            <a:pPr marL="457200" indent="-457200">
              <a:buFont typeface="+mj-lt"/>
              <a:buAutoNum type="alphaUcPeriod"/>
            </a:pPr>
            <a:endParaRPr lang="en-US" sz="2800" dirty="0"/>
          </a:p>
          <a:p>
            <a:endParaRPr lang="en-US" sz="2800" dirty="0"/>
          </a:p>
        </p:txBody>
      </p:sp>
    </p:spTree>
    <p:extLst>
      <p:ext uri="{BB962C8B-B14F-4D97-AF65-F5344CB8AC3E}">
        <p14:creationId xmlns:p14="http://schemas.microsoft.com/office/powerpoint/2010/main" val="2470693062"/>
      </p:ext>
    </p:extLst>
  </p:cSld>
  <p:clrMapOvr>
    <a:masterClrMapping/>
  </p:clrMapOvr>
  <p:transition spd="slow">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479774"/>
            <a:ext cx="8991600" cy="1501426"/>
          </a:xfrm>
        </p:spPr>
        <p:txBody>
          <a:bodyPr>
            <a:noAutofit/>
          </a:bodyPr>
          <a:lstStyle/>
          <a:p>
            <a:r>
              <a:rPr lang="en-US" b="1" dirty="0" err="1">
                <a:solidFill>
                  <a:srgbClr val="0036A2"/>
                </a:solidFill>
              </a:rPr>
              <a:t>Hofstede</a:t>
            </a:r>
            <a:r>
              <a:rPr lang="en-US" b="1" dirty="0">
                <a:solidFill>
                  <a:srgbClr val="0036A2"/>
                </a:solidFill>
              </a:rPr>
              <a:t> identified cultural dimensions and researched expected behaviors within that society. Match the cultural dimension to the organizational impact it can have..</a:t>
            </a:r>
          </a:p>
        </p:txBody>
      </p:sp>
      <p:sp>
        <p:nvSpPr>
          <p:cNvPr id="3" name="Content Placeholder 2"/>
          <p:cNvSpPr>
            <a:spLocks noGrp="1"/>
          </p:cNvSpPr>
          <p:nvPr>
            <p:ph idx="1"/>
          </p:nvPr>
        </p:nvSpPr>
        <p:spPr>
          <a:xfrm>
            <a:off x="457200" y="2362200"/>
            <a:ext cx="4495800" cy="3994150"/>
          </a:xfrm>
        </p:spPr>
        <p:txBody>
          <a:bodyPr/>
          <a:lstStyle/>
          <a:p>
            <a:pPr marL="457200" indent="-457200">
              <a:buFont typeface="+mj-lt"/>
              <a:buAutoNum type="arabicPeriod"/>
            </a:pPr>
            <a:r>
              <a:rPr lang="en-US" dirty="0"/>
              <a:t>The willingness to take risk or avoid risk.</a:t>
            </a:r>
          </a:p>
          <a:p>
            <a:pPr marL="457200" indent="-457200">
              <a:buFont typeface="+mj-lt"/>
              <a:buAutoNum type="arabicPeriod"/>
            </a:pPr>
            <a:r>
              <a:rPr lang="en-US" dirty="0"/>
              <a:t>The likeliness of innovation</a:t>
            </a:r>
          </a:p>
          <a:p>
            <a:pPr marL="457200" indent="-457200">
              <a:buFont typeface="+mj-lt"/>
              <a:buAutoNum type="arabicPeriod"/>
            </a:pPr>
            <a:r>
              <a:rPr lang="en-US" dirty="0"/>
              <a:t>The propensity to hire from within the organization</a:t>
            </a:r>
          </a:p>
          <a:p>
            <a:pPr marL="457200" indent="-457200">
              <a:buFont typeface="+mj-lt"/>
              <a:buAutoNum type="arabicPeriod"/>
            </a:pPr>
            <a:r>
              <a:rPr lang="en-US" dirty="0"/>
              <a:t>The level of conflict to be anticipated</a:t>
            </a:r>
          </a:p>
          <a:p>
            <a:pPr marL="457200" indent="-457200">
              <a:buFont typeface="+mj-lt"/>
              <a:buAutoNum type="arabicPeriod"/>
            </a:pPr>
            <a:r>
              <a:rPr lang="en-US" dirty="0"/>
              <a:t>The willingness to delay gratification</a:t>
            </a:r>
          </a:p>
        </p:txBody>
      </p:sp>
      <p:sp>
        <p:nvSpPr>
          <p:cNvPr id="4" name="Slide Number Placeholder 3"/>
          <p:cNvSpPr>
            <a:spLocks noGrp="1"/>
          </p:cNvSpPr>
          <p:nvPr>
            <p:ph type="sldNum" sz="quarter" idx="12"/>
          </p:nvPr>
        </p:nvSpPr>
        <p:spPr/>
        <p:txBody>
          <a:bodyPr/>
          <a:lstStyle/>
          <a:p>
            <a:fld id="{24C395CD-CF51-49C4-9BB7-6F234626280F}" type="slidenum">
              <a:rPr lang="en-US" smtClean="0"/>
              <a:t>29</a:t>
            </a:fld>
            <a:endParaRPr lang="en-US"/>
          </a:p>
        </p:txBody>
      </p:sp>
      <p:sp>
        <p:nvSpPr>
          <p:cNvPr id="7" name="TextBox 6"/>
          <p:cNvSpPr txBox="1"/>
          <p:nvPr/>
        </p:nvSpPr>
        <p:spPr>
          <a:xfrm>
            <a:off x="5257800" y="2362200"/>
            <a:ext cx="3962400" cy="3416320"/>
          </a:xfrm>
          <a:prstGeom prst="rect">
            <a:avLst/>
          </a:prstGeom>
          <a:noFill/>
        </p:spPr>
        <p:txBody>
          <a:bodyPr wrap="square" rtlCol="0">
            <a:spAutoFit/>
          </a:bodyPr>
          <a:lstStyle/>
          <a:p>
            <a:pPr marL="457200" indent="-457200">
              <a:buFont typeface="+mj-lt"/>
              <a:buAutoNum type="alphaUcPeriod"/>
            </a:pPr>
            <a:r>
              <a:rPr lang="en-US" sz="2400" dirty="0"/>
              <a:t>Power Distance</a:t>
            </a:r>
          </a:p>
          <a:p>
            <a:pPr marL="457200" indent="-457200">
              <a:buFont typeface="+mj-lt"/>
              <a:buAutoNum type="alphaUcPeriod"/>
            </a:pPr>
            <a:r>
              <a:rPr lang="en-US" sz="2400" dirty="0" smtClean="0"/>
              <a:t>Uncertainty </a:t>
            </a:r>
            <a:r>
              <a:rPr lang="en-US" sz="2400" dirty="0"/>
              <a:t>Avoidance</a:t>
            </a:r>
          </a:p>
          <a:p>
            <a:pPr marL="457200" indent="-457200">
              <a:buFont typeface="+mj-lt"/>
              <a:buAutoNum type="alphaUcPeriod"/>
            </a:pPr>
            <a:r>
              <a:rPr lang="en-US" sz="2400" dirty="0" smtClean="0"/>
              <a:t>Individualism/Collectivism</a:t>
            </a:r>
            <a:endParaRPr lang="en-US" sz="2400" dirty="0"/>
          </a:p>
          <a:p>
            <a:pPr marL="457200" indent="-457200">
              <a:buFont typeface="+mj-lt"/>
              <a:buAutoNum type="alphaUcPeriod"/>
            </a:pPr>
            <a:r>
              <a:rPr lang="en-US" sz="2400" dirty="0" smtClean="0"/>
              <a:t>Confucian </a:t>
            </a:r>
            <a:r>
              <a:rPr lang="en-US" sz="2400" dirty="0"/>
              <a:t>Work </a:t>
            </a:r>
            <a:r>
              <a:rPr lang="en-US" sz="2400" dirty="0" smtClean="0"/>
              <a:t>Dynamism</a:t>
            </a:r>
          </a:p>
          <a:p>
            <a:pPr marL="457200" indent="-457200">
              <a:buFont typeface="+mj-lt"/>
              <a:buAutoNum type="alphaUcPeriod"/>
            </a:pPr>
            <a:r>
              <a:rPr lang="en-US" sz="2400" dirty="0" smtClean="0"/>
              <a:t>Masculinity/Femininity</a:t>
            </a:r>
            <a:endParaRPr lang="en-US" sz="2400" dirty="0"/>
          </a:p>
          <a:p>
            <a:pPr marL="457200" indent="-457200">
              <a:buFont typeface="+mj-lt"/>
              <a:buAutoNum type="alphaUcPeriod"/>
            </a:pPr>
            <a:endParaRPr lang="en-US" sz="2400" dirty="0"/>
          </a:p>
          <a:p>
            <a:pPr marL="457200" indent="-457200">
              <a:buFont typeface="+mj-lt"/>
              <a:buAutoNum type="alphaUcPeriod"/>
            </a:pPr>
            <a:endParaRPr lang="en-US" sz="2400" dirty="0"/>
          </a:p>
          <a:p>
            <a:endParaRPr lang="en-US" sz="2400" dirty="0"/>
          </a:p>
        </p:txBody>
      </p:sp>
    </p:spTree>
    <p:extLst>
      <p:ext uri="{BB962C8B-B14F-4D97-AF65-F5344CB8AC3E}">
        <p14:creationId xmlns:p14="http://schemas.microsoft.com/office/powerpoint/2010/main" val="2562751760"/>
      </p:ext>
    </p:extLst>
  </p:cSld>
  <p:clrMapOvr>
    <a:masterClrMapping/>
  </p:clrMapOvr>
  <p:transition spd="slow">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b="1" dirty="0" smtClean="0">
                <a:solidFill>
                  <a:srgbClr val="0036A2"/>
                </a:solidFill>
              </a:rPr>
              <a:t>Decision Rights</a:t>
            </a:r>
            <a:endParaRPr lang="en-US" b="1" dirty="0"/>
          </a:p>
        </p:txBody>
      </p:sp>
      <p:sp>
        <p:nvSpPr>
          <p:cNvPr id="3" name="Content Placeholder 2"/>
          <p:cNvSpPr>
            <a:spLocks noGrp="1"/>
          </p:cNvSpPr>
          <p:nvPr>
            <p:ph idx="1"/>
          </p:nvPr>
        </p:nvSpPr>
        <p:spPr/>
        <p:txBody>
          <a:bodyPr/>
          <a:lstStyle/>
          <a:p>
            <a:r>
              <a:rPr lang="en-US" dirty="0" smtClean="0"/>
              <a:t>Who in the organization has the responsibility to initiate, supply information, approve, implement, and control various types of decisions.</a:t>
            </a:r>
          </a:p>
          <a:p>
            <a:r>
              <a:rPr lang="en-US" dirty="0" smtClean="0"/>
              <a:t>Ideally the person with the most information and in the best position should have these rights. (i.e. senior leaders).</a:t>
            </a:r>
          </a:p>
          <a:p>
            <a:r>
              <a:rPr lang="en-US" dirty="0" smtClean="0"/>
              <a:t>Organizational design focus on making sure that </a:t>
            </a:r>
            <a:r>
              <a:rPr lang="en-US" sz="1900" b="1" dirty="0" smtClean="0">
                <a:solidFill>
                  <a:srgbClr val="002060"/>
                </a:solidFill>
              </a:rPr>
              <a:t>decision rights </a:t>
            </a:r>
            <a:r>
              <a:rPr lang="en-US" dirty="0" smtClean="0"/>
              <a:t>are properly allocated.</a:t>
            </a:r>
          </a:p>
          <a:p>
            <a:r>
              <a:rPr lang="en-US" i="1" dirty="0"/>
              <a:t>Zara - decision rights moved to the store managers, providing for quicker responses to their local customer base.</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r>
              <a:rPr lang="en-US" b="1" dirty="0" smtClean="0">
                <a:solidFill>
                  <a:srgbClr val="0036A2"/>
                </a:solidFill>
              </a:rPr>
              <a:t>Formal Reporting Relationships and Organization Structures</a:t>
            </a:r>
          </a:p>
        </p:txBody>
      </p:sp>
      <p:sp>
        <p:nvSpPr>
          <p:cNvPr id="5" name="Content Placeholder 4"/>
          <p:cNvSpPr>
            <a:spLocks noGrp="1"/>
          </p:cNvSpPr>
          <p:nvPr>
            <p:ph idx="1"/>
          </p:nvPr>
        </p:nvSpPr>
        <p:spPr>
          <a:xfrm>
            <a:off x="533400" y="2057401"/>
            <a:ext cx="8229600" cy="3733800"/>
          </a:xfrm>
        </p:spPr>
        <p:txBody>
          <a:bodyPr>
            <a:normAutofit/>
          </a:bodyPr>
          <a:lstStyle/>
          <a:p>
            <a:r>
              <a:rPr lang="en-US" sz="1900" b="1" dirty="0" smtClean="0">
                <a:solidFill>
                  <a:srgbClr val="002060"/>
                </a:solidFill>
              </a:rPr>
              <a:t>Organization structure </a:t>
            </a:r>
            <a:r>
              <a:rPr lang="en-US" dirty="0" smtClean="0"/>
              <a:t>is the way of designing an organization so that decision rights are correctly allocated. </a:t>
            </a:r>
          </a:p>
          <a:p>
            <a:r>
              <a:rPr lang="en-US" dirty="0" smtClean="0"/>
              <a:t>The structure of </a:t>
            </a:r>
            <a:r>
              <a:rPr lang="en-US" sz="1900" b="1" dirty="0" smtClean="0">
                <a:solidFill>
                  <a:srgbClr val="002060"/>
                </a:solidFill>
              </a:rPr>
              <a:t>reporting relationships </a:t>
            </a:r>
            <a:r>
              <a:rPr lang="en-US" dirty="0" smtClean="0"/>
              <a:t>typically reflects the flow of communication and decision making throughout the organization. </a:t>
            </a:r>
          </a:p>
          <a:p>
            <a:r>
              <a:rPr lang="en-US" dirty="0" smtClean="0"/>
              <a:t>Traditional organizations are </a:t>
            </a:r>
            <a:r>
              <a:rPr lang="en-US" sz="1900" b="1" dirty="0" smtClean="0">
                <a:solidFill>
                  <a:srgbClr val="002060"/>
                </a:solidFill>
              </a:rPr>
              <a:t>hierarchical</a:t>
            </a:r>
            <a:r>
              <a:rPr lang="en-US" dirty="0" smtClean="0"/>
              <a:t>, </a:t>
            </a:r>
            <a:r>
              <a:rPr lang="en-US" sz="1900" b="1" dirty="0" smtClean="0">
                <a:solidFill>
                  <a:srgbClr val="002060"/>
                </a:solidFill>
              </a:rPr>
              <a:t>flat </a:t>
            </a:r>
            <a:r>
              <a:rPr lang="en-US" dirty="0" smtClean="0"/>
              <a:t>or </a:t>
            </a:r>
            <a:r>
              <a:rPr lang="en-US" sz="1900" b="1" dirty="0" smtClean="0">
                <a:solidFill>
                  <a:srgbClr val="002060"/>
                </a:solidFill>
              </a:rPr>
              <a:t>matrix</a:t>
            </a:r>
            <a:r>
              <a:rPr lang="en-US" dirty="0" smtClean="0"/>
              <a:t>. (Fig. 3.4). </a:t>
            </a:r>
          </a:p>
          <a:p>
            <a:r>
              <a:rPr lang="en-US" dirty="0" smtClean="0"/>
              <a:t>The </a:t>
            </a:r>
            <a:r>
              <a:rPr lang="en-US" sz="1900" b="1" dirty="0" smtClean="0">
                <a:solidFill>
                  <a:srgbClr val="002060"/>
                </a:solidFill>
              </a:rPr>
              <a:t>networked</a:t>
            </a:r>
            <a:r>
              <a:rPr lang="en-US" dirty="0" smtClean="0"/>
              <a:t> structure is a newer organizational form.</a:t>
            </a:r>
          </a:p>
          <a:p>
            <a:r>
              <a:rPr lang="en-US" sz="1900" b="1" dirty="0" smtClean="0">
                <a:solidFill>
                  <a:srgbClr val="002060"/>
                </a:solidFill>
              </a:rPr>
              <a:t>Social networks </a:t>
            </a:r>
            <a:r>
              <a:rPr lang="en-US" dirty="0" smtClean="0"/>
              <a:t>and </a:t>
            </a:r>
            <a:r>
              <a:rPr lang="en-US" sz="1900" b="1" dirty="0" smtClean="0">
                <a:solidFill>
                  <a:srgbClr val="002060"/>
                </a:solidFill>
              </a:rPr>
              <a:t>virtual communities.</a:t>
            </a:r>
          </a:p>
        </p:txBody>
      </p:sp>
    </p:spTree>
  </p:cSld>
  <p:clrMapOvr>
    <a:masterClrMapping/>
  </p:clrMapOvr>
  <p:transition spd="slow">
    <p:fade/>
  </p:transition>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4" name="Group 33"/>
          <p:cNvGraphicFramePr>
            <a:graphicFrameLocks noGrp="1"/>
          </p:cNvGraphicFramePr>
          <p:nvPr>
            <p:extLst>
              <p:ext uri="{D42A27DB-BD31-4B8C-83A1-F6EECF244321}">
                <p14:modId xmlns:p14="http://schemas.microsoft.com/office/powerpoint/2010/main" val="3609631707"/>
              </p:ext>
            </p:extLst>
          </p:nvPr>
        </p:nvGraphicFramePr>
        <p:xfrm>
          <a:off x="76200" y="1082674"/>
          <a:ext cx="9067800" cy="5775326"/>
        </p:xfrm>
        <a:graphic>
          <a:graphicData uri="http://schemas.openxmlformats.org/drawingml/2006/table">
            <a:tbl>
              <a:tblPr/>
              <a:tblGrid>
                <a:gridCol w="1813223"/>
                <a:gridCol w="1813222"/>
                <a:gridCol w="1735634"/>
                <a:gridCol w="1846957"/>
                <a:gridCol w="1858764"/>
              </a:tblGrid>
              <a:tr h="550957">
                <a:tc>
                  <a:txBody>
                    <a:bodyPr/>
                    <a:lstStyle/>
                    <a:p>
                      <a:pPr marL="0" marR="0" lvl="0" indent="0" algn="just" defTabSz="914400" rtl="0" eaLnBrk="1" fontAlgn="base" latinLnBrk="0" hangingPunct="0">
                        <a:lnSpc>
                          <a:spcPct val="200000"/>
                        </a:lnSpc>
                        <a:spcBef>
                          <a:spcPts val="0"/>
                        </a:spcBef>
                        <a:spcAft>
                          <a:spcPts val="0"/>
                        </a:spcAft>
                        <a:buClrTx/>
                        <a:buSzTx/>
                        <a:buFontTx/>
                        <a:buNone/>
                        <a:tabLst/>
                      </a:pPr>
                      <a:endParaRPr lang="en-US" sz="1400" b="1" kern="1200" dirty="0" smtClean="0">
                        <a:solidFill>
                          <a:schemeClr val="tx1"/>
                        </a:solidFill>
                        <a:latin typeface="Georgia" pitchFamily="18" charset="0"/>
                        <a:ea typeface="Times New Roman"/>
                        <a:cs typeface="Times New Roman"/>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75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lang="en-US" sz="1400" b="1" kern="1200" dirty="0" smtClean="0">
                          <a:solidFill>
                            <a:schemeClr val="bg1"/>
                          </a:solidFill>
                          <a:latin typeface="Georgia" pitchFamily="18" charset="0"/>
                          <a:ea typeface="Times New Roman"/>
                          <a:cs typeface="Times New Roman"/>
                        </a:rPr>
                        <a:t>Hierarchical</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75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lang="en-US" sz="1400" b="1" kern="1200" dirty="0" smtClean="0">
                          <a:solidFill>
                            <a:schemeClr val="bg1"/>
                          </a:solidFill>
                          <a:latin typeface="Georgia" pitchFamily="18" charset="0"/>
                          <a:ea typeface="Times New Roman"/>
                          <a:cs typeface="Times New Roman"/>
                        </a:rPr>
                        <a:t>Flat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75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lang="en-US" sz="1400" b="1" kern="1200" dirty="0" smtClean="0">
                          <a:solidFill>
                            <a:schemeClr val="bg1"/>
                          </a:solidFill>
                          <a:latin typeface="Georgia" pitchFamily="18" charset="0"/>
                          <a:ea typeface="Times New Roman"/>
                          <a:cs typeface="Times New Roman"/>
                        </a:rPr>
                        <a:t>Matrix</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75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lang="en-US" sz="1400" b="1" kern="1200" dirty="0" smtClean="0">
                          <a:solidFill>
                            <a:schemeClr val="bg1"/>
                          </a:solidFill>
                          <a:latin typeface="Georgia" pitchFamily="18" charset="0"/>
                          <a:ea typeface="Times New Roman"/>
                          <a:cs typeface="Times New Roman"/>
                        </a:rPr>
                        <a:t>Networked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75000"/>
                      </a:schemeClr>
                    </a:solidFill>
                  </a:tcPr>
                </a:tc>
              </a:tr>
              <a:tr h="5224369">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tx1"/>
                          </a:solidFill>
                          <a:effectLst/>
                          <a:latin typeface="+mn-lt"/>
                        </a:rPr>
                        <a:t>Description</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mn-lt"/>
                      </a:endParaRP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mn-lt"/>
                      </a:endParaRP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mn-lt"/>
                      </a:endParaRP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tx1"/>
                          </a:solidFill>
                          <a:effectLst/>
                          <a:latin typeface="+mn-lt"/>
                        </a:rPr>
                        <a:t>Characteristics</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mn-lt"/>
                      </a:endParaRP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mn-lt"/>
                      </a:endParaRP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mn-lt"/>
                      </a:endParaRP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tx1"/>
                          </a:solidFill>
                          <a:effectLst/>
                          <a:latin typeface="+mn-lt"/>
                        </a:rPr>
                        <a:t>Type of Environment Best Supported</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mn-lt"/>
                      </a:endParaRP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tx1"/>
                          </a:solidFill>
                          <a:effectLst/>
                          <a:latin typeface="+mn-lt"/>
                        </a:rPr>
                        <a:t>Basis of Structuring</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mn-lt"/>
                      </a:endParaRP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tx1"/>
                          </a:solidFill>
                          <a:effectLst/>
                          <a:latin typeface="+mn-lt"/>
                        </a:rPr>
                        <a:t>Power Structure</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mn-lt"/>
                      </a:endParaRP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tx1"/>
                          </a:solidFill>
                          <a:effectLst/>
                          <a:latin typeface="+mn-lt"/>
                        </a:rPr>
                        <a:t>Key Tech. Supporting this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mn-lt"/>
                        </a:rPr>
                        <a:t>Bureaucratic w/ defined levels of management</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mn-lt"/>
                      </a:endParaRP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mn-lt"/>
                        </a:rPr>
                        <a:t>Division of labor specialization, unity of command</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mn-lt"/>
                      </a:endParaRP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mn-lt"/>
                      </a:endParaRP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mn-lt"/>
                        </a:rPr>
                        <a:t>Stable</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mn-lt"/>
                        </a:rPr>
                        <a:t>Certain</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mn-lt"/>
                      </a:endParaRP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mn-lt"/>
                        </a:rPr>
                        <a:t>Primary function</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mn-lt"/>
                      </a:endParaRP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mn-lt"/>
                        </a:rPr>
                        <a:t>Centralized</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mn-lt"/>
                      </a:endParaRP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mn-lt"/>
                        </a:rPr>
                        <a:t>Mainframe, centralized data and processing</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mn-lt"/>
                        </a:rPr>
                        <a:t>Decision-making pushed down to lowest level</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mn-lt"/>
                      </a:endParaRP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mn-lt"/>
                        </a:rPr>
                        <a:t>Informal roles, planning and control; often sm.,young orgs.</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mn-lt"/>
                      </a:endParaRP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mn-lt"/>
                        </a:rPr>
                        <a:t>Unstable</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mn-lt"/>
                        </a:rPr>
                        <a:t>Uncertain</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mn-lt"/>
                      </a:endParaRP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mn-lt"/>
                        </a:rPr>
                        <a:t>Primary function</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mn-lt"/>
                      </a:endParaRP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mn-lt"/>
                        </a:rPr>
                        <a:t>Centralized</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mn-lt"/>
                      </a:endParaRP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mn-lt"/>
                        </a:rPr>
                        <a:t>Personal computers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mn-lt"/>
                        </a:rPr>
                        <a:t>Workers assigned to 2 or more supervisors</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mn-lt"/>
                      </a:endParaRP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mn-lt"/>
                      </a:endParaRP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mn-lt"/>
                        </a:rPr>
                        <a:t>Dual reporting based on function/purpose</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mn-lt"/>
                      </a:endParaRP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mn-lt"/>
                      </a:endParaRP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mn-lt"/>
                      </a:endParaRP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mn-lt"/>
                        </a:rPr>
                        <a:t>Unstable</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mn-lt"/>
                        </a:rPr>
                        <a:t>Uncertain</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mn-lt"/>
                      </a:endParaRP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mn-lt"/>
                        </a:rPr>
                        <a:t>Functions and purpose</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mn-lt"/>
                      </a:endParaRP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mn-lt"/>
                        </a:rPr>
                        <a:t>Distributed</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mn-lt"/>
                      </a:endParaRP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mn-lt"/>
                        </a:rPr>
                        <a:t>Networks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mn-lt"/>
                        </a:rPr>
                        <a:t>Formal/informal communication networks that connect all</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mn-lt"/>
                        </a:rPr>
                        <a:t>Known for flexibility and adaptability</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mn-lt"/>
                      </a:endParaRP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mn-lt"/>
                      </a:endParaRP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mn-lt"/>
                      </a:endParaRP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mn-lt"/>
                        </a:rPr>
                        <a:t>Unstable</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mn-lt"/>
                        </a:rPr>
                        <a:t>Uncertain</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mn-lt"/>
                      </a:endParaRP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mn-lt"/>
                        </a:rPr>
                        <a:t>Networks</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mn-lt"/>
                      </a:endParaRP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mn-lt"/>
                        </a:rPr>
                        <a:t>Distributed</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mn-lt"/>
                      </a:endParaRP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mn-lt"/>
                        </a:rPr>
                        <a:t>Intranets and Internet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
        <p:nvSpPr>
          <p:cNvPr id="5" name="Title 3"/>
          <p:cNvSpPr txBox="1">
            <a:spLocks/>
          </p:cNvSpPr>
          <p:nvPr/>
        </p:nvSpPr>
        <p:spPr>
          <a:xfrm>
            <a:off x="152400" y="152400"/>
            <a:ext cx="9448800" cy="1325563"/>
          </a:xfrm>
          <a:prstGeom prst="rect">
            <a:avLst/>
          </a:prstGeom>
        </p:spPr>
        <p:txBody>
          <a:bodyPr>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en-US" sz="2800" b="1" dirty="0" smtClean="0">
                <a:solidFill>
                  <a:srgbClr val="0036A2"/>
                </a:solidFill>
              </a:rPr>
              <a:t>Formal Reporting Relationships and Organization Structures</a:t>
            </a:r>
          </a:p>
        </p:txBody>
      </p:sp>
    </p:spTree>
  </p:cSld>
  <p:clrMapOvr>
    <a:masterClrMapping/>
  </p:clrMapOvr>
  <p:transition spd="slow">
    <p:fade/>
  </p:transition>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b="1" dirty="0" smtClean="0">
                <a:solidFill>
                  <a:srgbClr val="0036A2"/>
                </a:solidFill>
              </a:rPr>
              <a:t>Networked Organization Structure and IS</a:t>
            </a:r>
            <a:endParaRPr lang="en-US" dirty="0"/>
          </a:p>
        </p:txBody>
      </p:sp>
      <p:sp>
        <p:nvSpPr>
          <p:cNvPr id="3" name="Content Placeholder 2"/>
          <p:cNvSpPr>
            <a:spLocks noGrp="1"/>
          </p:cNvSpPr>
          <p:nvPr>
            <p:ph idx="1"/>
          </p:nvPr>
        </p:nvSpPr>
        <p:spPr/>
        <p:txBody>
          <a:bodyPr>
            <a:normAutofit/>
          </a:bodyPr>
          <a:lstStyle/>
          <a:p>
            <a:r>
              <a:rPr lang="en-US" dirty="0" smtClean="0"/>
              <a:t>Data are gathered and stored in </a:t>
            </a:r>
            <a:r>
              <a:rPr lang="en-US" sz="1900" b="1" dirty="0" smtClean="0">
                <a:solidFill>
                  <a:srgbClr val="002060"/>
                </a:solidFill>
              </a:rPr>
              <a:t>centralized data warehouses </a:t>
            </a:r>
            <a:r>
              <a:rPr lang="en-US" dirty="0" smtClean="0"/>
              <a:t>for use in </a:t>
            </a:r>
            <a:r>
              <a:rPr lang="en-US" sz="1900" b="1" dirty="0" smtClean="0">
                <a:solidFill>
                  <a:srgbClr val="002060"/>
                </a:solidFill>
              </a:rPr>
              <a:t>analysis</a:t>
            </a:r>
            <a:r>
              <a:rPr lang="en-US" dirty="0" smtClean="0"/>
              <a:t> and decision making. </a:t>
            </a:r>
          </a:p>
          <a:p>
            <a:r>
              <a:rPr lang="en-US" dirty="0" smtClean="0"/>
              <a:t>Decision making is more timely and accurate because data are collected and stored instantly. </a:t>
            </a:r>
          </a:p>
          <a:p>
            <a:r>
              <a:rPr lang="en-US" dirty="0" smtClean="0"/>
              <a:t>Extensive use of </a:t>
            </a:r>
            <a:r>
              <a:rPr lang="en-US" sz="1900" b="1" dirty="0" smtClean="0">
                <a:solidFill>
                  <a:srgbClr val="002060"/>
                </a:solidFill>
              </a:rPr>
              <a:t>communication technologies </a:t>
            </a:r>
            <a:r>
              <a:rPr lang="en-US" dirty="0" smtClean="0"/>
              <a:t>and networks.</a:t>
            </a:r>
          </a:p>
          <a:p>
            <a:r>
              <a:rPr lang="en-US" dirty="0" smtClean="0"/>
              <a:t>IT is used primarily as a communication vehicle.</a:t>
            </a:r>
          </a:p>
          <a:p>
            <a:r>
              <a:rPr lang="en-US" dirty="0" smtClean="0"/>
              <a:t>IT ties together people, processes, and units.</a:t>
            </a:r>
          </a:p>
          <a:p>
            <a:r>
              <a:rPr lang="en-US" dirty="0" smtClean="0"/>
              <a:t>Technological leveling - technology enables individuals from all parts of the organization to reach all other parts of the organization.</a:t>
            </a:r>
            <a:endParaRPr lang="en-US" dirty="0"/>
          </a:p>
        </p:txBody>
      </p:sp>
    </p:spTree>
  </p:cSld>
  <p:clrMapOvr>
    <a:masterClrMapping/>
  </p:clrMapOvr>
  <p:transition spd="slow">
    <p:fade/>
  </p:transition>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solidFill>
                  <a:srgbClr val="0036A2"/>
                </a:solidFill>
              </a:rPr>
              <a:t>Informal Networks</a:t>
            </a:r>
          </a:p>
        </p:txBody>
      </p:sp>
      <p:sp>
        <p:nvSpPr>
          <p:cNvPr id="3" name="Content Placeholder 2"/>
          <p:cNvSpPr>
            <a:spLocks noGrp="1"/>
          </p:cNvSpPr>
          <p:nvPr>
            <p:ph idx="1"/>
          </p:nvPr>
        </p:nvSpPr>
        <p:spPr>
          <a:xfrm>
            <a:off x="457200" y="1676400"/>
            <a:ext cx="8229600" cy="4297363"/>
          </a:xfrm>
        </p:spPr>
        <p:txBody>
          <a:bodyPr>
            <a:normAutofit/>
          </a:bodyPr>
          <a:lstStyle/>
          <a:p>
            <a:r>
              <a:rPr lang="en-US" dirty="0" smtClean="0"/>
              <a:t>Organization chart reflects the authority derived from formal reporting relationships in the organization’s formal structure.</a:t>
            </a:r>
          </a:p>
          <a:p>
            <a:r>
              <a:rPr lang="en-US" dirty="0" smtClean="0"/>
              <a:t>Some </a:t>
            </a:r>
            <a:r>
              <a:rPr lang="en-US" sz="2100" b="1" dirty="0" smtClean="0">
                <a:solidFill>
                  <a:srgbClr val="002060"/>
                </a:solidFill>
              </a:rPr>
              <a:t>informal relationships </a:t>
            </a:r>
            <a:r>
              <a:rPr lang="en-US" dirty="0" smtClean="0"/>
              <a:t>are designed by management:</a:t>
            </a:r>
          </a:p>
          <a:p>
            <a:pPr lvl="1"/>
            <a:r>
              <a:rPr lang="en-US" dirty="0" smtClean="0"/>
              <a:t>Working on a project.</a:t>
            </a:r>
          </a:p>
          <a:p>
            <a:pPr lvl="1"/>
            <a:r>
              <a:rPr lang="en-US" dirty="0" smtClean="0"/>
              <a:t>Job rotation program</a:t>
            </a:r>
          </a:p>
          <a:p>
            <a:pPr lvl="1"/>
            <a:r>
              <a:rPr lang="en-US" dirty="0" smtClean="0"/>
              <a:t>Call upon their past co-workers when a situation arises</a:t>
            </a:r>
          </a:p>
          <a:p>
            <a:r>
              <a:rPr lang="en-US" sz="2100" b="1" dirty="0" smtClean="0">
                <a:solidFill>
                  <a:srgbClr val="002060"/>
                </a:solidFill>
              </a:rPr>
              <a:t>Unintended networks </a:t>
            </a:r>
            <a:r>
              <a:rPr lang="en-US" dirty="0" smtClean="0"/>
              <a:t>are formed throughout an organization :</a:t>
            </a:r>
          </a:p>
          <a:p>
            <a:pPr lvl="1"/>
            <a:r>
              <a:rPr lang="en-US" dirty="0" smtClean="0"/>
              <a:t>Work proximity</a:t>
            </a:r>
          </a:p>
          <a:p>
            <a:pPr lvl="1"/>
            <a:r>
              <a:rPr lang="en-US" dirty="0" smtClean="0"/>
              <a:t>Shared interest</a:t>
            </a:r>
          </a:p>
          <a:p>
            <a:pPr lvl="1"/>
            <a:r>
              <a:rPr lang="en-US" dirty="0" smtClean="0"/>
              <a:t>Family ties</a:t>
            </a:r>
          </a:p>
          <a:p>
            <a:pPr lvl="1"/>
            <a:r>
              <a:rPr lang="en-US" dirty="0" smtClean="0"/>
              <a:t>Politics crossing organizational boundaries.</a:t>
            </a:r>
            <a:endParaRPr lang="en-US" dirty="0"/>
          </a:p>
        </p:txBody>
      </p:sp>
    </p:spTree>
  </p:cSld>
  <p:clrMapOvr>
    <a:masterClrMapping/>
  </p:clrMapOvr>
  <p:transition spd="slow">
    <p:fade/>
  </p:transition>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solidFill>
                  <a:srgbClr val="0036A2"/>
                </a:solidFill>
              </a:rPr>
              <a:t>Social Network</a:t>
            </a:r>
          </a:p>
        </p:txBody>
      </p:sp>
      <p:sp>
        <p:nvSpPr>
          <p:cNvPr id="3" name="Content Placeholder 2"/>
          <p:cNvSpPr>
            <a:spLocks noGrp="1"/>
          </p:cNvSpPr>
          <p:nvPr>
            <p:ph idx="1"/>
          </p:nvPr>
        </p:nvSpPr>
        <p:spPr/>
        <p:txBody>
          <a:bodyPr>
            <a:normAutofit/>
          </a:bodyPr>
          <a:lstStyle/>
          <a:p>
            <a:r>
              <a:rPr lang="en-US" dirty="0" smtClean="0"/>
              <a:t>Computer and information technologies facilitate </a:t>
            </a:r>
            <a:r>
              <a:rPr lang="en-US" sz="1900" b="1" dirty="0" smtClean="0">
                <a:solidFill>
                  <a:srgbClr val="002060"/>
                </a:solidFill>
              </a:rPr>
              <a:t>collaboration</a:t>
            </a:r>
            <a:r>
              <a:rPr lang="en-US" dirty="0" smtClean="0"/>
              <a:t> across distances, social networks and virtual communities are formed.</a:t>
            </a:r>
          </a:p>
          <a:p>
            <a:r>
              <a:rPr lang="en-US" dirty="0" smtClean="0"/>
              <a:t>Useful in getting a job done, even if not all of the members of the network belong to the same organization. (i.e. LinkedIn)</a:t>
            </a:r>
          </a:p>
          <a:p>
            <a:r>
              <a:rPr lang="en-US" dirty="0" smtClean="0"/>
              <a:t>Social network is an </a:t>
            </a:r>
            <a:r>
              <a:rPr lang="en-US" sz="1900" b="1" dirty="0" smtClean="0">
                <a:solidFill>
                  <a:srgbClr val="002060"/>
                </a:solidFill>
              </a:rPr>
              <a:t>IT-enabled network </a:t>
            </a:r>
            <a:r>
              <a:rPr lang="en-US" dirty="0" smtClean="0"/>
              <a:t>that links individuals together in ways that enables them to find experts, get to know colleagues, and see who has relevant experience for projects across traditional organization lines.</a:t>
            </a:r>
            <a:endParaRPr lang="en-US" dirty="0"/>
          </a:p>
        </p:txBody>
      </p:sp>
    </p:spTree>
  </p:cSld>
  <p:clrMapOvr>
    <a:masterClrMapping/>
  </p:clrMapOvr>
  <p:transition spd="slow">
    <p:fade/>
  </p:transition>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solidFill>
                  <a:srgbClr val="0036A2"/>
                </a:solidFill>
              </a:rPr>
              <a:t>IS and Management Control</a:t>
            </a:r>
            <a:endParaRPr lang="en-US" b="1" dirty="0">
              <a:solidFill>
                <a:srgbClr val="0036A2"/>
              </a:solidFill>
            </a:endParaRPr>
          </a:p>
        </p:txBody>
      </p:sp>
      <p:sp>
        <p:nvSpPr>
          <p:cNvPr id="3" name="Content Placeholder 2"/>
          <p:cNvSpPr>
            <a:spLocks noGrp="1"/>
          </p:cNvSpPr>
          <p:nvPr>
            <p:ph idx="1"/>
          </p:nvPr>
        </p:nvSpPr>
        <p:spPr>
          <a:xfrm>
            <a:off x="533400" y="1524000"/>
            <a:ext cx="8229600" cy="4724400"/>
          </a:xfrm>
        </p:spPr>
        <p:txBody>
          <a:bodyPr>
            <a:noAutofit/>
          </a:bodyPr>
          <a:lstStyle/>
          <a:p>
            <a:r>
              <a:rPr lang="en-US" sz="1900" dirty="0" smtClean="0"/>
              <a:t>Concerned with how planning is performed in organizations and how people and processes are monitored, evaluated, and compensated or rewarded. </a:t>
            </a:r>
          </a:p>
          <a:p>
            <a:r>
              <a:rPr lang="en-US" sz="1900" dirty="0" smtClean="0"/>
              <a:t>Senior leaders ensure the things that are supposed to happen actually happen.</a:t>
            </a:r>
          </a:p>
          <a:p>
            <a:r>
              <a:rPr lang="en-US" sz="1900" dirty="0" smtClean="0"/>
              <a:t>Management control systems must respond to goals established through planning, periodically adjusted. </a:t>
            </a:r>
          </a:p>
          <a:p>
            <a:r>
              <a:rPr lang="en-US" sz="1900" dirty="0" smtClean="0"/>
              <a:t>IS plays three important roles in </a:t>
            </a:r>
            <a:r>
              <a:rPr lang="en-US" sz="1900" b="1" dirty="0" smtClean="0">
                <a:solidFill>
                  <a:srgbClr val="002060"/>
                </a:solidFill>
              </a:rPr>
              <a:t>management control processes</a:t>
            </a:r>
            <a:r>
              <a:rPr lang="en-US" sz="1900" dirty="0" smtClean="0"/>
              <a:t>:</a:t>
            </a:r>
          </a:p>
          <a:p>
            <a:pPr lvl="1"/>
            <a:r>
              <a:rPr lang="en-US" sz="1700" dirty="0" smtClean="0"/>
              <a:t>Data collection, Evaluation, and  Communication.</a:t>
            </a:r>
          </a:p>
          <a:p>
            <a:r>
              <a:rPr lang="en-US" sz="1900" dirty="0" smtClean="0"/>
              <a:t>IS collect, evaluate, and communicate information, leaving managers with more time to make decisions.</a:t>
            </a:r>
          </a:p>
        </p:txBody>
      </p:sp>
    </p:spTree>
  </p:cSld>
  <p:clrMapOvr>
    <a:masterClrMapping/>
  </p:clrMapOvr>
  <p:transition spd="slow">
    <p:fade/>
  </p:transition>
</p:sld>
</file>

<file path=ppt/tags/tag1.xml><?xml version="1.0" encoding="utf-8"?>
<p:tagLst xmlns:a="http://schemas.openxmlformats.org/drawingml/2006/main" xmlns:r="http://schemas.openxmlformats.org/officeDocument/2006/relationships" xmlns:p="http://schemas.openxmlformats.org/presentationml/2006/main">
  <p:tag name="DVSECTIONID" val="GeXH6ortg5F8MBDBCXffNY"/>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2761</Words>
  <Application>Microsoft Office PowerPoint</Application>
  <PresentationFormat>On-screen Show (4:3)</PresentationFormat>
  <Paragraphs>382</Paragraphs>
  <Slides>29</Slides>
  <Notes>18</Notes>
  <HiddenSlides>23</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29</vt:i4>
      </vt:variant>
    </vt:vector>
  </HeadingPairs>
  <TitlesOfParts>
    <vt:vector size="35" baseType="lpstr">
      <vt:lpstr>Arial</vt:lpstr>
      <vt:lpstr>Calibri</vt:lpstr>
      <vt:lpstr>Calibri Light</vt:lpstr>
      <vt:lpstr>Georgia</vt:lpstr>
      <vt:lpstr>Times New Roman</vt:lpstr>
      <vt:lpstr>Office Theme</vt:lpstr>
      <vt:lpstr>Organizational &amp; Information Systems Strategy</vt:lpstr>
      <vt:lpstr>Organizational &amp; Information Systems Strategy</vt:lpstr>
      <vt:lpstr>Decision Rights</vt:lpstr>
      <vt:lpstr>Formal Reporting Relationships and Organization Structures</vt:lpstr>
      <vt:lpstr>PowerPoint Presentation</vt:lpstr>
      <vt:lpstr>Networked Organization Structure and IS</vt:lpstr>
      <vt:lpstr>Informal Networks</vt:lpstr>
      <vt:lpstr>Social Network</vt:lpstr>
      <vt:lpstr>IS and Management Control</vt:lpstr>
      <vt:lpstr>Planning and Information Systems</vt:lpstr>
      <vt:lpstr>Data Collection and IT </vt:lpstr>
      <vt:lpstr>Monitoring and Performance Software</vt:lpstr>
      <vt:lpstr>Performance Measurement, Evaluation, and IT</vt:lpstr>
      <vt:lpstr>Incentives and Rewards and IT</vt:lpstr>
      <vt:lpstr>Information Systems and Culture</vt:lpstr>
      <vt:lpstr>Levels of Culture and IT </vt:lpstr>
      <vt:lpstr>PowerPoint Presentation</vt:lpstr>
      <vt:lpstr>Organizatinal Culture and  Information Technology Management</vt:lpstr>
      <vt:lpstr>National Cultural Dimensions and Application</vt:lpstr>
      <vt:lpstr>Hofstede Dimensions and the GLOBE Dimensions</vt:lpstr>
      <vt:lpstr>PowerPoint Presentation</vt:lpstr>
      <vt:lpstr>Hofstede Dimensions and the GLOBE Dimensions - (Cont.)</vt:lpstr>
      <vt:lpstr>Awareness of Cultural Differences</vt:lpstr>
      <vt:lpstr>Discussions</vt:lpstr>
      <vt:lpstr>Chapter 3 Discussions</vt:lpstr>
      <vt:lpstr>Match the organizational structure to the statement that best represents it. </vt:lpstr>
      <vt:lpstr>Match the organizational structure to the power structure it supports.</vt:lpstr>
      <vt:lpstr>Match a firm’s actions with the cultural layer it helps to define.</vt:lpstr>
      <vt:lpstr>Hofstede identified cultural dimensions and researched expected behaviors within that society. Match the cultural dimension to the organizational impact it can have..</vt:lpstr>
    </vt:vector>
  </TitlesOfParts>
  <LinksUpToDate>false</LinksUpToDate>
  <SharedDoc>false</SharedDoc>
  <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3 - Strategic Use of Information Resources</dc:title>
  <dc:subject>Managing and Using Information Systems: A Strategic Approach 5ed</dc:subject>
  <dc:creator/>
  <dc:description>Managing and Using Information Systems: A Strategic Approach 5ed
By Keri Pearlson &amp; Carol Saunders
PowerPoint files by Michelle Ramim, Ph.D. (ramim@nova.edu)</dc:description>
  <cp:lastModifiedBy/>
  <cp:revision>1</cp:revision>
  <dcterms:created xsi:type="dcterms:W3CDTF">2010-02-01T21:08:06Z</dcterms:created>
  <dcterms:modified xsi:type="dcterms:W3CDTF">2013-11-14T19:48:29Z</dcterms:modified>
</cp:coreProperties>
</file>