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4" r:id="rId1"/>
  </p:sldMasterIdLst>
  <p:notesMasterIdLst>
    <p:notesMasterId r:id="rId49"/>
  </p:notesMasterIdLst>
  <p:handoutMasterIdLst>
    <p:handoutMasterId r:id="rId50"/>
  </p:handoutMasterIdLst>
  <p:sldIdLst>
    <p:sldId id="259" r:id="rId2"/>
    <p:sldId id="263" r:id="rId3"/>
    <p:sldId id="279" r:id="rId4"/>
    <p:sldId id="278" r:id="rId5"/>
    <p:sldId id="308" r:id="rId6"/>
    <p:sldId id="322" r:id="rId7"/>
    <p:sldId id="309" r:id="rId8"/>
    <p:sldId id="310" r:id="rId9"/>
    <p:sldId id="311" r:id="rId10"/>
    <p:sldId id="323" r:id="rId11"/>
    <p:sldId id="312" r:id="rId12"/>
    <p:sldId id="349" r:id="rId13"/>
    <p:sldId id="313" r:id="rId14"/>
    <p:sldId id="314" r:id="rId15"/>
    <p:sldId id="348" r:id="rId16"/>
    <p:sldId id="361" r:id="rId17"/>
    <p:sldId id="354" r:id="rId18"/>
    <p:sldId id="315" r:id="rId19"/>
    <p:sldId id="355" r:id="rId20"/>
    <p:sldId id="340" r:id="rId21"/>
    <p:sldId id="341" r:id="rId22"/>
    <p:sldId id="316" r:id="rId23"/>
    <p:sldId id="317" r:id="rId24"/>
    <p:sldId id="352" r:id="rId25"/>
    <p:sldId id="318" r:id="rId26"/>
    <p:sldId id="357" r:id="rId27"/>
    <p:sldId id="356" r:id="rId28"/>
    <p:sldId id="337" r:id="rId29"/>
    <p:sldId id="319" r:id="rId30"/>
    <p:sldId id="358" r:id="rId31"/>
    <p:sldId id="359" r:id="rId32"/>
    <p:sldId id="360" r:id="rId33"/>
    <p:sldId id="327" r:id="rId34"/>
    <p:sldId id="328" r:id="rId35"/>
    <p:sldId id="329" r:id="rId36"/>
    <p:sldId id="362" r:id="rId37"/>
    <p:sldId id="330" r:id="rId38"/>
    <p:sldId id="363" r:id="rId39"/>
    <p:sldId id="331" r:id="rId40"/>
    <p:sldId id="353" r:id="rId41"/>
    <p:sldId id="366" r:id="rId42"/>
    <p:sldId id="368" r:id="rId43"/>
    <p:sldId id="370" r:id="rId44"/>
    <p:sldId id="372" r:id="rId45"/>
    <p:sldId id="373" r:id="rId46"/>
    <p:sldId id="371" r:id="rId47"/>
    <p:sldId id="369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99"/>
    <a:srgbClr val="333300"/>
    <a:srgbClr val="800000"/>
    <a:srgbClr val="800040"/>
    <a:srgbClr val="CC66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8" autoAdjust="0"/>
    <p:restoredTop sz="95501" autoAdjust="0"/>
  </p:normalViewPr>
  <p:slideViewPr>
    <p:cSldViewPr>
      <p:cViewPr>
        <p:scale>
          <a:sx n="100" d="100"/>
          <a:sy n="100" d="100"/>
        </p:scale>
        <p:origin x="558" y="84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1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84FDE-0439-764E-8C95-7DE1046C6359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38717-C43E-E34B-9E0D-747EBC7595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32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2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184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The competitive advantage offered by bleeding-edge technologies is often eroded by downtime and problems resulting from pioneering efforts with the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57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data and applications not only reside on servers in the various vendor systems around the Web, but the linking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mechanism, the network that ties the </a:t>
            </a:r>
            <a:r>
              <a:rPr lang="en-US" sz="1200" b="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eb together, introduces another level of security concerns.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457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is virtually impossible to be totally secured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regardless of the security model employed.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437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this analysis is complete, the manager can calculate the company’s preferred discounted cash flow (i.e., net present value or internal rate of return computation) and the payback period.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500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Duplicate this slide as necessary.</a:t>
            </a:r>
          </a:p>
          <a:p>
            <a:r>
              <a:rPr lang="en-US" dirty="0" smtClean="0"/>
              <a:t>This and related slides</a:t>
            </a:r>
            <a:r>
              <a:rPr lang="en-US" baseline="0" dirty="0" smtClean="0"/>
              <a:t> can be moved to the appendix or hidden if necessary.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5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nfrastructure refers to more than the components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</a:t>
            </a:r>
            <a:r>
              <a:rPr lang="en-US" sz="1200" b="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lumbing, electrical wiring, walls, and a roof do not make a house.</a:t>
            </a:r>
          </a:p>
          <a:p>
            <a:r>
              <a:rPr lang="en-US" dirty="0" smtClean="0"/>
              <a:t>Platform refers to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hardware and operating system on which applications run.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64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44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data center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eliminates the difficulties that come with managing a distributed infrastructure.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Typically, a decentralized architecture uses numerous servers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often located in different physical locations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the backbone of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infrastructure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is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called a server-based architecture.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132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Examples of peer-to-peer infrastructure include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ThePirateBay.org 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Skype.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Wireless (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obile) infrastructures - </a:t>
            </a:r>
            <a:r>
              <a:rPr lang="en-US" dirty="0" smtClean="0"/>
              <a:t>fixed microwave, wireless LANs, cellular, satellite links,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digital dispatch networks, one-way and two-way paging networks, diffuse infrared, laser-based communications, keyless car entry, and global positioning systems</a:t>
            </a:r>
            <a:r>
              <a:rPr lang="en-US" dirty="0" smtClean="0"/>
              <a:t>.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24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Enterprise architecture differs from an IT architecture in its level of analysis, although it shares some design principles of the lower-level architectures.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04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83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27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B168B-1248-45C7-9BCB-6E10E77AA837}" type="datetime1">
              <a:rPr lang="en-US" smtClean="0"/>
              <a:t>11/19/2013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7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0283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49399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3C69-7F5C-44CD-BA1A-A96D2F73261D}" type="datetime1">
              <a:rPr lang="en-US" smtClean="0"/>
              <a:t>11/19/2013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1E44-A15B-40E7-B050-0088BF577A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588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62556-DF78-4188-85B4-8E3C089A7BB6}" type="datetime1">
              <a:rPr lang="en-US" smtClean="0"/>
              <a:t>11/19/2013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663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93F4-A806-4DB2-8F00-CA2DD184D955}" type="datetime1">
              <a:rPr lang="en-US" smtClean="0"/>
              <a:t>11/19/2013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2671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438109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76453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573F-0FFE-4178-A3C2-F18E8B12740B}" type="datetime1">
              <a:rPr lang="en-US" smtClean="0"/>
              <a:t>11/19/2013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076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1039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16595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988C3-DBE5-45B0-928E-13AD77CC3D29}" type="datetime1">
              <a:rPr lang="en-US" smtClean="0"/>
              <a:t>11/19/2013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278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 spd="slow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4800" y="1575274"/>
            <a:ext cx="8534400" cy="761999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Managing and Using Information Systems: </a:t>
            </a:r>
            <a:b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A Strategic Approach – Fifth Edition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5181600"/>
            <a:ext cx="9144000" cy="5334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i="1" dirty="0" smtClean="0"/>
              <a:t>Architecture</a:t>
            </a:r>
            <a:r>
              <a:rPr lang="en-US" sz="2400" b="1" i="1" dirty="0"/>
              <a:t> and </a:t>
            </a:r>
            <a:r>
              <a:rPr lang="en-US" sz="2400" b="1" i="1" dirty="0" smtClean="0"/>
              <a:t>Infrastructure</a:t>
            </a:r>
            <a:endParaRPr lang="en-US" sz="2000" b="1" i="1" dirty="0"/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43874" y="2412053"/>
            <a:ext cx="73152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Keri </a:t>
            </a:r>
            <a:r>
              <a:rPr kumimoji="1" lang="en-US" sz="2400" dirty="0" err="1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Pearlson</a:t>
            </a: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kumimoji="1" lang="en-US" sz="24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and </a:t>
            </a: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Carol Saunders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352800" y="4648200"/>
            <a:ext cx="2252579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smtClean="0"/>
              <a:t>Chapter 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400" y="5948560"/>
            <a:ext cx="1676400" cy="833240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963948" y="5943600"/>
            <a:ext cx="5275052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PowerPoint</a:t>
            </a:r>
            <a:r>
              <a:rPr kumimoji="0" lang="en-US" i="1" u="none" strike="noStrike" kern="1200" cap="none" spc="0" normalizeH="0" baseline="3000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®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lang="en-US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iles</a:t>
            </a:r>
            <a:r>
              <a:rPr kumimoji="0" lang="en-US" i="1" u="none" strike="noStrike" kern="1200" cap="none" spc="0" normalizeH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by Michelle M. Ramim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Huizenga School of Business and Entrepreneurship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Nova Southeastern University</a:t>
            </a:r>
            <a:endParaRPr kumimoji="0" lang="en-US" sz="1600" i="1" u="none" strike="noStrike" kern="1200" cap="none" spc="0" normalizeH="0" baseline="0" noProof="0" dirty="0">
              <a:ln>
                <a:noFill/>
              </a:ln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8382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6.2  From strategy to business requirements.</a:t>
            </a:r>
          </a:p>
        </p:txBody>
      </p:sp>
      <p:pic>
        <p:nvPicPr>
          <p:cNvPr id="54274" name="Picture 2" descr="ftp://smandemod:jws&amp;ILEI$@ftp.wiley.com/Pearlson/Final%20Images/C06GR/c06f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8458200" cy="2743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10200" y="5029200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 John Wiley &amp; Sons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 Framework for the Translation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framework for transforming business strategy into architecture and then into </a:t>
            </a:r>
            <a:r>
              <a:rPr lang="en-US" sz="1900" b="1" dirty="0" smtClean="0">
                <a:solidFill>
                  <a:srgbClr val="002060"/>
                </a:solidFill>
              </a:rPr>
              <a:t>infrastructure</a:t>
            </a:r>
            <a:r>
              <a:rPr lang="en-US" dirty="0" smtClean="0"/>
              <a:t> should consider basic components (Figure 1.8):</a:t>
            </a:r>
          </a:p>
          <a:p>
            <a:pPr lvl="1"/>
            <a:r>
              <a:rPr lang="en-US" dirty="0" smtClean="0"/>
              <a:t>Hardware – physical components.</a:t>
            </a:r>
          </a:p>
          <a:p>
            <a:pPr lvl="1"/>
            <a:r>
              <a:rPr lang="en-US" dirty="0" smtClean="0"/>
              <a:t>Software – programs.</a:t>
            </a:r>
          </a:p>
          <a:p>
            <a:pPr lvl="1"/>
            <a:r>
              <a:rPr lang="en-US" dirty="0" smtClean="0"/>
              <a:t>Network – software and hardware.</a:t>
            </a:r>
          </a:p>
          <a:p>
            <a:pPr lvl="1"/>
            <a:r>
              <a:rPr lang="en-US" dirty="0" smtClean="0"/>
              <a:t>Data – numbers and text.</a:t>
            </a:r>
          </a:p>
          <a:p>
            <a:r>
              <a:rPr lang="en-US" dirty="0" smtClean="0"/>
              <a:t>Understanding the technology behind each component of the infrastructure and the technical requirements of the architecture is a much more complex task.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ftp://smandemod:jws&amp;ILEI$@ftp.wiley.com/Pearlson/Final%20Images/C06GR/c06f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03120"/>
            <a:ext cx="7391400" cy="5526280"/>
          </a:xfrm>
          <a:prstGeom prst="rect">
            <a:avLst/>
          </a:prstGeo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652046"/>
            <a:ext cx="91440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Figure 6.3  Infrastructure and architecture analysis framework with sample questions.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 Framework for Translation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Managers must begin with an overview that is complete and delivers a big picture.</a:t>
            </a:r>
          </a:p>
          <a:p>
            <a:pPr lvl="1"/>
            <a:r>
              <a:rPr lang="en-US" dirty="0" smtClean="0"/>
              <a:t>Figure 6.3 entails questions that typify those asked in addressing architecture and infrastructure issues associated with each component.</a:t>
            </a:r>
          </a:p>
          <a:p>
            <a:r>
              <a:rPr lang="en-US" dirty="0" smtClean="0"/>
              <a:t>The framework asks three types of questions that must be answered for each infrastructure component:</a:t>
            </a:r>
            <a:endParaRPr lang="en-US" strike="sngStrike" dirty="0" smtClean="0"/>
          </a:p>
          <a:p>
            <a:pPr lvl="1"/>
            <a:r>
              <a:rPr lang="en-US" dirty="0" smtClean="0"/>
              <a:t>What is the specific type of technology?</a:t>
            </a:r>
          </a:p>
          <a:p>
            <a:pPr lvl="1"/>
            <a:r>
              <a:rPr lang="en-US" dirty="0" smtClean="0"/>
              <a:t>Who is involved (individuals, groups, departments)?</a:t>
            </a:r>
          </a:p>
          <a:p>
            <a:pPr lvl="1"/>
            <a:r>
              <a:rPr lang="en-US" dirty="0" smtClean="0"/>
              <a:t>Where is everything located?</a:t>
            </a:r>
          </a:p>
          <a:p>
            <a:r>
              <a:rPr lang="en-US" dirty="0" smtClean="0"/>
              <a:t>Figure 6.3 shows the connections between the business strategy and the infrastructure.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1628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Common IT Architecture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Configurations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267200"/>
          </a:xfrm>
        </p:spPr>
        <p:txBody>
          <a:bodyPr>
            <a:noAutofit/>
          </a:bodyPr>
          <a:lstStyle/>
          <a:p>
            <a:r>
              <a:rPr lang="en-US" dirty="0" smtClean="0"/>
              <a:t>Three common configurations of IT architecture (Figure 6.4).</a:t>
            </a:r>
            <a:endParaRPr lang="en-US" dirty="0" smtClean="0">
              <a:solidFill>
                <a:srgbClr val="FF3399"/>
              </a:solidFill>
            </a:endParaRPr>
          </a:p>
          <a:p>
            <a:pPr lvl="1"/>
            <a:r>
              <a:rPr lang="en-US" sz="1900" b="1" dirty="0">
                <a:solidFill>
                  <a:srgbClr val="002060"/>
                </a:solidFill>
              </a:rPr>
              <a:t>Centralized </a:t>
            </a:r>
            <a:r>
              <a:rPr lang="en-US" sz="1900" b="1" dirty="0" smtClean="0">
                <a:solidFill>
                  <a:srgbClr val="002060"/>
                </a:solidFill>
              </a:rPr>
              <a:t>architecture</a:t>
            </a:r>
            <a:r>
              <a:rPr lang="en-US" sz="1900" dirty="0" smtClean="0"/>
              <a:t>:</a:t>
            </a:r>
            <a:r>
              <a:rPr lang="en-US" sz="1900" b="1" dirty="0" smtClean="0">
                <a:solidFill>
                  <a:srgbClr val="002060"/>
                </a:solidFill>
              </a:rPr>
              <a:t> </a:t>
            </a:r>
            <a:r>
              <a:rPr lang="en-US" dirty="0" smtClean="0"/>
              <a:t>everything is purchased, supported, and managed centrally via a data center.</a:t>
            </a:r>
          </a:p>
          <a:p>
            <a:pPr lvl="2">
              <a:buFont typeface="Courier New" pitchFamily="49" charset="0"/>
              <a:buChar char="o"/>
            </a:pPr>
            <a:r>
              <a:rPr lang="en-US" sz="1600" dirty="0" smtClean="0"/>
              <a:t>A large data center with a mainframe and a number of legacy mainframe environments.</a:t>
            </a:r>
          </a:p>
          <a:p>
            <a:pPr lvl="2">
              <a:buFont typeface="Courier New" pitchFamily="49" charset="0"/>
              <a:buChar char="o"/>
            </a:pPr>
            <a:r>
              <a:rPr lang="en-US" sz="1600" dirty="0" smtClean="0"/>
              <a:t>Many computers are linked together to form a centralized IT core that operates very much like the mainframe, providing the bulk of IT services necessary for the business.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69342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Common IT Architecture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Configurations (Cont.)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4953000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</a:rPr>
              <a:t>Decentralized architecture </a:t>
            </a:r>
            <a:r>
              <a:rPr lang="en-US" sz="1800" dirty="0" smtClean="0"/>
              <a:t>arranges the hardware, software, networking, and data in a way that distributes the processing and functionality between multiple small computers, servers, and devices.</a:t>
            </a:r>
          </a:p>
          <a:p>
            <a:pPr lvl="1"/>
            <a:r>
              <a:rPr lang="en-US" sz="1600" dirty="0" smtClean="0"/>
              <a:t>Relies heavily on a network to connect them.</a:t>
            </a:r>
          </a:p>
          <a:p>
            <a:pPr lvl="1"/>
            <a:r>
              <a:rPr lang="en-US" sz="1600" dirty="0" smtClean="0"/>
              <a:t>Utilizes numerous servers located in different physical locations.</a:t>
            </a:r>
          </a:p>
          <a:p>
            <a:pPr lvl="1"/>
            <a:r>
              <a:rPr lang="en-US" sz="1600" dirty="0" smtClean="0"/>
              <a:t>A server-based architecture.</a:t>
            </a:r>
          </a:p>
          <a:p>
            <a:r>
              <a:rPr lang="en-US" sz="1800" b="1" dirty="0" smtClean="0">
                <a:solidFill>
                  <a:srgbClr val="002060"/>
                </a:solidFill>
              </a:rPr>
              <a:t>Service</a:t>
            </a:r>
            <a:r>
              <a:rPr lang="en-US" sz="1800" b="1" dirty="0">
                <a:solidFill>
                  <a:srgbClr val="002060"/>
                </a:solidFill>
              </a:rPr>
              <a:t>-or</a:t>
            </a:r>
            <a:r>
              <a:rPr lang="en-US" sz="1800" b="1" dirty="0" smtClean="0">
                <a:solidFill>
                  <a:srgbClr val="002060"/>
                </a:solidFill>
              </a:rPr>
              <a:t>iented Architecture </a:t>
            </a:r>
            <a:r>
              <a:rPr lang="en-US" sz="1800" dirty="0" smtClean="0"/>
              <a:t>(SOA) utilizes relatively small chunks of functionality available for many applications or </a:t>
            </a:r>
            <a:r>
              <a:rPr lang="en-US" sz="1800" b="1" dirty="0" smtClean="0">
                <a:solidFill>
                  <a:srgbClr val="002060"/>
                </a:solidFill>
              </a:rPr>
              <a:t>reuse</a:t>
            </a:r>
            <a:r>
              <a:rPr lang="en-US" sz="1800" dirty="0" smtClean="0"/>
              <a:t>.</a:t>
            </a:r>
          </a:p>
          <a:p>
            <a:pPr lvl="1"/>
            <a:r>
              <a:rPr lang="en-US" sz="1600" dirty="0" smtClean="0"/>
              <a:t>Useful for building applications quickly. </a:t>
            </a:r>
          </a:p>
          <a:p>
            <a:pPr lvl="1"/>
            <a:r>
              <a:rPr lang="en-US" sz="1600" dirty="0" smtClean="0"/>
              <a:t>Offers managers a modular and componentized design that is easily modifiable.</a:t>
            </a:r>
          </a:p>
          <a:p>
            <a:pPr lvl="1"/>
            <a:r>
              <a:rPr lang="en-US" sz="1700" b="1" dirty="0" smtClean="0">
                <a:solidFill>
                  <a:srgbClr val="002060"/>
                </a:solidFill>
              </a:rPr>
              <a:t>SOA </a:t>
            </a:r>
            <a:r>
              <a:rPr lang="en-US" sz="1600" dirty="0" smtClean="0"/>
              <a:t>utilizes </a:t>
            </a:r>
            <a:r>
              <a:rPr lang="en-US" sz="1700" b="1" dirty="0" smtClean="0">
                <a:solidFill>
                  <a:srgbClr val="002060"/>
                </a:solidFill>
              </a:rPr>
              <a:t>software-as-a-service</a:t>
            </a:r>
            <a:r>
              <a:rPr lang="en-US" sz="1600" dirty="0" smtClean="0"/>
              <a:t> (</a:t>
            </a:r>
            <a:r>
              <a:rPr lang="en-US" sz="1600" dirty="0" err="1" smtClean="0"/>
              <a:t>SaaS</a:t>
            </a:r>
            <a:r>
              <a:rPr lang="en-US" sz="1600" dirty="0" smtClean="0"/>
              <a:t>) or Web services.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6.4  Common architectures.</a:t>
            </a:r>
          </a:p>
        </p:txBody>
      </p:sp>
      <p:pic>
        <p:nvPicPr>
          <p:cNvPr id="46082" name="Picture 2" descr="ftp://smandemod:jws&amp;ILEI$@ftp.wiley.com/Pearlson/Final%20Images/C06GR/c06f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998424"/>
            <a:ext cx="5715000" cy="5402376"/>
          </a:xfrm>
          <a:prstGeom prst="rect">
            <a:avLst/>
          </a:prstGeom>
          <a:noFill/>
        </p:spPr>
      </p:pic>
      <p:sp>
        <p:nvSpPr>
          <p:cNvPr id="6" name="Footer Placeholder 1"/>
          <p:cNvSpPr txBox="1">
            <a:spLocks/>
          </p:cNvSpPr>
          <p:nvPr/>
        </p:nvSpPr>
        <p:spPr>
          <a:xfrm>
            <a:off x="5181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/>
              <a:t>© John Wiley &amp; Sons 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Centralized Versus Decentralized Architectures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648200"/>
          </a:xfrm>
        </p:spPr>
        <p:txBody>
          <a:bodyPr>
            <a:noAutofit/>
          </a:bodyPr>
          <a:lstStyle/>
          <a:p>
            <a:r>
              <a:rPr lang="en-US" sz="1900" dirty="0" smtClean="0"/>
              <a:t>A manager must be aware of the </a:t>
            </a:r>
            <a:r>
              <a:rPr lang="en-US" sz="1900" b="1" dirty="0" smtClean="0">
                <a:solidFill>
                  <a:srgbClr val="002060"/>
                </a:solidFill>
              </a:rPr>
              <a:t>trade-offs</a:t>
            </a:r>
            <a:r>
              <a:rPr lang="en-US" sz="1900" dirty="0" smtClean="0"/>
              <a:t> when considering centralized versus decentralized architectures.</a:t>
            </a:r>
          </a:p>
          <a:p>
            <a:pPr lvl="1"/>
            <a:r>
              <a:rPr lang="en-US" sz="1900" b="1" dirty="0" smtClean="0">
                <a:solidFill>
                  <a:srgbClr val="002060"/>
                </a:solidFill>
              </a:rPr>
              <a:t>Decentralized</a:t>
            </a:r>
            <a:r>
              <a:rPr lang="en-US" sz="19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architectures</a:t>
            </a:r>
            <a:r>
              <a:rPr lang="en-US" sz="1900" dirty="0" smtClean="0"/>
              <a:t> are more modular than centralized architectures.</a:t>
            </a:r>
          </a:p>
          <a:p>
            <a:pPr lvl="1"/>
            <a:r>
              <a:rPr lang="en-US" sz="1900" dirty="0" smtClean="0"/>
              <a:t>Additional servers can be added with relative ease and provide greater flexibility for adding clients with specific functionality for specific users.</a:t>
            </a:r>
          </a:p>
          <a:p>
            <a:pPr lvl="1"/>
            <a:r>
              <a:rPr lang="en-US" sz="1900" dirty="0" smtClean="0"/>
              <a:t>Decentralized organizational governance, such as that associated with the networked organization structure, is consistent with decentralized architectures.</a:t>
            </a:r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Additional Infrastructures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876800"/>
          </a:xfrm>
        </p:spPr>
        <p:txBody>
          <a:bodyPr>
            <a:noAutofit/>
          </a:bodyPr>
          <a:lstStyle/>
          <a:p>
            <a:r>
              <a:rPr lang="en-US" sz="1750" b="1" dirty="0" smtClean="0">
                <a:solidFill>
                  <a:srgbClr val="002060"/>
                </a:solidFill>
              </a:rPr>
              <a:t>Peer-to-peer</a:t>
            </a:r>
            <a:r>
              <a:rPr lang="en-US" sz="1750" dirty="0" smtClean="0"/>
              <a:t> – allows networked computers to share resources without a central server. </a:t>
            </a:r>
          </a:p>
          <a:p>
            <a:r>
              <a:rPr lang="en-US" sz="1750" b="1" dirty="0" smtClean="0">
                <a:solidFill>
                  <a:srgbClr val="002060"/>
                </a:solidFill>
              </a:rPr>
              <a:t>Wireless</a:t>
            </a:r>
            <a:r>
              <a:rPr lang="en-US" sz="1750" dirty="0" smtClean="0"/>
              <a:t> (mobile) – allows communication from remote locations using a variety of wireless technologies.</a:t>
            </a:r>
          </a:p>
          <a:p>
            <a:r>
              <a:rPr lang="en-US" sz="1750" b="1" dirty="0" smtClean="0">
                <a:solidFill>
                  <a:srgbClr val="002060"/>
                </a:solidFill>
              </a:rPr>
              <a:t>Web-based </a:t>
            </a:r>
            <a:r>
              <a:rPr lang="en-US" sz="1750" dirty="0" smtClean="0"/>
              <a:t>– significant hardware, software, and possibly even</a:t>
            </a:r>
            <a:r>
              <a:rPr lang="en-US" sz="1750" dirty="0" smtClean="0">
                <a:solidFill>
                  <a:srgbClr val="002060"/>
                </a:solidFill>
              </a:rPr>
              <a:t> </a:t>
            </a:r>
            <a:r>
              <a:rPr lang="en-US" sz="1750" dirty="0" smtClean="0"/>
              <a:t>data elements that</a:t>
            </a:r>
            <a:r>
              <a:rPr lang="en-US" sz="1750" dirty="0" smtClean="0">
                <a:solidFill>
                  <a:srgbClr val="FF3399"/>
                </a:solidFill>
              </a:rPr>
              <a:t> </a:t>
            </a:r>
            <a:r>
              <a:rPr lang="en-US" sz="1750" dirty="0" smtClean="0"/>
              <a:t>reside on the Internet.</a:t>
            </a:r>
          </a:p>
          <a:p>
            <a:pPr lvl="1"/>
            <a:r>
              <a:rPr lang="en-US" sz="1600" dirty="0" smtClean="0"/>
              <a:t>Offers greater flexibility when used as a source for </a:t>
            </a:r>
            <a:r>
              <a:rPr lang="en-US" sz="1600" b="1" dirty="0" smtClean="0">
                <a:solidFill>
                  <a:srgbClr val="002060"/>
                </a:solidFill>
              </a:rPr>
              <a:t>capacity-on-demand</a:t>
            </a:r>
            <a:r>
              <a:rPr lang="en-US" sz="1600" dirty="0" smtClean="0"/>
              <a:t> or for</a:t>
            </a:r>
            <a:r>
              <a:rPr lang="en-US" sz="1600" dirty="0" smtClean="0">
                <a:solidFill>
                  <a:srgbClr val="FF3399"/>
                </a:solidFill>
              </a:rPr>
              <a:t> </a:t>
            </a:r>
            <a:r>
              <a:rPr lang="en-US" sz="1600" dirty="0" smtClean="0"/>
              <a:t>additional processing capability for a fee.</a:t>
            </a:r>
          </a:p>
          <a:p>
            <a:r>
              <a:rPr lang="en-US" sz="1750" b="1" dirty="0" smtClean="0">
                <a:solidFill>
                  <a:srgbClr val="002060"/>
                </a:solidFill>
              </a:rPr>
              <a:t>Bring Your Own Device </a:t>
            </a:r>
            <a:r>
              <a:rPr lang="en-US" sz="1750" dirty="0" smtClean="0"/>
              <a:t>(BYOD) - employees bring their own devices and connect to enterprise systems.</a:t>
            </a:r>
          </a:p>
          <a:p>
            <a:pPr lvl="1"/>
            <a:r>
              <a:rPr lang="en-US" sz="1600" dirty="0" smtClean="0"/>
              <a:t>Raises issues with capacity, security, and compatibility.</a:t>
            </a:r>
          </a:p>
          <a:p>
            <a:pPr lvl="1"/>
            <a:r>
              <a:rPr lang="en-US" sz="1600" b="1" dirty="0" smtClean="0">
                <a:solidFill>
                  <a:srgbClr val="002060"/>
                </a:solidFill>
              </a:rPr>
              <a:t>Consumerization of IT</a:t>
            </a:r>
            <a:r>
              <a:rPr lang="en-US" sz="1600" b="1" dirty="0" smtClean="0"/>
              <a:t> </a:t>
            </a:r>
            <a:r>
              <a:rPr lang="en-US" sz="1600" dirty="0" smtClean="0"/>
              <a:t>– the push for employees and customers to use their own devices </a:t>
            </a:r>
            <a:r>
              <a:rPr lang="fr-FR" sz="1600" dirty="0" smtClean="0"/>
              <a:t>to </a:t>
            </a:r>
            <a:r>
              <a:rPr lang="fr-FR" sz="1600" dirty="0" err="1" smtClean="0"/>
              <a:t>access</a:t>
            </a:r>
            <a:r>
              <a:rPr lang="fr-FR" sz="1600" dirty="0" smtClean="0"/>
              <a:t> </a:t>
            </a:r>
            <a:r>
              <a:rPr lang="fr-FR" sz="1600" dirty="0" err="1" smtClean="0"/>
              <a:t>corporate</a:t>
            </a:r>
            <a:r>
              <a:rPr lang="fr-FR" sz="1600" dirty="0" smtClean="0"/>
              <a:t> </a:t>
            </a:r>
            <a:r>
              <a:rPr lang="fr-FR" sz="1600" dirty="0" err="1" smtClean="0"/>
              <a:t>systems</a:t>
            </a:r>
            <a:r>
              <a:rPr lang="fr-FR" sz="1600" dirty="0" smtClean="0"/>
              <a:t> and the </a:t>
            </a:r>
            <a:r>
              <a:rPr lang="fr-FR" sz="1600" dirty="0" err="1" smtClean="0"/>
              <a:t>ensuing</a:t>
            </a:r>
            <a:r>
              <a:rPr lang="fr-FR" sz="1600" dirty="0" smtClean="0"/>
              <a:t> issues to </a:t>
            </a:r>
            <a:r>
              <a:rPr lang="fr-FR" sz="1600" dirty="0" err="1" smtClean="0"/>
              <a:t>make</a:t>
            </a:r>
            <a:r>
              <a:rPr lang="fr-FR" sz="1600" dirty="0" smtClean="0"/>
              <a:t> </a:t>
            </a:r>
            <a:r>
              <a:rPr lang="fr-FR" sz="1600" dirty="0" err="1" smtClean="0"/>
              <a:t>them</a:t>
            </a:r>
            <a:r>
              <a:rPr lang="fr-FR" sz="1600" dirty="0" smtClean="0"/>
              <a:t> </a:t>
            </a:r>
            <a:r>
              <a:rPr lang="fr-FR" sz="1600" dirty="0" err="1" smtClean="0"/>
              <a:t>work</a:t>
            </a:r>
            <a:r>
              <a:rPr lang="fr-FR" sz="1600" dirty="0" smtClean="0"/>
              <a:t>.</a:t>
            </a:r>
            <a:endParaRPr lang="en-US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From Strategy to Architecture to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72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The process of converting </a:t>
            </a:r>
            <a:r>
              <a:rPr lang="en-US" sz="1800" b="1" dirty="0" smtClean="0">
                <a:solidFill>
                  <a:srgbClr val="002060"/>
                </a:solidFill>
              </a:rPr>
              <a:t>strategy</a:t>
            </a:r>
            <a:r>
              <a:rPr lang="en-US" sz="1800" dirty="0" smtClean="0"/>
              <a:t> to </a:t>
            </a:r>
            <a:r>
              <a:rPr lang="en-US" sz="1800" b="1" dirty="0" smtClean="0">
                <a:solidFill>
                  <a:srgbClr val="002060"/>
                </a:solidFill>
              </a:rPr>
              <a:t>architecture</a:t>
            </a:r>
            <a:r>
              <a:rPr lang="en-US" sz="1800" dirty="0" smtClean="0"/>
              <a:t> to </a:t>
            </a:r>
            <a:r>
              <a:rPr lang="en-US" sz="1800" b="1" dirty="0" smtClean="0">
                <a:solidFill>
                  <a:srgbClr val="002060"/>
                </a:solidFill>
              </a:rPr>
              <a:t>infrastructure</a:t>
            </a:r>
            <a:r>
              <a:rPr lang="en-US" sz="1800" dirty="0" smtClean="0"/>
              <a:t>:</a:t>
            </a:r>
          </a:p>
          <a:p>
            <a:pPr lvl="1"/>
            <a:r>
              <a:rPr lang="en-US" dirty="0" smtClean="0"/>
              <a:t>Define the strategic goals.</a:t>
            </a:r>
          </a:p>
          <a:p>
            <a:pPr lvl="1"/>
            <a:r>
              <a:rPr lang="en-US" dirty="0" smtClean="0"/>
              <a:t>Translate goals into business requirements.</a:t>
            </a:r>
          </a:p>
          <a:p>
            <a:pPr lvl="1"/>
            <a:r>
              <a:rPr lang="en-US" dirty="0" smtClean="0"/>
              <a:t>Specify architectural requirements.</a:t>
            </a:r>
          </a:p>
          <a:p>
            <a:pPr lvl="1"/>
            <a:r>
              <a:rPr lang="en-US" dirty="0" smtClean="0"/>
              <a:t>Translate specs into hardware, software, data protocols, interface designs, and other components that will make up the infrastructure.</a:t>
            </a:r>
          </a:p>
          <a:p>
            <a:r>
              <a:rPr lang="en-US" sz="1800" dirty="0" smtClean="0"/>
              <a:t>Figure 6.5 lists questions raised when applying the framework to </a:t>
            </a:r>
            <a:r>
              <a:rPr lang="en-US" sz="1800" dirty="0" err="1" smtClean="0"/>
              <a:t>TennisUp’s</a:t>
            </a:r>
            <a:r>
              <a:rPr lang="en-US" sz="1800" dirty="0" smtClean="0"/>
              <a:t> architecture goals and related infrastructure.</a:t>
            </a:r>
          </a:p>
          <a:p>
            <a:r>
              <a:rPr lang="fr-FR" sz="1800" dirty="0" smtClean="0"/>
              <a:t>Figure 6.6 </a:t>
            </a:r>
            <a:r>
              <a:rPr lang="fr-FR" sz="1800" dirty="0" err="1" smtClean="0"/>
              <a:t>lists</a:t>
            </a:r>
            <a:r>
              <a:rPr lang="fr-FR" sz="1800" dirty="0" smtClean="0"/>
              <a:t> possible infrastructure components.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Learning Objectives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7472" indent="-347472">
              <a:spcBef>
                <a:spcPts val="576"/>
              </a:spcBef>
            </a:pPr>
            <a:r>
              <a:rPr lang="en-US" dirty="0" smtClean="0"/>
              <a:t>Understand how strategy drives architecture, which then drives infrastructure.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Identify and define the three configurations for IT architecture.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Define how business goals can be translated into IT architecture and then into infrastructure.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Know the different types of frameworks used to design and build the IT architecture and infrastructure.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Understand the importance of knowing the details of the existing architecture and infrastructure of the organization.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9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6742931"/>
              </p:ext>
            </p:extLst>
          </p:nvPr>
        </p:nvGraphicFramePr>
        <p:xfrm>
          <a:off x="304800" y="1005840"/>
          <a:ext cx="8610600" cy="5775960"/>
        </p:xfrm>
        <a:graphic>
          <a:graphicData uri="http://schemas.openxmlformats.org/drawingml/2006/table">
            <a:tbl>
              <a:tblPr/>
              <a:tblGrid>
                <a:gridCol w="945294"/>
                <a:gridCol w="1282231"/>
                <a:gridCol w="1335267"/>
                <a:gridCol w="1336827"/>
                <a:gridCol w="1187077"/>
                <a:gridCol w="1187078"/>
                <a:gridCol w="1336826"/>
              </a:tblGrid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Component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Architecture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Infrastructure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Architecture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Infrastructure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Architecture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Infrastructure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8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Hardware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kind of supplemental server capacity will the new EDI transactions require?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Will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current dual CPU NT servers handle the capacity, or will the company have to add additional CPUs and/or disks?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 is responsible for setting up necessary hardware at the partner site?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 does responsibility for owning and maintaining EDI hardware fall within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Which hardware components will need to be replaced or modified to connect to the new EDI hardware?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8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Software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parts of TennisUp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 software architecture will the new architecture affect?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Will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current Access database interface adequately with the new EDI software?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 knows the current software architecture well enough to manage the EDI enhancements?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 will do any new SQL coding required to accommodate the new software?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 will software patches be required to achieve compatibility with changes resulting from new software components?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8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Network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is the anticipated volume of transactions between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and its manufacturing partners?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High volume may require leased lines to carry transaction data; dial-up connections may suffice for low volume.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 is responsible for additional networking expense incurred by partners due to increased demands of EDI architecture?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 will security concerns arise in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current network architecture?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 will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house new networking hardware required for EDI?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0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Will data formats supporting the new architecture be compatible with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existing formats?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Which formats must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translate?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 will be responsible for using sales data to project future volumes to report to the manufacturing partner?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Who will be responsible for backing up additional data resulting from new architecture?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 does the current architecture contain potential bottlenecks given the changes anticipated in data flows?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Does the new architecture require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TennisUp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to switch from its current 10Base-T Ethernet to 100Base-T?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6.5  Framework application to </a:t>
            </a:r>
            <a:r>
              <a:rPr lang="en-US" sz="1700" dirty="0" err="1" smtClean="0"/>
              <a:t>TennisUp</a:t>
            </a:r>
            <a:r>
              <a:rPr lang="en-US" sz="1700" dirty="0" smtClean="0"/>
              <a:t>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23"/>
          <p:cNvGraphicFramePr>
            <a:graphicFrameLocks noGrp="1"/>
          </p:cNvGraphicFramePr>
          <p:nvPr/>
        </p:nvGraphicFramePr>
        <p:xfrm>
          <a:off x="685800" y="1447800"/>
          <a:ext cx="7696201" cy="4191000"/>
        </p:xfrm>
        <a:graphic>
          <a:graphicData uri="http://schemas.openxmlformats.org/drawingml/2006/table">
            <a:tbl>
              <a:tblPr/>
              <a:tblGrid>
                <a:gridCol w="2043239"/>
                <a:gridCol w="2043239"/>
                <a:gridCol w="1685673"/>
                <a:gridCol w="1924050"/>
              </a:tblGrid>
              <a:tr h="5191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Hardware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Software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Network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Data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6718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 servers: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Manufacturing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Storage systems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ERP system with modules for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Manufacturing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Enterprise Application Integration (EAI) software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Cable modem to ISP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Dial-up lines for backup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Routers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Hubs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Switches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Firewalls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Database: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Manufacturing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0" y="6858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/>
              <a:t>Figure </a:t>
            </a:r>
            <a:r>
              <a:rPr lang="en-US" sz="1700" dirty="0" smtClean="0"/>
              <a:t>6.6  </a:t>
            </a:r>
            <a:r>
              <a:rPr lang="en-US" sz="1700" dirty="0" err="1" smtClean="0"/>
              <a:t>TennisUP’s</a:t>
            </a:r>
            <a:r>
              <a:rPr lang="en-US" sz="1700" dirty="0" smtClean="0"/>
              <a:t> </a:t>
            </a:r>
            <a:r>
              <a:rPr lang="en-US" sz="1700" dirty="0"/>
              <a:t>infrastructure </a:t>
            </a:r>
            <a:r>
              <a:rPr lang="en-US" sz="1700" dirty="0" smtClean="0"/>
              <a:t>components.</a:t>
            </a:r>
            <a:endParaRPr lang="en-US" sz="17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(c) 2013 John Wiley &amp; Sons, Inc. </a:t>
            </a:r>
            <a:endParaRPr lang="en-US"/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5486400" y="5562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/>
              <a:t>© John Wiley &amp; Sons 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Architectural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on a set of principles or fundamental beliefs about how the architecture should function.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Architecture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principles</a:t>
            </a:r>
            <a:r>
              <a:rPr lang="en-US" dirty="0" smtClean="0"/>
              <a:t> must be consistent with both the enterprise values as well as the technology used in the infrastructure.</a:t>
            </a:r>
          </a:p>
          <a:p>
            <a:r>
              <a:rPr lang="en-US" dirty="0" smtClean="0"/>
              <a:t>The number of principles vary widely.</a:t>
            </a:r>
          </a:p>
          <a:p>
            <a:r>
              <a:rPr lang="en-US" dirty="0" smtClean="0"/>
              <a:t>Principles should define the desirable behaviors of the </a:t>
            </a:r>
            <a:r>
              <a:rPr lang="en-US" b="1" dirty="0" smtClean="0">
                <a:solidFill>
                  <a:srgbClr val="002060"/>
                </a:solidFill>
              </a:rPr>
              <a:t>IT systems</a:t>
            </a:r>
            <a:r>
              <a:rPr lang="en-US" dirty="0" smtClean="0"/>
              <a:t> and the role of the organization(s) that support it.</a:t>
            </a:r>
          </a:p>
          <a:p>
            <a:r>
              <a:rPr lang="en-US" dirty="0" smtClean="0"/>
              <a:t>Sample architectural principles (Figure 6.7).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Enterprise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953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The “</a:t>
            </a:r>
            <a:r>
              <a:rPr lang="en-US" sz="1800" b="1" dirty="0" smtClean="0">
                <a:solidFill>
                  <a:srgbClr val="002060"/>
                </a:solidFill>
              </a:rPr>
              <a:t>blueprint</a:t>
            </a:r>
            <a:r>
              <a:rPr lang="en-US" sz="1800" dirty="0" smtClean="0"/>
              <a:t>” for all IS and its interrelationships in the firm. </a:t>
            </a:r>
          </a:p>
          <a:p>
            <a:r>
              <a:rPr lang="en-US" sz="1800" dirty="0" smtClean="0"/>
              <a:t>Specifies how IT will support </a:t>
            </a:r>
            <a:r>
              <a:rPr lang="en-US" sz="1800" b="1" dirty="0" smtClean="0">
                <a:solidFill>
                  <a:srgbClr val="002060"/>
                </a:solidFill>
              </a:rPr>
              <a:t>business processes </a:t>
            </a:r>
            <a:r>
              <a:rPr lang="en-US" sz="1800" dirty="0" smtClean="0"/>
              <a:t>by identifying:</a:t>
            </a:r>
            <a:endParaRPr lang="en-US" sz="1800" strike="sngStrike" dirty="0" smtClean="0"/>
          </a:p>
          <a:p>
            <a:pPr lvl="1"/>
            <a:r>
              <a:rPr lang="en-US" dirty="0" smtClean="0"/>
              <a:t>core processes of the company and how they will work together.</a:t>
            </a:r>
          </a:p>
          <a:p>
            <a:pPr lvl="1"/>
            <a:r>
              <a:rPr lang="en-US" dirty="0" smtClean="0"/>
              <a:t>how the IT systems will support the processes.</a:t>
            </a:r>
          </a:p>
          <a:p>
            <a:pPr lvl="1"/>
            <a:r>
              <a:rPr lang="en-US" dirty="0" smtClean="0"/>
              <a:t>the standard technical capabilities and activities for all parts of the enterprise.</a:t>
            </a:r>
          </a:p>
          <a:p>
            <a:pPr lvl="1"/>
            <a:r>
              <a:rPr lang="en-US" dirty="0" smtClean="0"/>
              <a:t>Guidelines for making choices.</a:t>
            </a:r>
          </a:p>
          <a:p>
            <a:r>
              <a:rPr lang="en-US" sz="1800" dirty="0" smtClean="0"/>
              <a:t>Four key elements: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600" dirty="0" smtClean="0"/>
              <a:t>Core business processes.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600" dirty="0" smtClean="0"/>
              <a:t>Shared data.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600" dirty="0" smtClean="0"/>
              <a:t>Linking and automation technologies.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600" dirty="0" smtClean="0"/>
              <a:t>Customer groups.</a:t>
            </a: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/>
              <a:t>Figure </a:t>
            </a:r>
            <a:r>
              <a:rPr lang="en-US" sz="1700" dirty="0" smtClean="0"/>
              <a:t>6.7  Sample architectural principles.</a:t>
            </a:r>
            <a:endParaRPr lang="en-US" sz="1700" dirty="0"/>
          </a:p>
        </p:txBody>
      </p:sp>
      <p:pic>
        <p:nvPicPr>
          <p:cNvPr id="61442" name="Picture 2" descr="ftp://smandemod:jws&amp;ILEI$@ftp.wiley.com/Pearlson/Final%20Images/C06GR/c06f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90600"/>
            <a:ext cx="7443882" cy="5676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Enterprise Architectures (Cont.)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TOGAF</a:t>
            </a:r>
            <a:r>
              <a:rPr lang="en-US" dirty="0" smtClean="0"/>
              <a:t> (The Open Group Architecture Framework)</a:t>
            </a:r>
          </a:p>
          <a:p>
            <a:pPr lvl="1"/>
            <a:r>
              <a:rPr lang="en-US" dirty="0" smtClean="0"/>
              <a:t>Includes a methodology and set of resources for developing an enterprise architecture.</a:t>
            </a:r>
          </a:p>
          <a:p>
            <a:r>
              <a:rPr lang="en-US" sz="1900" b="1" dirty="0" err="1" smtClean="0">
                <a:solidFill>
                  <a:srgbClr val="002060"/>
                </a:solidFill>
              </a:rPr>
              <a:t>Zachman</a:t>
            </a:r>
            <a:r>
              <a:rPr lang="en-US" dirty="0" smtClean="0"/>
              <a:t> </a:t>
            </a:r>
            <a:r>
              <a:rPr lang="en-US" sz="1900" b="1" dirty="0">
                <a:solidFill>
                  <a:srgbClr val="002060"/>
                </a:solidFill>
              </a:rPr>
              <a:t>F</a:t>
            </a:r>
            <a:r>
              <a:rPr lang="en-US" sz="1900" b="1" dirty="0" smtClean="0">
                <a:solidFill>
                  <a:srgbClr val="002060"/>
                </a:solidFill>
              </a:rPr>
              <a:t>ramework</a:t>
            </a:r>
            <a:endParaRPr lang="en-US" dirty="0" smtClean="0"/>
          </a:p>
          <a:p>
            <a:pPr lvl="1"/>
            <a:r>
              <a:rPr lang="en-US" dirty="0" smtClean="0"/>
              <a:t>Determines architectural requirements by providing a broad view that guides the analysis of the detailed view.</a:t>
            </a:r>
          </a:p>
          <a:p>
            <a:r>
              <a:rPr lang="en-US" dirty="0" smtClean="0"/>
              <a:t>Building an enterprise architecture is a joint exercise with business leaders and IT leaders.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Business processes </a:t>
            </a:r>
            <a:r>
              <a:rPr lang="en-US" dirty="0" smtClean="0"/>
              <a:t>are designed concurrently with </a:t>
            </a:r>
            <a:r>
              <a:rPr lang="en-US" sz="1900" b="1" dirty="0" smtClean="0">
                <a:solidFill>
                  <a:srgbClr val="002060"/>
                </a:solidFill>
              </a:rPr>
              <a:t>IT systems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Virtualization and Cloud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100" b="1" dirty="0">
                <a:solidFill>
                  <a:srgbClr val="002060"/>
                </a:solidFill>
              </a:rPr>
              <a:t>Virtualization infrastructure </a:t>
            </a:r>
            <a:r>
              <a:rPr lang="en-US" dirty="0" smtClean="0"/>
              <a:t>- computing capabilities, storage, and networking provided by a third party or group of vendors, usually over the Internet or through a private network (e.g., virtualized desktop).</a:t>
            </a:r>
          </a:p>
          <a:p>
            <a:pPr lvl="1"/>
            <a:r>
              <a:rPr lang="en-US" dirty="0" smtClean="0"/>
              <a:t>Includes servers, storage, backup, network, and disaster recovery.</a:t>
            </a:r>
          </a:p>
          <a:p>
            <a:pPr lvl="1"/>
            <a:r>
              <a:rPr lang="en-US" dirty="0" smtClean="0"/>
              <a:t>Enables resources to be shared and allocated as needed by the user.</a:t>
            </a:r>
          </a:p>
          <a:p>
            <a:pPr lvl="1"/>
            <a:r>
              <a:rPr lang="en-US" dirty="0" smtClean="0"/>
              <a:t>Makes maintenance easier since resources are centralized.</a:t>
            </a:r>
          </a:p>
          <a:p>
            <a:r>
              <a:rPr lang="en-US" sz="2100" b="1" dirty="0" smtClean="0">
                <a:solidFill>
                  <a:srgbClr val="002060"/>
                </a:solidFill>
              </a:rPr>
              <a:t>Cloud computing </a:t>
            </a:r>
            <a:r>
              <a:rPr lang="en-US" dirty="0" smtClean="0"/>
              <a:t>- virtual infrastructure provided over the Internet.</a:t>
            </a:r>
          </a:p>
          <a:p>
            <a:r>
              <a:rPr lang="en-US" sz="2100" dirty="0" err="1" smtClean="0"/>
              <a:t>SaaS</a:t>
            </a:r>
            <a:r>
              <a:rPr lang="en-US" sz="2100" dirty="0" smtClean="0"/>
              <a:t> (</a:t>
            </a:r>
            <a:r>
              <a:rPr lang="en-US" sz="2100" b="1" dirty="0" smtClean="0">
                <a:solidFill>
                  <a:srgbClr val="002060"/>
                </a:solidFill>
              </a:rPr>
              <a:t>Software as a </a:t>
            </a:r>
            <a:r>
              <a:rPr lang="en-US" sz="2100" b="1" dirty="0">
                <a:solidFill>
                  <a:srgbClr val="002060"/>
                </a:solidFill>
              </a:rPr>
              <a:t>S</a:t>
            </a:r>
            <a:r>
              <a:rPr lang="en-US" sz="2100" b="1" dirty="0" smtClean="0">
                <a:solidFill>
                  <a:srgbClr val="002060"/>
                </a:solidFill>
              </a:rPr>
              <a:t>ervice</a:t>
            </a:r>
            <a:r>
              <a:rPr lang="en-US" sz="2100" dirty="0" smtClean="0"/>
              <a:t>)</a:t>
            </a:r>
            <a:r>
              <a:rPr lang="en-US" dirty="0" smtClean="0"/>
              <a:t>, </a:t>
            </a:r>
            <a:r>
              <a:rPr lang="en-US" dirty="0" err="1" smtClean="0"/>
              <a:t>PaaS</a:t>
            </a:r>
            <a:r>
              <a:rPr lang="en-US" dirty="0" smtClean="0"/>
              <a:t> (Platform as a Service), and </a:t>
            </a:r>
            <a:r>
              <a:rPr lang="en-US" dirty="0" err="1" smtClean="0"/>
              <a:t>IaaS</a:t>
            </a:r>
            <a:r>
              <a:rPr lang="en-US" dirty="0" smtClean="0"/>
              <a:t> (Infrastructure as a Service).</a:t>
            </a:r>
          </a:p>
          <a:p>
            <a:r>
              <a:rPr lang="en-US" dirty="0" smtClean="0"/>
              <a:t>A </a:t>
            </a:r>
            <a:r>
              <a:rPr lang="en-US" sz="2100" b="1" dirty="0" smtClean="0">
                <a:solidFill>
                  <a:srgbClr val="002060"/>
                </a:solidFill>
              </a:rPr>
              <a:t>cloud</a:t>
            </a:r>
            <a:r>
              <a:rPr lang="en-US" dirty="0" smtClean="0"/>
              <a:t> is a large cluster of virtual servers or storage devices.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Virtualization and Cloud Computing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(Cont.)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>
            <a:noAutofit/>
          </a:bodyPr>
          <a:lstStyle/>
          <a:p>
            <a:r>
              <a:rPr lang="en-US" sz="1700" dirty="0" smtClean="0"/>
              <a:t>Users purchase </a:t>
            </a:r>
            <a:r>
              <a:rPr lang="en-US" sz="1700" b="1" dirty="0" smtClean="0">
                <a:solidFill>
                  <a:srgbClr val="002060"/>
                </a:solidFill>
              </a:rPr>
              <a:t>capacit</a:t>
            </a:r>
            <a:r>
              <a:rPr lang="en-US" sz="1700" b="1" dirty="0">
                <a:solidFill>
                  <a:srgbClr val="002060"/>
                </a:solidFill>
              </a:rPr>
              <a:t>y-on-d</a:t>
            </a:r>
            <a:r>
              <a:rPr lang="en-US" sz="1700" b="1" dirty="0" smtClean="0">
                <a:solidFill>
                  <a:srgbClr val="002060"/>
                </a:solidFill>
              </a:rPr>
              <a:t>emand</a:t>
            </a:r>
            <a:r>
              <a:rPr lang="en-US" sz="1700" dirty="0" smtClean="0"/>
              <a:t>.</a:t>
            </a:r>
          </a:p>
          <a:p>
            <a:r>
              <a:rPr lang="en-US" sz="1700" b="1" dirty="0" smtClean="0">
                <a:solidFill>
                  <a:srgbClr val="002060"/>
                </a:solidFill>
              </a:rPr>
              <a:t>Utility computing </a:t>
            </a:r>
            <a:r>
              <a:rPr lang="en-US" sz="1700" dirty="0" smtClean="0"/>
              <a:t>- computing capability is purchased on an as-needed basis.</a:t>
            </a:r>
          </a:p>
          <a:p>
            <a:r>
              <a:rPr lang="en-US" sz="1700" dirty="0" smtClean="0"/>
              <a:t>Examples of applications in the cloud:</a:t>
            </a:r>
          </a:p>
          <a:p>
            <a:pPr lvl="1"/>
            <a:r>
              <a:rPr lang="en-US" sz="1700" dirty="0" smtClean="0"/>
              <a:t>Salesforce.com, Facebook, Gmail, Windows Azure, Apple iTunes, and LinkedIn.</a:t>
            </a:r>
          </a:p>
          <a:p>
            <a:r>
              <a:rPr lang="en-US" sz="1700" dirty="0" smtClean="0"/>
              <a:t>Benefits of virtualization and cloud computing:</a:t>
            </a:r>
          </a:p>
          <a:p>
            <a:pPr lvl="1"/>
            <a:r>
              <a:rPr lang="en-US" sz="1700" dirty="0" smtClean="0"/>
              <a:t>Consolidated physical servers.</a:t>
            </a:r>
          </a:p>
          <a:p>
            <a:pPr lvl="1"/>
            <a:r>
              <a:rPr lang="en-US" sz="1700" dirty="0" smtClean="0"/>
              <a:t>Reduced physical costs of the data center.</a:t>
            </a:r>
          </a:p>
          <a:p>
            <a:pPr lvl="1"/>
            <a:r>
              <a:rPr lang="en-US" sz="1700" dirty="0" smtClean="0"/>
              <a:t>No upgrading.</a:t>
            </a:r>
          </a:p>
          <a:p>
            <a:pPr lvl="1"/>
            <a:r>
              <a:rPr lang="en-US" sz="1700" dirty="0" smtClean="0"/>
              <a:t>No maintenance, power, or electricity costs.</a:t>
            </a:r>
          </a:p>
          <a:p>
            <a:pPr lvl="1"/>
            <a:r>
              <a:rPr lang="en-US" sz="1700" dirty="0" smtClean="0"/>
              <a:t>No need for physical space or storage servers. </a:t>
            </a:r>
            <a:endParaRPr lang="en-US" sz="1700" strike="sngStrike" dirty="0" smtClean="0"/>
          </a:p>
          <a:p>
            <a:pPr lvl="1"/>
            <a:r>
              <a:rPr lang="en-US" sz="1500" dirty="0" smtClean="0"/>
              <a:t>Increased speed of attaining additional capacity (provisioning).</a:t>
            </a:r>
            <a:endParaRPr lang="en-US" sz="1500" strike="sngStrike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Virtualization and Cloud Computing –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dirty="0" smtClean="0"/>
              <a:t> </a:t>
            </a:r>
            <a:r>
              <a:rPr lang="en-US" b="1" dirty="0" smtClean="0">
                <a:solidFill>
                  <a:srgbClr val="0036A2"/>
                </a:solidFill>
              </a:rPr>
              <a:t>Managerial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SzPct val="130000"/>
              <a:buFont typeface="Arial" pitchFamily="34" charset="0"/>
              <a:buChar char="•"/>
            </a:pPr>
            <a:r>
              <a:rPr lang="en-US" sz="2000" dirty="0" smtClean="0"/>
              <a:t>Managers must also understand the </a:t>
            </a:r>
            <a:r>
              <a:rPr lang="en-US" sz="2000" b="1" dirty="0" smtClean="0">
                <a:solidFill>
                  <a:srgbClr val="002060"/>
                </a:solidFill>
              </a:rPr>
              <a:t>risks </a:t>
            </a:r>
            <a:r>
              <a:rPr lang="en-US" sz="2000" dirty="0" smtClean="0"/>
              <a:t>of a third-party </a:t>
            </a:r>
            <a:r>
              <a:rPr lang="en-US" sz="2000" dirty="0"/>
              <a:t>supplier.</a:t>
            </a:r>
          </a:p>
          <a:p>
            <a:pPr lvl="1"/>
            <a:r>
              <a:rPr lang="en-US" sz="2000" dirty="0" smtClean="0"/>
              <a:t>Retooling existing applications for the cloud’s infrastructure.</a:t>
            </a:r>
          </a:p>
          <a:p>
            <a:pPr lvl="1"/>
            <a:r>
              <a:rPr lang="en-US" sz="2000" dirty="0" smtClean="0"/>
              <a:t>No established</a:t>
            </a:r>
            <a:r>
              <a:rPr lang="en-US" sz="2000" dirty="0" smtClean="0">
                <a:solidFill>
                  <a:srgbClr val="FF3399"/>
                </a:solidFill>
              </a:rPr>
              <a:t> </a:t>
            </a:r>
            <a:r>
              <a:rPr lang="en-US" sz="2000" dirty="0" smtClean="0"/>
              <a:t>standards for virtual infrastructure.</a:t>
            </a:r>
          </a:p>
          <a:p>
            <a:pPr lvl="1"/>
            <a:r>
              <a:rPr lang="en-US" sz="2000" dirty="0" smtClean="0"/>
              <a:t>Applications not porting easily from one vendor’s infrastructure to another’s.</a:t>
            </a:r>
          </a:p>
          <a:p>
            <a:r>
              <a:rPr lang="en-US" dirty="0" smtClean="0"/>
              <a:t>As coordination costs drop and platforms in the cloud open up, cloud computing utilization will increase.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Understanding Existing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02163"/>
          </a:xfrm>
        </p:spPr>
        <p:txBody>
          <a:bodyPr>
            <a:normAutofit/>
          </a:bodyPr>
          <a:lstStyle/>
          <a:p>
            <a:r>
              <a:rPr lang="en-US" dirty="0" smtClean="0"/>
              <a:t>The primary reason to base architecture on an organization’s strategic goals is to allow for inevitable future changes to:</a:t>
            </a:r>
            <a:endParaRPr lang="en-US" strike="sngStrike" dirty="0" smtClean="0"/>
          </a:p>
          <a:p>
            <a:pPr lvl="1"/>
            <a:r>
              <a:rPr lang="en-US" sz="2000" dirty="0" smtClean="0"/>
              <a:t>the business environment. </a:t>
            </a:r>
          </a:p>
          <a:p>
            <a:pPr lvl="1"/>
            <a:r>
              <a:rPr lang="en-US" sz="2000" dirty="0" smtClean="0"/>
              <a:t>organization.</a:t>
            </a:r>
          </a:p>
          <a:p>
            <a:pPr lvl="1"/>
            <a:r>
              <a:rPr lang="en-US" sz="2000" dirty="0" smtClean="0"/>
              <a:t>IT requirements.</a:t>
            </a:r>
          </a:p>
          <a:p>
            <a:pPr lvl="1"/>
            <a:r>
              <a:rPr lang="en-US" sz="2000" dirty="0" smtClean="0"/>
              <a:t>the technology itself.</a:t>
            </a:r>
          </a:p>
          <a:p>
            <a:r>
              <a:rPr lang="en-US" dirty="0" smtClean="0"/>
              <a:t>Future consideration for </a:t>
            </a:r>
            <a:r>
              <a:rPr lang="en-US" b="1" dirty="0" smtClean="0">
                <a:solidFill>
                  <a:srgbClr val="002060"/>
                </a:solidFill>
              </a:rPr>
              <a:t>IT architecture </a:t>
            </a:r>
            <a:r>
              <a:rPr lang="en-US" dirty="0" smtClean="0"/>
              <a:t>should include:</a:t>
            </a:r>
          </a:p>
          <a:p>
            <a:pPr lvl="1"/>
            <a:r>
              <a:rPr lang="en-US" sz="2000" dirty="0" smtClean="0"/>
              <a:t>analysis of the existing architecture. </a:t>
            </a:r>
          </a:p>
          <a:p>
            <a:pPr lvl="1"/>
            <a:r>
              <a:rPr lang="en-US" sz="2000" dirty="0" smtClean="0"/>
              <a:t>the strategic time frame.</a:t>
            </a:r>
          </a:p>
          <a:p>
            <a:pPr lvl="1"/>
            <a:r>
              <a:rPr lang="en-US" sz="2000" dirty="0" smtClean="0"/>
              <a:t>technological advances.</a:t>
            </a:r>
          </a:p>
          <a:p>
            <a:pPr lvl="1"/>
            <a:r>
              <a:rPr lang="en-US" sz="2000" dirty="0" smtClean="0"/>
              <a:t>financial constraints.</a:t>
            </a:r>
          </a:p>
          <a:p>
            <a:r>
              <a:rPr lang="en-US" dirty="0" smtClean="0"/>
              <a:t>Evaluate the </a:t>
            </a:r>
            <a:r>
              <a:rPr lang="en-US" b="1" dirty="0" smtClean="0">
                <a:solidFill>
                  <a:srgbClr val="002060"/>
                </a:solidFill>
              </a:rPr>
              <a:t>IT requirements </a:t>
            </a:r>
            <a:r>
              <a:rPr lang="en-US" dirty="0" smtClean="0"/>
              <a:t>of an evolving </a:t>
            </a:r>
            <a:r>
              <a:rPr lang="en-US" b="1" dirty="0" smtClean="0">
                <a:solidFill>
                  <a:srgbClr val="002060"/>
                </a:solidFill>
              </a:rPr>
              <a:t>business strategy </a:t>
            </a:r>
            <a:r>
              <a:rPr lang="en-US" dirty="0" smtClean="0"/>
              <a:t>against current </a:t>
            </a:r>
            <a:r>
              <a:rPr lang="en-US" b="1" dirty="0" smtClean="0">
                <a:solidFill>
                  <a:srgbClr val="002060"/>
                </a:solidFill>
              </a:rPr>
              <a:t>IT capacity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 the past 10 years Valero Energy (gas/oil refiner) has experienced </a:t>
            </a:r>
            <a:r>
              <a:rPr lang="en-US" dirty="0" err="1" smtClean="0"/>
              <a:t>hypergrowth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Revenue has grown from $29 to $90 billion.</a:t>
            </a:r>
          </a:p>
          <a:p>
            <a:r>
              <a:rPr lang="en-US" dirty="0" smtClean="0"/>
              <a:t>This growth came with a mixture of disparate IT systems and applications.</a:t>
            </a:r>
          </a:p>
          <a:p>
            <a:r>
              <a:rPr lang="en-US" dirty="0" smtClean="0"/>
              <a:t>Difficult and expensive to manage.</a:t>
            </a:r>
          </a:p>
          <a:p>
            <a:r>
              <a:rPr lang="en-US" dirty="0" smtClean="0"/>
              <a:t>Not easily integrated into ERP system.</a:t>
            </a:r>
          </a:p>
          <a:p>
            <a:r>
              <a:rPr lang="en-US" dirty="0" smtClean="0"/>
              <a:t>IT architecture needed to be redesigned to meet future needs.</a:t>
            </a:r>
          </a:p>
          <a:p>
            <a:r>
              <a:rPr lang="en-US" dirty="0" smtClean="0"/>
              <a:t>Flexible in design and able to grow with the company.</a:t>
            </a:r>
          </a:p>
          <a:p>
            <a:r>
              <a:rPr lang="en-US" dirty="0" smtClean="0"/>
              <a:t>An SOA system was selected: SAP R/3 ERP.</a:t>
            </a:r>
          </a:p>
          <a:p>
            <a:r>
              <a:rPr lang="en-US" dirty="0" smtClean="0"/>
              <a:t>90 service components were built on the SAP platform.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Understanding Existing Architecture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 - Managerial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Relevant questions for managers:</a:t>
            </a:r>
          </a:p>
          <a:p>
            <a:pPr lvl="1"/>
            <a:r>
              <a:rPr lang="en-US" sz="2000" dirty="0" smtClean="0"/>
              <a:t>What IT architecture is already in place?</a:t>
            </a:r>
          </a:p>
          <a:p>
            <a:pPr lvl="1"/>
            <a:r>
              <a:rPr lang="en-US" sz="2000" dirty="0" smtClean="0"/>
              <a:t>Is the company developing the IT architecture from scratch?</a:t>
            </a:r>
          </a:p>
          <a:p>
            <a:pPr lvl="1"/>
            <a:r>
              <a:rPr lang="en-US" sz="2000" dirty="0" smtClean="0"/>
              <a:t>Is the company replacing an existing architecture?</a:t>
            </a:r>
          </a:p>
          <a:p>
            <a:pPr lvl="1"/>
            <a:r>
              <a:rPr lang="en-US" sz="2000" dirty="0" smtClean="0"/>
              <a:t>Does the company need to work within the confines of an existing architecture?</a:t>
            </a:r>
          </a:p>
          <a:p>
            <a:pPr lvl="1"/>
            <a:r>
              <a:rPr lang="en-US" sz="2000" dirty="0" smtClean="0"/>
              <a:t>Is the company expanding an existing architecture?</a:t>
            </a:r>
          </a:p>
          <a:p>
            <a:r>
              <a:rPr lang="en-US" dirty="0" smtClean="0"/>
              <a:t>A strong </a:t>
            </a:r>
            <a:r>
              <a:rPr lang="en-US" b="1" dirty="0" smtClean="0">
                <a:solidFill>
                  <a:srgbClr val="002060"/>
                </a:solidFill>
              </a:rPr>
              <a:t>business strategy </a:t>
            </a:r>
            <a:r>
              <a:rPr lang="en-US" dirty="0" smtClean="0"/>
              <a:t>is a prerequisite for </a:t>
            </a:r>
            <a:r>
              <a:rPr lang="en-US" b="1" dirty="0" smtClean="0">
                <a:solidFill>
                  <a:srgbClr val="002060"/>
                </a:solidFill>
              </a:rPr>
              <a:t>IT architecture </a:t>
            </a:r>
            <a:r>
              <a:rPr lang="en-US" dirty="0" smtClean="0"/>
              <a:t>design, which is a prerequisite for </a:t>
            </a:r>
            <a:r>
              <a:rPr lang="en-US" b="1" dirty="0" smtClean="0">
                <a:solidFill>
                  <a:srgbClr val="002060"/>
                </a:solidFill>
              </a:rPr>
              <a:t>infrastructure</a:t>
            </a:r>
            <a:r>
              <a:rPr lang="en-US" dirty="0" smtClean="0"/>
              <a:t> design.</a:t>
            </a: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Additional Managerial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900" dirty="0" smtClean="0"/>
              <a:t>Managers can derive the most </a:t>
            </a:r>
            <a:r>
              <a:rPr lang="en-US" sz="1900" b="1" dirty="0" smtClean="0">
                <a:solidFill>
                  <a:srgbClr val="002060"/>
                </a:solidFill>
              </a:rPr>
              <a:t>value</a:t>
            </a:r>
            <a:r>
              <a:rPr lang="en-US" sz="1900" dirty="0" smtClean="0"/>
              <a:t> and incur minimal loss when working with legacy </a:t>
            </a:r>
            <a:r>
              <a:rPr lang="en-US" sz="1900" b="1" dirty="0" smtClean="0">
                <a:solidFill>
                  <a:srgbClr val="002060"/>
                </a:solidFill>
              </a:rPr>
              <a:t>architectures</a:t>
            </a:r>
            <a:r>
              <a:rPr lang="en-US" sz="1900" dirty="0" smtClean="0"/>
              <a:t> and </a:t>
            </a:r>
            <a:r>
              <a:rPr lang="en-US" sz="1900" b="1" dirty="0" smtClean="0">
                <a:solidFill>
                  <a:srgbClr val="002060"/>
                </a:solidFill>
              </a:rPr>
              <a:t>infrastructures</a:t>
            </a:r>
            <a:r>
              <a:rPr lang="en-US" sz="1900" dirty="0" smtClean="0"/>
              <a:t> by objectively analyzing:</a:t>
            </a:r>
            <a:endParaRPr lang="en-US" sz="1900" strike="sngStrike" dirty="0" smtClean="0"/>
          </a:p>
          <a:p>
            <a:pPr marL="685800" lvl="1" indent="-457200">
              <a:buFont typeface="+mj-lt"/>
              <a:buAutoNum type="arabicPeriod"/>
            </a:pPr>
            <a:r>
              <a:rPr lang="en-US" sz="1900" dirty="0" smtClean="0"/>
              <a:t>the existing architecture and infrastructure.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900" dirty="0" smtClean="0"/>
              <a:t>the strategy served by the existing architecture.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900" dirty="0" smtClean="0"/>
              <a:t>the ability of the existing architecture and infrastructure to further the current strategic goals.</a:t>
            </a:r>
          </a:p>
          <a:p>
            <a:r>
              <a:rPr lang="en-US" sz="1900" dirty="0" smtClean="0"/>
              <a:t>Managers must ensure that the architecture will satisfy their </a:t>
            </a:r>
            <a:r>
              <a:rPr lang="en-US" sz="1900" b="1" dirty="0" smtClean="0">
                <a:solidFill>
                  <a:srgbClr val="002060"/>
                </a:solidFill>
              </a:rPr>
              <a:t>strategic</a:t>
            </a:r>
            <a:r>
              <a:rPr lang="en-US" sz="19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requirements</a:t>
            </a:r>
            <a:r>
              <a:rPr lang="en-US" sz="1900" dirty="0" smtClean="0">
                <a:solidFill>
                  <a:srgbClr val="FF3399"/>
                </a:solidFill>
              </a:rPr>
              <a:t> </a:t>
            </a:r>
            <a:r>
              <a:rPr lang="en-US" sz="1900" dirty="0" smtClean="0"/>
              <a:t>and that it is modern and efficient.</a:t>
            </a: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Strategic Time Frame</a:t>
            </a:r>
            <a:br>
              <a:rPr lang="en-US" b="1" dirty="0" smtClean="0">
                <a:solidFill>
                  <a:srgbClr val="0036A2"/>
                </a:solidFill>
              </a:rPr>
            </a:br>
            <a:endParaRPr lang="en-US" b="1" dirty="0" smtClean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1900" dirty="0" smtClean="0"/>
              <a:t>Understanding the life span of </a:t>
            </a:r>
            <a:r>
              <a:rPr lang="en-US" sz="1900" b="1" dirty="0" smtClean="0">
                <a:solidFill>
                  <a:srgbClr val="002060"/>
                </a:solidFill>
              </a:rPr>
              <a:t>IT infrastructure </a:t>
            </a:r>
            <a:r>
              <a:rPr lang="en-US" sz="1900" dirty="0" smtClean="0"/>
              <a:t>and </a:t>
            </a:r>
            <a:r>
              <a:rPr lang="en-US" sz="1900" b="1" dirty="0" smtClean="0">
                <a:solidFill>
                  <a:srgbClr val="002060"/>
                </a:solidFill>
              </a:rPr>
              <a:t>architecture</a:t>
            </a:r>
            <a:r>
              <a:rPr lang="en-US" sz="1900" dirty="0" smtClean="0"/>
              <a:t> is critical.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Strategic time frames </a:t>
            </a:r>
            <a:r>
              <a:rPr lang="en-US" sz="1900" dirty="0" smtClean="0"/>
              <a:t>depend on industry-wide factors</a:t>
            </a:r>
            <a:r>
              <a:rPr lang="en-US" sz="1900" dirty="0" smtClean="0">
                <a:solidFill>
                  <a:srgbClr val="FF3399"/>
                </a:solidFill>
              </a:rPr>
              <a:t> </a:t>
            </a:r>
            <a:r>
              <a:rPr lang="en-US" sz="1900" dirty="0" smtClean="0"/>
              <a:t>such as:</a:t>
            </a:r>
          </a:p>
          <a:p>
            <a:pPr lvl="1"/>
            <a:r>
              <a:rPr lang="en-US" sz="1900" dirty="0" smtClean="0"/>
              <a:t>the level of commitment to fixed resources, maturity of the industry, cyclicality, and barriers to entry.</a:t>
            </a:r>
          </a:p>
          <a:p>
            <a:r>
              <a:rPr lang="en-US" sz="1900" dirty="0" smtClean="0"/>
              <a:t>Business strategy planning horizon.</a:t>
            </a:r>
          </a:p>
          <a:p>
            <a:r>
              <a:rPr lang="en-US" sz="1900" dirty="0" smtClean="0"/>
              <a:t>Management reliance on IT and on the specific rate of advances affecting IT.</a:t>
            </a:r>
          </a:p>
          <a:p>
            <a:r>
              <a:rPr lang="en-US" sz="1900" dirty="0" smtClean="0"/>
              <a:t>Design with maximum </a:t>
            </a:r>
            <a:r>
              <a:rPr lang="en-US" sz="1900" b="1" dirty="0" smtClean="0">
                <a:solidFill>
                  <a:srgbClr val="002060"/>
                </a:solidFill>
              </a:rPr>
              <a:t>flexibility</a:t>
            </a:r>
            <a:r>
              <a:rPr lang="en-US" sz="1900" dirty="0" smtClean="0"/>
              <a:t> and </a:t>
            </a:r>
            <a:r>
              <a:rPr lang="en-US" sz="1900" b="1" dirty="0" smtClean="0">
                <a:solidFill>
                  <a:srgbClr val="002060"/>
                </a:solidFill>
              </a:rPr>
              <a:t>scalability</a:t>
            </a:r>
            <a:r>
              <a:rPr lang="en-US" sz="1900" dirty="0" smtClean="0"/>
              <a:t> to ensure handling of future business changes.</a:t>
            </a:r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7696200" cy="685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Technical Issues: Adaptability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1800" dirty="0" smtClean="0"/>
              <a:t>Can the architecture adapt to </a:t>
            </a:r>
            <a:r>
              <a:rPr lang="en-US" sz="1900" b="1" dirty="0" smtClean="0">
                <a:solidFill>
                  <a:srgbClr val="002060"/>
                </a:solidFill>
              </a:rPr>
              <a:t>emerging technologies</a:t>
            </a:r>
            <a:r>
              <a:rPr lang="en-US" sz="1800" dirty="0" smtClean="0"/>
              <a:t>?</a:t>
            </a:r>
          </a:p>
          <a:p>
            <a:r>
              <a:rPr lang="en-US" sz="1800" dirty="0" smtClean="0"/>
              <a:t>Must be able to handle and absorb technological advances.</a:t>
            </a:r>
          </a:p>
          <a:p>
            <a:pPr lvl="1"/>
            <a:r>
              <a:rPr lang="en-US" dirty="0" smtClean="0"/>
              <a:t>Innovations in storage capacity and computing power.</a:t>
            </a:r>
          </a:p>
          <a:p>
            <a:pPr lvl="1"/>
            <a:r>
              <a:rPr lang="en-US" dirty="0" smtClean="0"/>
              <a:t>Unexpected technological leaps.</a:t>
            </a:r>
          </a:p>
          <a:p>
            <a:r>
              <a:rPr lang="en-US" sz="1800" dirty="0" smtClean="0"/>
              <a:t>Consider both hardware and software.</a:t>
            </a:r>
          </a:p>
          <a:p>
            <a:r>
              <a:rPr lang="en-US" sz="1800" dirty="0" smtClean="0"/>
              <a:t>Guidelines for planning adaptable </a:t>
            </a:r>
            <a:r>
              <a:rPr lang="en-US" sz="1900" b="1" dirty="0" smtClean="0">
                <a:solidFill>
                  <a:srgbClr val="002060"/>
                </a:solidFill>
              </a:rPr>
              <a:t>IT architecture </a:t>
            </a:r>
            <a:r>
              <a:rPr lang="en-US" sz="1800" dirty="0" smtClean="0"/>
              <a:t>and infrastructure:</a:t>
            </a:r>
          </a:p>
          <a:p>
            <a:pPr lvl="1"/>
            <a:r>
              <a:rPr lang="en-US" dirty="0" smtClean="0"/>
              <a:t>Plan for applications and systems that are independent and loosely coupled rather than monolithic.</a:t>
            </a:r>
          </a:p>
          <a:p>
            <a:pPr lvl="1"/>
            <a:r>
              <a:rPr lang="en-US" dirty="0" smtClean="0"/>
              <a:t>Set clear boundaries between infrastructure components.</a:t>
            </a:r>
          </a:p>
          <a:p>
            <a:pPr lvl="1"/>
            <a:r>
              <a:rPr lang="en-US" dirty="0" smtClean="0"/>
              <a:t>Provide access to all users when it makes sense to do so (e.g. security concerns) when designing a network architecture.</a:t>
            </a: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Technical Issues: Scalability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Refers to how well an </a:t>
            </a:r>
            <a:r>
              <a:rPr lang="en-US" b="1" dirty="0" smtClean="0">
                <a:solidFill>
                  <a:srgbClr val="002060"/>
                </a:solidFill>
              </a:rPr>
              <a:t>infrastructure</a:t>
            </a:r>
            <a:r>
              <a:rPr lang="en-US" dirty="0" smtClean="0"/>
              <a:t> component can adapt to increased, or in some cases decreased, demands.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2060"/>
                </a:solidFill>
              </a:rPr>
              <a:t>scalable network system </a:t>
            </a:r>
            <a:r>
              <a:rPr lang="en-US" dirty="0" smtClean="0"/>
              <a:t>should start with just a few nodes but have the ability to easily expand to thousands of nodes.</a:t>
            </a:r>
          </a:p>
          <a:p>
            <a:r>
              <a:rPr lang="en-US" dirty="0" smtClean="0"/>
              <a:t>It is important to analyze the impact of </a:t>
            </a:r>
            <a:r>
              <a:rPr lang="en-US" b="1" dirty="0" smtClean="0">
                <a:solidFill>
                  <a:srgbClr val="002060"/>
                </a:solidFill>
              </a:rPr>
              <a:t>strategic business decisions </a:t>
            </a:r>
            <a:r>
              <a:rPr lang="en-US" dirty="0" smtClean="0"/>
              <a:t>on IT architecture and infrastructure.</a:t>
            </a:r>
          </a:p>
          <a:p>
            <a:r>
              <a:rPr lang="en-US" dirty="0" smtClean="0"/>
              <a:t>Ensure a </a:t>
            </a:r>
            <a:r>
              <a:rPr lang="en-US" b="1" dirty="0" smtClean="0">
                <a:solidFill>
                  <a:srgbClr val="002060"/>
                </a:solidFill>
              </a:rPr>
              <a:t>contingency plan </a:t>
            </a:r>
            <a:r>
              <a:rPr lang="en-US" dirty="0" smtClean="0"/>
              <a:t>exists for potential unexpected effects of a strategy change.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Technical Issues: Standardization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Hardware and software use a common </a:t>
            </a:r>
            <a:r>
              <a:rPr lang="en-US" b="1" dirty="0" smtClean="0">
                <a:solidFill>
                  <a:srgbClr val="002060"/>
                </a:solidFill>
              </a:rPr>
              <a:t>standard</a:t>
            </a:r>
            <a:r>
              <a:rPr lang="en-US" dirty="0" smtClean="0"/>
              <a:t>.</a:t>
            </a:r>
          </a:p>
          <a:p>
            <a:r>
              <a:rPr lang="en-US" dirty="0" smtClean="0"/>
              <a:t>Easier to plug into infrastructure or architecture (e. g., Microsoft Office suite).</a:t>
            </a:r>
          </a:p>
          <a:p>
            <a:pPr lvl="1"/>
            <a:r>
              <a:rPr lang="en-US" sz="2000" dirty="0" smtClean="0"/>
              <a:t>Interfaces often accompany the standard.</a:t>
            </a:r>
          </a:p>
          <a:p>
            <a:pPr lvl="1"/>
            <a:r>
              <a:rPr lang="en-US" sz="2000" dirty="0" smtClean="0"/>
              <a:t>It is easy to move data between systems.</a:t>
            </a:r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86750" cy="1325563"/>
          </a:xfrm>
        </p:spPr>
        <p:txBody>
          <a:bodyPr>
            <a:normAutofit/>
          </a:bodyPr>
          <a:lstStyle/>
          <a:p>
            <a:r>
              <a:rPr lang="en-US" sz="3100" b="1" dirty="0" smtClean="0">
                <a:solidFill>
                  <a:srgbClr val="0036A2"/>
                </a:solidFill>
              </a:rPr>
              <a:t>Assessing Technical Issues: </a:t>
            </a:r>
            <a:r>
              <a:rPr lang="en-US" sz="3100" b="1" dirty="0" smtClean="0">
                <a:solidFill>
                  <a:srgbClr val="0036A2"/>
                </a:solidFill>
              </a:rPr>
              <a:t>Maintainability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The manager needs to ask:</a:t>
            </a:r>
          </a:p>
          <a:p>
            <a:pPr lvl="1"/>
            <a:r>
              <a:rPr lang="en-US" sz="2000" dirty="0" smtClean="0"/>
              <a:t>How easy is it to </a:t>
            </a:r>
            <a:r>
              <a:rPr lang="en-US" sz="2000" b="1" dirty="0">
                <a:solidFill>
                  <a:srgbClr val="002060"/>
                </a:solidFill>
              </a:rPr>
              <a:t>maintain</a:t>
            </a:r>
            <a:r>
              <a:rPr lang="en-US" sz="2000" b="1" dirty="0" smtClean="0">
                <a:solidFill>
                  <a:srgbClr val="FF3399"/>
                </a:solidFill>
              </a:rPr>
              <a:t> </a:t>
            </a:r>
            <a:r>
              <a:rPr lang="en-US" sz="2000" dirty="0" smtClean="0"/>
              <a:t>the infrastructure?</a:t>
            </a:r>
          </a:p>
          <a:p>
            <a:pPr lvl="1"/>
            <a:r>
              <a:rPr lang="en-US" sz="2000" dirty="0" smtClean="0"/>
              <a:t>Are replacement parts available?</a:t>
            </a:r>
          </a:p>
          <a:p>
            <a:pPr lvl="1"/>
            <a:r>
              <a:rPr lang="en-US" sz="2000" dirty="0" smtClean="0"/>
              <a:t>Are support services available?</a:t>
            </a:r>
          </a:p>
          <a:p>
            <a:r>
              <a:rPr lang="en-US" dirty="0" smtClean="0"/>
              <a:t>Maintainability is a key </a:t>
            </a:r>
            <a:r>
              <a:rPr lang="en-US" b="1" dirty="0" smtClean="0">
                <a:solidFill>
                  <a:srgbClr val="002060"/>
                </a:solidFill>
              </a:rPr>
              <a:t>technical</a:t>
            </a:r>
            <a:r>
              <a:rPr lang="en-US" dirty="0" smtClean="0"/>
              <a:t> consideration.</a:t>
            </a:r>
          </a:p>
          <a:p>
            <a:pPr lvl="1"/>
            <a:r>
              <a:rPr lang="en-US" sz="2000" dirty="0" smtClean="0"/>
              <a:t>The complexity of the systems increases the number of things that can go wrong, need fixing, or need replacing.</a:t>
            </a:r>
          </a:p>
          <a:p>
            <a:r>
              <a:rPr lang="en-US" dirty="0" smtClean="0"/>
              <a:t>Should a technology become obsolete, costs skyrocket for parts and expertise.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Technical Issues: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72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Major concern for </a:t>
            </a:r>
            <a:r>
              <a:rPr lang="en-US" sz="1800" b="1" dirty="0" smtClean="0">
                <a:solidFill>
                  <a:srgbClr val="002060"/>
                </a:solidFill>
              </a:rPr>
              <a:t>business</a:t>
            </a:r>
            <a:r>
              <a:rPr lang="en-US" sz="1800" dirty="0" smtClean="0"/>
              <a:t> and </a:t>
            </a:r>
            <a:r>
              <a:rPr lang="en-US" sz="1800" b="1" dirty="0" smtClean="0">
                <a:solidFill>
                  <a:srgbClr val="002060"/>
                </a:solidFill>
              </a:rPr>
              <a:t>IT managers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Must protect key </a:t>
            </a:r>
            <a:r>
              <a:rPr lang="en-US" sz="1800" b="1" dirty="0" smtClean="0">
                <a:solidFill>
                  <a:srgbClr val="002060"/>
                </a:solidFill>
              </a:rPr>
              <a:t>data</a:t>
            </a:r>
            <a:r>
              <a:rPr lang="en-US" sz="1800" dirty="0" smtClean="0"/>
              <a:t> and process elements of the </a:t>
            </a:r>
            <a:r>
              <a:rPr lang="en-US" sz="1800" b="1" dirty="0" smtClean="0">
                <a:solidFill>
                  <a:srgbClr val="002060"/>
                </a:solidFill>
              </a:rPr>
              <a:t>IT infrastructure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Extends outside the boundaries of the company (e.g., customer data).</a:t>
            </a:r>
          </a:p>
          <a:p>
            <a:r>
              <a:rPr lang="en-US" sz="1800" dirty="0" smtClean="0"/>
              <a:t>Innovations </a:t>
            </a:r>
            <a:r>
              <a:rPr lang="en-US" sz="1800" b="1" dirty="0" smtClean="0">
                <a:solidFill>
                  <a:srgbClr val="002060"/>
                </a:solidFill>
              </a:rPr>
              <a:t>encrypt</a:t>
            </a:r>
            <a:r>
              <a:rPr lang="en-US" sz="1800" dirty="0" smtClean="0"/>
              <a:t> or disguise sensitive information, financial information, and business information.</a:t>
            </a:r>
          </a:p>
          <a:p>
            <a:r>
              <a:rPr lang="en-US" sz="1800" dirty="0" smtClean="0"/>
              <a:t>Securing assets in a highly centralized, mainframe architecture means building protection around the centralized core.</a:t>
            </a:r>
          </a:p>
          <a:p>
            <a:r>
              <a:rPr lang="en-US" sz="1800" dirty="0" smtClean="0"/>
              <a:t>Decentralized, server-based architecture is more difficult to secure due to the dispersion of servers.</a:t>
            </a:r>
          </a:p>
          <a:p>
            <a:r>
              <a:rPr lang="en-US" sz="1800" b="1" dirty="0" smtClean="0">
                <a:solidFill>
                  <a:srgbClr val="002060"/>
                </a:solidFill>
              </a:rPr>
              <a:t>Web-based SOA </a:t>
            </a:r>
            <a:r>
              <a:rPr lang="en-US" sz="1800" dirty="0" smtClean="0"/>
              <a:t>that utilizes </a:t>
            </a:r>
            <a:r>
              <a:rPr lang="en-US" sz="1800" b="1" dirty="0" err="1" smtClean="0">
                <a:solidFill>
                  <a:srgbClr val="002060"/>
                </a:solidFill>
              </a:rPr>
              <a:t>SaaS</a:t>
            </a:r>
            <a:r>
              <a:rPr lang="en-US" sz="1800" dirty="0" smtClean="0"/>
              <a:t> and </a:t>
            </a:r>
            <a:r>
              <a:rPr lang="en-US" sz="1800" b="1" dirty="0" smtClean="0">
                <a:solidFill>
                  <a:srgbClr val="002060"/>
                </a:solidFill>
              </a:rPr>
              <a:t>capacity</a:t>
            </a:r>
            <a:r>
              <a:rPr lang="en-US" sz="1800" b="1" dirty="0">
                <a:solidFill>
                  <a:srgbClr val="FF3399"/>
                </a:solidFill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</a:rPr>
              <a:t>on</a:t>
            </a:r>
            <a:r>
              <a:rPr lang="en-US" sz="1800" dirty="0" smtClean="0"/>
              <a:t> </a:t>
            </a:r>
            <a:r>
              <a:rPr lang="en-US" sz="1800" b="1" dirty="0" smtClean="0">
                <a:solidFill>
                  <a:srgbClr val="002060"/>
                </a:solidFill>
              </a:rPr>
              <a:t>demand</a:t>
            </a:r>
            <a:r>
              <a:rPr lang="en-US" sz="1800" dirty="0" smtClean="0"/>
              <a:t> raises a whole new set of security issues.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Technical Issues: Security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(Cont.)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b="1" dirty="0" smtClean="0">
                <a:solidFill>
                  <a:srgbClr val="002060"/>
                </a:solidFill>
              </a:rPr>
              <a:t>security of networks </a:t>
            </a:r>
            <a:r>
              <a:rPr lang="en-US" dirty="0" smtClean="0"/>
              <a:t>continues to improve through:</a:t>
            </a:r>
            <a:endParaRPr lang="en-US" strike="sngStrike" dirty="0" smtClean="0"/>
          </a:p>
          <a:p>
            <a:pPr lvl="1"/>
            <a:r>
              <a:rPr lang="en-US" sz="2000" dirty="0" smtClean="0"/>
              <a:t>innovations such as </a:t>
            </a:r>
            <a:r>
              <a:rPr lang="en-US" sz="2000" b="1" dirty="0" smtClean="0">
                <a:solidFill>
                  <a:srgbClr val="002060"/>
                </a:solidFill>
              </a:rPr>
              <a:t>authentication</a:t>
            </a:r>
            <a:r>
              <a:rPr lang="en-US" sz="2000" dirty="0" smtClean="0"/>
              <a:t>, passwords, digital signatures, encryption, secure servers, and firewalls.</a:t>
            </a:r>
          </a:p>
          <a:p>
            <a:pPr lvl="1"/>
            <a:r>
              <a:rPr lang="en-US" sz="2000" dirty="0" smtClean="0"/>
              <a:t>new schemes for security such as securing specific assets instead of just securing the perimeter of a system.</a:t>
            </a:r>
          </a:p>
          <a:p>
            <a:r>
              <a:rPr lang="en-US" dirty="0" smtClean="0"/>
              <a:t>Managing security is often a matter of managing </a:t>
            </a:r>
            <a:r>
              <a:rPr lang="en-US" b="1" dirty="0" smtClean="0">
                <a:solidFill>
                  <a:srgbClr val="002060"/>
                </a:solidFill>
              </a:rPr>
              <a:t>risk</a:t>
            </a:r>
            <a:r>
              <a:rPr lang="en-US" dirty="0" smtClean="0"/>
              <a:t>.</a:t>
            </a:r>
          </a:p>
          <a:p>
            <a:pPr lvl="1"/>
            <a:r>
              <a:rPr lang="en-US" sz="2000" dirty="0" smtClean="0"/>
              <a:t>Assessing the likelihood of a </a:t>
            </a:r>
            <a:r>
              <a:rPr lang="en-US" sz="2000" b="1" dirty="0" smtClean="0">
                <a:solidFill>
                  <a:srgbClr val="002060"/>
                </a:solidFill>
              </a:rPr>
              <a:t>breach</a:t>
            </a:r>
            <a:r>
              <a:rPr lang="en-US" sz="2000" dirty="0" smtClean="0"/>
              <a:t> and the cost of that breach in terms of loss and recovery.</a:t>
            </a:r>
          </a:p>
        </p:txBody>
      </p:sp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Assessing Financial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5029200"/>
          </a:xfrm>
        </p:spPr>
        <p:txBody>
          <a:bodyPr>
            <a:noAutofit/>
          </a:bodyPr>
          <a:lstStyle/>
          <a:p>
            <a:r>
              <a:rPr lang="en-US" sz="1700" dirty="0" smtClean="0"/>
              <a:t>IT infrastructure components should be evaluated based on their expected </a:t>
            </a:r>
            <a:r>
              <a:rPr lang="en-US" sz="1900" b="1" dirty="0" smtClean="0">
                <a:solidFill>
                  <a:srgbClr val="002060"/>
                </a:solidFill>
              </a:rPr>
              <a:t>financial value </a:t>
            </a:r>
            <a:r>
              <a:rPr lang="en-US" sz="1700" dirty="0" smtClean="0"/>
              <a:t>(Figure 6.8).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Payback</a:t>
            </a:r>
            <a:r>
              <a:rPr lang="en-US" sz="1700" dirty="0" smtClean="0"/>
              <a:t> from IT investments is difficult to quantify.</a:t>
            </a:r>
          </a:p>
          <a:p>
            <a:pPr lvl="1"/>
            <a:r>
              <a:rPr lang="en-US" sz="1700" dirty="0" smtClean="0"/>
              <a:t>Takes the form of increased productivity, increased interoperability with business partners, improved service for customers, etc.</a:t>
            </a:r>
            <a:endParaRPr lang="en-US" sz="1700" strike="sngStrike" dirty="0" smtClean="0"/>
          </a:p>
          <a:p>
            <a:pPr lvl="1"/>
            <a:r>
              <a:rPr lang="en-US" sz="1700" dirty="0" smtClean="0"/>
              <a:t>Focus on how IT investments enable business objectives rather than on their quantitative returns.</a:t>
            </a:r>
          </a:p>
          <a:p>
            <a:pPr lvl="1"/>
            <a:r>
              <a:rPr lang="en-US" sz="1700" dirty="0" smtClean="0"/>
              <a:t>Quantify returns on infrastructure investments by: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Quantifying costs.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Determining the anticipated life cycles of system components.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Quantifying benefits.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Quantifying risks.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Considering ongoing dollar costs and benefits.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Examples (Cont.)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results were dramatic.</a:t>
            </a:r>
          </a:p>
          <a:p>
            <a:r>
              <a:rPr lang="en-US" dirty="0" smtClean="0"/>
              <a:t>New applications made operations more efficient and effective.</a:t>
            </a:r>
          </a:p>
          <a:p>
            <a:r>
              <a:rPr lang="en-US" dirty="0" smtClean="0"/>
              <a:t>Development costs were kept low.</a:t>
            </a:r>
          </a:p>
          <a:p>
            <a:r>
              <a:rPr lang="en-US" dirty="0" smtClean="0"/>
              <a:t>One application saved the company $500K in fees.</a:t>
            </a:r>
          </a:p>
          <a:p>
            <a:r>
              <a:rPr lang="en-US" dirty="0" smtClean="0"/>
              <a:t>The new application provides visibility to the tankers.</a:t>
            </a:r>
          </a:p>
          <a:p>
            <a:r>
              <a:rPr lang="en-US" dirty="0" smtClean="0"/>
              <a:t>Communications with employees reduced scheduling conflicts. </a:t>
            </a:r>
          </a:p>
          <a:p>
            <a:r>
              <a:rPr lang="en-US" dirty="0" smtClean="0"/>
              <a:t>Managers were able to control the loading and unloading of tankers, which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was previously unavailable.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4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/>
              <a:t>Figure </a:t>
            </a:r>
            <a:r>
              <a:rPr lang="en-US" sz="1700" dirty="0" smtClean="0"/>
              <a:t>6.8  </a:t>
            </a:r>
            <a:r>
              <a:rPr lang="en-US" sz="1600" dirty="0" err="1" smtClean="0"/>
              <a:t>TennisUp’s</a:t>
            </a:r>
            <a:r>
              <a:rPr lang="en-US" sz="1600" dirty="0" smtClean="0"/>
              <a:t> managerial considerations.</a:t>
            </a:r>
          </a:p>
        </p:txBody>
      </p:sp>
      <p:pic>
        <p:nvPicPr>
          <p:cNvPr id="62466" name="Picture 2" descr="ftp://smandemod:jws&amp;ILEI$@ftp.wiley.com/Pearlson/Final%20Images/C06GR/c06f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066800"/>
            <a:ext cx="7010400" cy="5334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Discussions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1"/>
            <a:ext cx="8058150" cy="40386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As </a:t>
            </a:r>
            <a:r>
              <a:rPr lang="en-US" sz="2400" dirty="0"/>
              <a:t>a small, newly formed organization, which IT architecture do you think you would choose and why?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Explain </a:t>
            </a:r>
            <a:r>
              <a:rPr lang="en-US" sz="2400" dirty="0"/>
              <a:t>how cloud computing services benefit from virtualization.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Why </a:t>
            </a:r>
            <a:r>
              <a:rPr lang="en-US" sz="2400" dirty="0"/>
              <a:t>would an organization use cloud computing for its IT infrastructure needs?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Explain </a:t>
            </a:r>
            <a:r>
              <a:rPr lang="en-US" sz="2400" dirty="0"/>
              <a:t>what cloud service the New York Times successfully utilized and the benefit this solution provided.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Why </a:t>
            </a:r>
            <a:r>
              <a:rPr lang="en-US" sz="2400" dirty="0"/>
              <a:t>must an organization’s IT architecture be based on an organization’s strategic goals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414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399"/>
            <a:ext cx="54102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Centralized Architecture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Decentralized Architecture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Service Oriented Architecture</a:t>
            </a: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181600" y="2057399"/>
            <a:ext cx="3962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800" dirty="0"/>
              <a:t>Web-based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Mainframe </a:t>
            </a:r>
            <a:endParaRPr lang="en-US" sz="2800" dirty="0"/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Server-based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Provides agility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Easiest </a:t>
            </a:r>
            <a:r>
              <a:rPr lang="en-US" sz="2800" dirty="0"/>
              <a:t>to secure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Very Scalable</a:t>
            </a:r>
          </a:p>
          <a:p>
            <a:pPr marL="457200" indent="-457200">
              <a:buFont typeface="+mj-lt"/>
              <a:buAutoNum type="alphaUcPeriod"/>
            </a:pP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term to the right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that </a:t>
            </a: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best describes the IT architecture on the left.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3193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525" y="1295400"/>
            <a:ext cx="41148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BYOD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Capacity-on-demand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/>
              <a:t>Consumerization</a:t>
            </a:r>
            <a:r>
              <a:rPr lang="en-US" sz="2800" dirty="0" smtClean="0"/>
              <a:t> of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86200" y="1285875"/>
            <a:ext cx="5257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availability to quickly acquire additional computing services when necessary and reduce services when not needed.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drive to port applications to personal devices like smartphones and tablets.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desire employees have to connect their personal devices to corporate enterprise systems.</a:t>
            </a:r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each term below with its definition.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57366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41148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Maintainability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Scalability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Security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Adaptability</a:t>
            </a:r>
          </a:p>
          <a:p>
            <a:pPr marL="457200" indent="-457200">
              <a:buFont typeface="+mj-lt"/>
              <a:buAutoNum type="arabicPeriod"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38600" y="2133600"/>
            <a:ext cx="50482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Can the infrastructure adjust to emerging technologies?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Is the architecture able to easily increase or decrease capacity as demand changes?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Are the </a:t>
            </a:r>
            <a:r>
              <a:rPr lang="en-US" sz="2400" dirty="0" smtClean="0"/>
              <a:t>right </a:t>
            </a:r>
            <a:r>
              <a:rPr lang="en-US" sz="2400" dirty="0"/>
              <a:t>mechanisms in place to protect the infrastructure assets?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Can the infrastructure over time be supported with needed platforms, parts, and software?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Designing an IT infrastructure requires an understanding of technical issues. Match the technical issue below with the questions that will be asked about it.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11781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41148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Cloud computing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SOA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Centralized architecture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Enterprise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181600" y="2133600"/>
            <a:ext cx="39052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SaaS</a:t>
            </a:r>
            <a:endParaRPr lang="en-US" sz="2800" dirty="0"/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Mainframe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TOGAF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Virtualization</a:t>
            </a:r>
            <a:endParaRPr lang="en-US" sz="2800" dirty="0"/>
          </a:p>
          <a:p>
            <a:pPr marL="457200" indent="-457200">
              <a:buFont typeface="+mj-lt"/>
              <a:buAutoNum type="alphaUcPeriod"/>
            </a:pP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IT architecture choice with the term for which it is often associated.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154323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575" y="2057400"/>
            <a:ext cx="4114800" cy="3517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Buy over build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Flexibility and agility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Data security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Speed and quality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Innovative</a:t>
            </a: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76675" y="1919752"/>
            <a:ext cx="5257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Is there a vendor who provides the application needed or will it need to be developed?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Will the system support future changes in the business?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Is the data protected against unwanted hackers?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Can the application be completed successfully and in the timeframe desired?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Can the IT support newer technologies?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152400"/>
            <a:ext cx="83058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Architectural principles are applied to the design of an IT architecture. Match the architectural principle below to a question that would be asked to define that principle for a given company.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416033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32939"/>
            <a:ext cx="6553200" cy="4279975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Should our employees get a desktop computer, a laptop or a tablet device?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Shall we implement Salesforce.com or Oracle CRM On Demand?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Can we purchase a standard ERP package or do we need to write our own application?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Who will provide us wireless capabilities?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Will our critical business information be backed up on-site or done remotely over the Internet?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05600" y="2400554"/>
            <a:ext cx="2438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Data</a:t>
            </a:r>
            <a:endParaRPr lang="en-US" sz="2800" dirty="0"/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Network</a:t>
            </a:r>
            <a:endParaRPr lang="en-US" sz="2800" dirty="0"/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Software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Hardware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When determining the IT architecture and its appropriate IT infrastructure, a manager may seek answers to the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following questions </a:t>
            </a: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listed below. Match the question with the IT component it helps to select.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919921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From Vision to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b="1" dirty="0" smtClean="0">
                <a:solidFill>
                  <a:srgbClr val="002060"/>
                </a:solidFill>
              </a:rPr>
              <a:t>Architecture</a:t>
            </a:r>
            <a:r>
              <a:rPr lang="en-US" dirty="0" smtClean="0"/>
              <a:t> translates </a:t>
            </a:r>
            <a:r>
              <a:rPr lang="en-US" sz="2100" b="1" dirty="0" smtClean="0">
                <a:solidFill>
                  <a:srgbClr val="002060"/>
                </a:solidFill>
              </a:rPr>
              <a:t>strategy</a:t>
            </a:r>
            <a:r>
              <a:rPr lang="en-US" dirty="0" smtClean="0"/>
              <a:t> into </a:t>
            </a:r>
            <a:r>
              <a:rPr lang="en-US" sz="2100" b="1" dirty="0" smtClean="0">
                <a:solidFill>
                  <a:srgbClr val="002060"/>
                </a:solidFill>
              </a:rPr>
              <a:t>infrastructure</a:t>
            </a:r>
            <a:r>
              <a:rPr lang="en-US" dirty="0" smtClean="0"/>
              <a:t> (Figure 6.1).</a:t>
            </a:r>
          </a:p>
          <a:p>
            <a:r>
              <a:rPr lang="en-US" dirty="0" smtClean="0"/>
              <a:t>The architect develops plans based on a vision of how the customer will use the system (or in the example a house), which is a blueprint of the company’s systems.</a:t>
            </a:r>
          </a:p>
          <a:p>
            <a:r>
              <a:rPr lang="en-US" dirty="0" smtClean="0"/>
              <a:t>This IT architecture “</a:t>
            </a:r>
            <a:r>
              <a:rPr lang="en-US" sz="2100" b="1" dirty="0" smtClean="0">
                <a:solidFill>
                  <a:srgbClr val="002060"/>
                </a:solidFill>
              </a:rPr>
              <a:t>blueprint</a:t>
            </a:r>
            <a:r>
              <a:rPr lang="en-US" dirty="0" smtClean="0"/>
              <a:t>” is used for translating business strategy into a plan for IS.</a:t>
            </a:r>
          </a:p>
          <a:p>
            <a:r>
              <a:rPr lang="en-US" dirty="0" smtClean="0"/>
              <a:t>The </a:t>
            </a:r>
            <a:r>
              <a:rPr lang="en-US" sz="2100" b="1" dirty="0" smtClean="0">
                <a:solidFill>
                  <a:srgbClr val="002060"/>
                </a:solidFill>
              </a:rPr>
              <a:t>IT infrastructure </a:t>
            </a:r>
            <a:r>
              <a:rPr lang="en-US" dirty="0" smtClean="0"/>
              <a:t>is everything that supports the flow and processing of information (e.g., hardware, software, data, and networks).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935798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6.1  From abstract to concrete – building vs. IT.</a:t>
            </a:r>
            <a:endParaRPr lang="en-US" sz="1700" dirty="0"/>
          </a:p>
        </p:txBody>
      </p:sp>
      <p:graphicFrame>
        <p:nvGraphicFramePr>
          <p:cNvPr id="1027" name="Object 14"/>
          <p:cNvGraphicFramePr>
            <a:graphicFrameLocks noChangeAspect="1"/>
          </p:cNvGraphicFramePr>
          <p:nvPr/>
        </p:nvGraphicFramePr>
        <p:xfrm>
          <a:off x="457200" y="1524000"/>
          <a:ext cx="830580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Visio" r:id="rId3" imgW="6447739" imgH="2637739" progId="">
                  <p:embed/>
                </p:oleObj>
              </mc:Choice>
              <mc:Fallback>
                <p:oleObj name="Visio" r:id="rId3" imgW="6447739" imgH="2637739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24000"/>
                        <a:ext cx="8305800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1"/>
          <p:cNvSpPr txBox="1">
            <a:spLocks/>
          </p:cNvSpPr>
          <p:nvPr/>
        </p:nvSpPr>
        <p:spPr>
          <a:xfrm>
            <a:off x="4157822" y="57150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 smtClean="0"/>
              <a:t>© John Wiley &amp; Sons </a:t>
            </a:r>
            <a:endParaRPr lang="en-US" sz="1000" dirty="0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The Manager’s Role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manager’s role is to:</a:t>
            </a:r>
          </a:p>
          <a:p>
            <a:pPr lvl="1"/>
            <a:r>
              <a:rPr lang="en-US" dirty="0" smtClean="0"/>
              <a:t>Understand what to expect from IT architecture and infrastructure to make full and realistic use of them.</a:t>
            </a:r>
          </a:p>
          <a:p>
            <a:pPr lvl="1"/>
            <a:r>
              <a:rPr lang="en-US" dirty="0" smtClean="0"/>
              <a:t>Effectively </a:t>
            </a:r>
            <a:r>
              <a:rPr lang="en-US" sz="1700" b="1" dirty="0" smtClean="0">
                <a:solidFill>
                  <a:srgbClr val="002060"/>
                </a:solidFill>
              </a:rPr>
              <a:t>communicate</a:t>
            </a:r>
            <a:r>
              <a:rPr lang="en-US" dirty="0" smtClean="0"/>
              <a:t> the business vision to IT architects and implementers.</a:t>
            </a:r>
          </a:p>
          <a:p>
            <a:pPr lvl="1"/>
            <a:r>
              <a:rPr lang="en-US" dirty="0" smtClean="0"/>
              <a:t>Modify the plans if IT cannot realistically support them.</a:t>
            </a:r>
          </a:p>
          <a:p>
            <a:pPr lvl="1"/>
            <a:r>
              <a:rPr lang="en-US" dirty="0" smtClean="0"/>
              <a:t>Be involved in the </a:t>
            </a:r>
            <a:r>
              <a:rPr lang="en-US" sz="1700" b="1" dirty="0" smtClean="0">
                <a:solidFill>
                  <a:srgbClr val="002060"/>
                </a:solidFill>
              </a:rPr>
              <a:t>decision</a:t>
            </a:r>
            <a:r>
              <a:rPr lang="en-US" sz="1700" b="1" dirty="0">
                <a:solidFill>
                  <a:srgbClr val="002060"/>
                </a:solidFill>
              </a:rPr>
              <a:t>-</a:t>
            </a:r>
            <a:r>
              <a:rPr lang="en-US" sz="1700" b="1" dirty="0" smtClean="0">
                <a:solidFill>
                  <a:srgbClr val="002060"/>
                </a:solidFill>
              </a:rPr>
              <a:t>making </a:t>
            </a:r>
            <a:r>
              <a:rPr lang="en-US" dirty="0" smtClean="0"/>
              <a:t>process.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From Strategy to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manager must start out with a </a:t>
            </a:r>
            <a:r>
              <a:rPr lang="en-US" sz="2100" b="1" dirty="0" smtClean="0">
                <a:solidFill>
                  <a:srgbClr val="002060"/>
                </a:solidFill>
              </a:rPr>
              <a:t>strategy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Use the strategy to develop more specific </a:t>
            </a:r>
            <a:r>
              <a:rPr lang="en-US" sz="1900" b="1" dirty="0" smtClean="0">
                <a:solidFill>
                  <a:srgbClr val="002060"/>
                </a:solidFill>
              </a:rPr>
              <a:t>goals</a:t>
            </a:r>
            <a:r>
              <a:rPr lang="en-US" dirty="0" smtClean="0"/>
              <a:t> (Figure 6.2).</a:t>
            </a:r>
          </a:p>
          <a:p>
            <a:r>
              <a:rPr lang="en-US" sz="2100" b="1" dirty="0" smtClean="0">
                <a:solidFill>
                  <a:srgbClr val="002060"/>
                </a:solidFill>
              </a:rPr>
              <a:t>Business requirements </a:t>
            </a:r>
            <a:r>
              <a:rPr lang="en-US" sz="2100" dirty="0" smtClean="0"/>
              <a:t>for each goal </a:t>
            </a:r>
            <a:r>
              <a:rPr lang="en-US" dirty="0" smtClean="0"/>
              <a:t>must be fleshed out in order to provide the architect with a clear picture of what IS must accomplish.</a:t>
            </a:r>
          </a:p>
          <a:p>
            <a:r>
              <a:rPr lang="en-US" dirty="0" smtClean="0"/>
              <a:t>The manager must work with the </a:t>
            </a:r>
            <a:r>
              <a:rPr lang="en-US" sz="2100" b="1" dirty="0" smtClean="0">
                <a:solidFill>
                  <a:srgbClr val="002060"/>
                </a:solidFill>
              </a:rPr>
              <a:t>IT architect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Translate the business requirements into a more detailed view of the systems requirements, standards, and processes.</a:t>
            </a:r>
          </a:p>
          <a:p>
            <a:r>
              <a:rPr lang="en-US" dirty="0" smtClean="0"/>
              <a:t>The architectural requirements include considerations such as:</a:t>
            </a:r>
          </a:p>
          <a:p>
            <a:pPr lvl="1"/>
            <a:r>
              <a:rPr lang="en-US" dirty="0" smtClean="0"/>
              <a:t>Data demands, process demands, and security objectives.</a:t>
            </a:r>
          </a:p>
          <a:p>
            <a:r>
              <a:rPr lang="en-US" dirty="0" smtClean="0"/>
              <a:t>The IT architect takes the architectural requirements and designs the IT architecture.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From Architecture to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Autofit/>
          </a:bodyPr>
          <a:lstStyle/>
          <a:p>
            <a:r>
              <a:rPr lang="en-US" sz="1700" dirty="0" smtClean="0"/>
              <a:t>This stage entails adding more detail to the </a:t>
            </a:r>
            <a:r>
              <a:rPr lang="en-US" sz="1900" b="1" dirty="0" smtClean="0">
                <a:solidFill>
                  <a:srgbClr val="002060"/>
                </a:solidFill>
              </a:rPr>
              <a:t>architectural plan</a:t>
            </a:r>
            <a:r>
              <a:rPr lang="en-US" sz="1900" dirty="0" smtClean="0">
                <a:solidFill>
                  <a:srgbClr val="FF3399"/>
                </a:solidFill>
              </a:rPr>
              <a:t> </a:t>
            </a:r>
            <a:r>
              <a:rPr lang="en-US" sz="1900" dirty="0" smtClean="0"/>
              <a:t>such as:</a:t>
            </a:r>
            <a:endParaRPr lang="en-US" sz="1700" strike="sngStrike" dirty="0" smtClean="0"/>
          </a:p>
          <a:p>
            <a:pPr lvl="1"/>
            <a:r>
              <a:rPr lang="en-US" sz="1500" dirty="0" smtClean="0"/>
              <a:t>specifying hardware, data, networking, and software(Figure 6.2).</a:t>
            </a:r>
          </a:p>
          <a:p>
            <a:r>
              <a:rPr lang="en-US" sz="1700" dirty="0" smtClean="0"/>
              <a:t>Decisions are made about how to implement these specifications:</a:t>
            </a:r>
          </a:p>
          <a:p>
            <a:pPr lvl="1"/>
            <a:r>
              <a:rPr lang="en-US" sz="1700" dirty="0" smtClean="0"/>
              <a:t>What hardware, software, storage, interface, network, etc. to use in the infrastructure.</a:t>
            </a:r>
          </a:p>
          <a:p>
            <a:r>
              <a:rPr lang="en-US" sz="1700" dirty="0" smtClean="0"/>
              <a:t>Components must be assembled in a coherent pattern according to the blueprint in order to have a viable infrastructure.</a:t>
            </a:r>
          </a:p>
          <a:p>
            <a:r>
              <a:rPr lang="en-US" sz="1700" dirty="0" smtClean="0"/>
              <a:t>Infrastructure has several levels:</a:t>
            </a:r>
          </a:p>
          <a:p>
            <a:pPr lvl="1"/>
            <a:r>
              <a:rPr lang="en-US" sz="1700" dirty="0" smtClean="0"/>
              <a:t>Global level</a:t>
            </a:r>
            <a:endParaRPr lang="en-US" sz="1700" strike="sngStrike" dirty="0" smtClean="0">
              <a:solidFill>
                <a:srgbClr val="FF3399"/>
              </a:solidFill>
            </a:endParaRPr>
          </a:p>
          <a:p>
            <a:pPr lvl="1"/>
            <a:r>
              <a:rPr lang="en-US" sz="1700" dirty="0" err="1" smtClean="0"/>
              <a:t>Interorganizational</a:t>
            </a:r>
            <a:r>
              <a:rPr lang="en-US" sz="1700" dirty="0" smtClean="0"/>
              <a:t> level </a:t>
            </a:r>
          </a:p>
          <a:p>
            <a:pPr lvl="1"/>
            <a:r>
              <a:rPr lang="en-US" sz="1700" dirty="0" smtClean="0"/>
              <a:t>Application-level</a:t>
            </a:r>
            <a:endParaRPr lang="en-US" sz="1700" strike="sngStrike" dirty="0" smtClean="0">
              <a:solidFill>
                <a:srgbClr val="FF3399"/>
              </a:solidFill>
            </a:endParaRPr>
          </a:p>
          <a:p>
            <a:r>
              <a:rPr lang="en-US" sz="1700" dirty="0" smtClean="0"/>
              <a:t>Infrastructure also refers to the </a:t>
            </a:r>
            <a:r>
              <a:rPr lang="en-US" sz="1700" b="1" dirty="0" smtClean="0">
                <a:solidFill>
                  <a:srgbClr val="002060"/>
                </a:solidFill>
              </a:rPr>
              <a:t>platform</a:t>
            </a:r>
            <a:r>
              <a:rPr lang="en-US" sz="1700" dirty="0" smtClean="0"/>
              <a:t>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3823</Words>
  <Application>Microsoft Office PowerPoint</Application>
  <PresentationFormat>On-screen Show (4:3)</PresentationFormat>
  <Paragraphs>428</Paragraphs>
  <Slides>47</Slides>
  <Notes>13</Notes>
  <HiddenSlides>39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6" baseType="lpstr">
      <vt:lpstr>Arial</vt:lpstr>
      <vt:lpstr>Arial Black</vt:lpstr>
      <vt:lpstr>Calibri</vt:lpstr>
      <vt:lpstr>Calibri Light</vt:lpstr>
      <vt:lpstr>Courier New</vt:lpstr>
      <vt:lpstr>Georgia</vt:lpstr>
      <vt:lpstr>Times New Roman</vt:lpstr>
      <vt:lpstr>Office Theme</vt:lpstr>
      <vt:lpstr>Visio</vt:lpstr>
      <vt:lpstr>Managing and Using Information Systems:  A Strategic Approach – Fifth Edition</vt:lpstr>
      <vt:lpstr>Learning Objectives</vt:lpstr>
      <vt:lpstr>Real World Examples</vt:lpstr>
      <vt:lpstr>Real World Examples (Cont.)</vt:lpstr>
      <vt:lpstr>From Vision to Implementation</vt:lpstr>
      <vt:lpstr>PowerPoint Presentation</vt:lpstr>
      <vt:lpstr>The Manager’s Role</vt:lpstr>
      <vt:lpstr>From Strategy to Architecture</vt:lpstr>
      <vt:lpstr>From Architecture to Infrastructure</vt:lpstr>
      <vt:lpstr>PowerPoint Presentation</vt:lpstr>
      <vt:lpstr>A Framework for the Translation</vt:lpstr>
      <vt:lpstr>PowerPoint Presentation</vt:lpstr>
      <vt:lpstr>A Framework for Translation (Cont.)</vt:lpstr>
      <vt:lpstr>Common IT Architecture  Configurations</vt:lpstr>
      <vt:lpstr>Common IT Architecture  Configurations (Cont.) </vt:lpstr>
      <vt:lpstr>PowerPoint Presentation</vt:lpstr>
      <vt:lpstr>Centralized Versus Decentralized Architectures</vt:lpstr>
      <vt:lpstr>Additional Infrastructures</vt:lpstr>
      <vt:lpstr>From Strategy to Architecture to Infrastructure</vt:lpstr>
      <vt:lpstr>PowerPoint Presentation</vt:lpstr>
      <vt:lpstr>PowerPoint Presentation</vt:lpstr>
      <vt:lpstr>Architectural Principles</vt:lpstr>
      <vt:lpstr>Enterprise Architecture</vt:lpstr>
      <vt:lpstr>PowerPoint Presentation</vt:lpstr>
      <vt:lpstr>Enterprise Architectures (Cont.) </vt:lpstr>
      <vt:lpstr>Virtualization and Cloud Computing</vt:lpstr>
      <vt:lpstr>Virtualization and Cloud Computing (Cont.) </vt:lpstr>
      <vt:lpstr>Virtualization and Cloud Computing –   Managerial Considerations</vt:lpstr>
      <vt:lpstr>Understanding Existing Architecture</vt:lpstr>
      <vt:lpstr>Understanding Existing Architecture  - Managerial Considerations</vt:lpstr>
      <vt:lpstr>Additional Managerial Considerations</vt:lpstr>
      <vt:lpstr>Assessing Strategic Time Frame </vt:lpstr>
      <vt:lpstr>Assessing Technical Issues: Adaptability</vt:lpstr>
      <vt:lpstr>Assessing Technical Issues: Scalability</vt:lpstr>
      <vt:lpstr>Assessing Technical Issues: Standardization</vt:lpstr>
      <vt:lpstr>Assessing Technical Issues: Maintainability </vt:lpstr>
      <vt:lpstr>Assessing Technical Issues: Security</vt:lpstr>
      <vt:lpstr>Assessing Technical Issues: Security (Cont.) </vt:lpstr>
      <vt:lpstr>Assessing Financial Issues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3 - Strategic Use of Information Resources</dc:title>
  <dc:subject>Managing and Using Information Systems: A Strategic Approach 5ed</dc:subject>
  <dc:creator/>
  <dc:description>Managing and Using Information Systems: A Strategic Approach 5ed
By Keri Pearlson &amp; Carol Saunders
PowerPoint files by Michelle Ramim, Ph.D. (ramim@nova.edu)</dc:description>
  <cp:lastModifiedBy/>
  <cp:revision>1</cp:revision>
  <dcterms:created xsi:type="dcterms:W3CDTF">2010-02-01T21:08:06Z</dcterms:created>
  <dcterms:modified xsi:type="dcterms:W3CDTF">2013-11-20T02:05:02Z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