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4" r:id="rId1"/>
  </p:sldMasterIdLst>
  <p:notesMasterIdLst>
    <p:notesMasterId r:id="rId44"/>
  </p:notesMasterIdLst>
  <p:handoutMasterIdLst>
    <p:handoutMasterId r:id="rId45"/>
  </p:handoutMasterIdLst>
  <p:sldIdLst>
    <p:sldId id="259" r:id="rId2"/>
    <p:sldId id="263" r:id="rId3"/>
    <p:sldId id="309" r:id="rId4"/>
    <p:sldId id="310" r:id="rId5"/>
    <p:sldId id="313" r:id="rId6"/>
    <p:sldId id="323" r:id="rId7"/>
    <p:sldId id="324" r:id="rId8"/>
    <p:sldId id="325" r:id="rId9"/>
    <p:sldId id="326" r:id="rId10"/>
    <p:sldId id="327" r:id="rId11"/>
    <p:sldId id="328" r:id="rId12"/>
    <p:sldId id="308" r:id="rId13"/>
    <p:sldId id="329" r:id="rId14"/>
    <p:sldId id="312" r:id="rId15"/>
    <p:sldId id="314" r:id="rId16"/>
    <p:sldId id="316" r:id="rId17"/>
    <p:sldId id="315" r:id="rId18"/>
    <p:sldId id="311" r:id="rId19"/>
    <p:sldId id="330" r:id="rId20"/>
    <p:sldId id="331" r:id="rId21"/>
    <p:sldId id="317" r:id="rId22"/>
    <p:sldId id="279" r:id="rId23"/>
    <p:sldId id="335" r:id="rId24"/>
    <p:sldId id="332" r:id="rId25"/>
    <p:sldId id="333" r:id="rId26"/>
    <p:sldId id="334" r:id="rId27"/>
    <p:sldId id="318" r:id="rId28"/>
    <p:sldId id="321" r:id="rId29"/>
    <p:sldId id="319" r:id="rId30"/>
    <p:sldId id="320" r:id="rId31"/>
    <p:sldId id="278" r:id="rId32"/>
    <p:sldId id="336" r:id="rId33"/>
    <p:sldId id="322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99"/>
    <a:srgbClr val="333300"/>
    <a:srgbClr val="800000"/>
    <a:srgbClr val="800040"/>
    <a:srgbClr val="CC66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8" autoAdjust="0"/>
    <p:restoredTop sz="99476" autoAdjust="0"/>
  </p:normalViewPr>
  <p:slideViewPr>
    <p:cSldViewPr>
      <p:cViewPr varScale="1">
        <p:scale>
          <a:sx n="88" d="100"/>
          <a:sy n="88" d="100"/>
        </p:scale>
        <p:origin x="918" y="96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1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84FDE-0439-764E-8C95-7DE1046C6359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38717-C43E-E34B-9E0D-747EBC7595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32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pPr/>
              <a:t>2/17/2014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2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22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Managers could drill down into each region by clicking on the state and see the next level of detail, which provided information by</a:t>
            </a:r>
          </a:p>
          <a:p>
            <a:r>
              <a:rPr lang="en-US" sz="1200" b="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egion. BI is noted for its visualizations and simulation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capabilites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b="0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069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 tools are used with the data in the data warehouse to gain insight and support decision making.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54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of evidence-based management encourages decisions based on data and analysis rather than on experience and intuition.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852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47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Duplicate this slide as necessary.</a:t>
            </a:r>
          </a:p>
          <a:p>
            <a:r>
              <a:rPr lang="en-US" dirty="0" smtClean="0"/>
              <a:t>This and related slides</a:t>
            </a:r>
            <a:r>
              <a:rPr lang="en-US" baseline="0" dirty="0" smtClean="0"/>
              <a:t> can be moved to the appendix or hidden if necessary.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60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899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Managing knowledge is not a new concept.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8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organization gains only limited benefit from knowledge isolated within individuals or among workgroups.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43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use the terms BI and analytics interchangeably.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28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Knowing what: </a:t>
            </a:r>
            <a:r>
              <a:rPr lang="en-US" sz="1700" dirty="0" smtClean="0"/>
              <a:t>The ability to recognize, describe, and classify concepts and things.</a:t>
            </a:r>
            <a:br>
              <a:rPr lang="en-US" sz="1700" dirty="0" smtClean="0"/>
            </a:br>
            <a:r>
              <a:rPr lang="en-US" sz="1700" dirty="0" smtClean="0"/>
              <a:t>Knowing how:</a:t>
            </a:r>
            <a:r>
              <a:rPr lang="en-US" sz="1700" baseline="0" dirty="0" smtClean="0"/>
              <a:t> </a:t>
            </a:r>
            <a:r>
              <a:rPr lang="en-US" sz="1700" dirty="0" smtClean="0"/>
              <a:t>An understanding of an appropriate sequence of events (procedures, routines, and rules). The ability to perform a particular set of actions.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754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2AB58A-EEEC-4805-8A33-909C2B1D408E}" type="slidenum">
              <a:rPr lang="en-US" smtClean="0">
                <a:latin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838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59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4854B-DDB1-4188-972B-B78787F45FA1}" type="datetime1">
              <a:rPr lang="en-US" smtClean="0"/>
              <a:t>2/17/2014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1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5589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02466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BD2C-1816-4CAE-B94A-94EA589B0BF9}" type="datetime1">
              <a:rPr lang="en-US" smtClean="0"/>
              <a:t>2/17/2014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91D4A-56CD-4812-B498-E87A84BCBB9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776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9AC5-B39E-41F8-8A84-1FD5267428E8}" type="datetime1">
              <a:rPr lang="en-US" smtClean="0"/>
              <a:t>2/17/2014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5888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C1F8-4117-447D-8152-CDFE8B723EA8}" type="datetime1">
              <a:rPr lang="en-US" smtClean="0"/>
              <a:t>2/17/2014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1535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05662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132933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06C6-8C47-4D47-9902-331CF719DC01}" type="datetime1">
              <a:rPr lang="en-US" smtClean="0"/>
              <a:t>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(c) 2013 John Wiley &amp; Sons,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286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4561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2682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03118-A741-4FD9-A13B-3D08C1D5F91A}" type="datetime1">
              <a:rPr lang="en-US" smtClean="0"/>
              <a:t>2/17/2014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5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 spd="slow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15119" y="1118264"/>
            <a:ext cx="8534400" cy="761999"/>
          </a:xfrm>
        </p:spPr>
        <p:txBody>
          <a:bodyPr>
            <a:noAutofit/>
          </a:bodyPr>
          <a:lstStyle/>
          <a:p>
            <a:pPr algn="ctr"/>
            <a:r>
              <a:rPr kumimoji="1" lang="en-US" sz="28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Managing and Using Information Systems: </a:t>
            </a:r>
            <a:br>
              <a:rPr kumimoji="1" lang="en-US" sz="28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r>
              <a:rPr kumimoji="1" lang="en-US" sz="28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A Strategic Approach – Fifth Edition</a:t>
            </a:r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5029200"/>
            <a:ext cx="9144000" cy="8382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i="1" dirty="0" smtClean="0"/>
              <a:t>Knowledge Management, Business </a:t>
            </a:r>
          </a:p>
          <a:p>
            <a:pPr algn="ctr">
              <a:lnSpc>
                <a:spcPct val="80000"/>
              </a:lnSpc>
            </a:pPr>
            <a:r>
              <a:rPr lang="en-US" sz="2400" b="1" i="1" dirty="0" smtClean="0"/>
              <a:t>Intelligence, and Analytics</a:t>
            </a:r>
            <a:endParaRPr lang="en-US" sz="2000" b="1" i="1" dirty="0"/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024719" y="2726709"/>
            <a:ext cx="73152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Keri </a:t>
            </a:r>
            <a:r>
              <a:rPr kumimoji="1" lang="en-US" sz="2400" dirty="0" err="1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Pearlson</a:t>
            </a:r>
            <a:r>
              <a:rPr kumimoji="1" lang="en-US" sz="24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and </a:t>
            </a: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Carol Saunders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00400" y="4046561"/>
            <a:ext cx="2252579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smtClean="0"/>
              <a:t>Chapter 11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Copyright 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19600"/>
          </a:xfrm>
        </p:spPr>
        <p:txBody>
          <a:bodyPr>
            <a:noAutofit/>
          </a:bodyPr>
          <a:lstStyle/>
          <a:p>
            <a:r>
              <a:rPr lang="en-US" sz="1700" dirty="0" smtClean="0"/>
              <a:t>The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Digital Millennium Copyright Act </a:t>
            </a:r>
            <a:r>
              <a:rPr lang="en-US" sz="1700" dirty="0" smtClean="0"/>
              <a:t>(DCMA) makes it a crime to circumvent copy protection—even if that copy protection impairs rights established by the Audio Home Recording Act.</a:t>
            </a:r>
          </a:p>
          <a:p>
            <a:r>
              <a:rPr lang="en-US" sz="1700" dirty="0" smtClean="0"/>
              <a:t>The</a:t>
            </a:r>
            <a:r>
              <a:rPr lang="en-US" sz="1900" b="1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Digital Tech Corps Act </a:t>
            </a:r>
            <a:r>
              <a:rPr lang="en-US" sz="1700" dirty="0" smtClean="0"/>
              <a:t>of 2002 bans employees from revealing trade secrets during their lifetime and imposes a criminal penalty of up to five years in prison and a $50,000 fine.</a:t>
            </a:r>
          </a:p>
          <a:p>
            <a:r>
              <a:rPr lang="en-US" sz="1700" dirty="0" smtClean="0"/>
              <a:t>The Coordinator for International Intellectual Property Enforcement in the U.S. Department of Commerce coordinates the battle against global piracy of intellectual property.</a:t>
            </a:r>
          </a:p>
          <a:p>
            <a:r>
              <a:rPr lang="en-US" sz="1900" dirty="0" smtClean="0"/>
              <a:t>The</a:t>
            </a:r>
            <a:r>
              <a:rPr lang="en-US" sz="1900" dirty="0" smtClean="0">
                <a:solidFill>
                  <a:srgbClr val="FF3399"/>
                </a:solidFill>
              </a:rPr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Stop Online Piracy Act </a:t>
            </a:r>
            <a:r>
              <a:rPr lang="en-US" sz="1700" dirty="0" smtClean="0"/>
              <a:t>(SOPA) and the </a:t>
            </a:r>
            <a:r>
              <a:rPr lang="en-US" sz="1900" b="1" dirty="0" smtClean="0">
                <a:solidFill>
                  <a:srgbClr val="002060"/>
                </a:solidFill>
              </a:rPr>
              <a:t>Protect IP Act </a:t>
            </a:r>
            <a:r>
              <a:rPr lang="en-US" sz="1700" dirty="0" smtClean="0"/>
              <a:t>(PIPA) were introduced to protect intellectual property.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Data, Information, and Knowledge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dirty="0" smtClean="0"/>
              <a:t>The terms data, information, and knowledge are often used interchangeably (Figure 11.1).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Data</a:t>
            </a:r>
            <a:r>
              <a:rPr lang="en-US" sz="1700" dirty="0" smtClean="0"/>
              <a:t> are specific, objective facts or observations.</a:t>
            </a:r>
          </a:p>
          <a:p>
            <a:pPr lvl="1"/>
            <a:r>
              <a:rPr lang="en-US" sz="1700" dirty="0" smtClean="0"/>
              <a:t>Facts have no intrinsic meaning but can be easily captured, transmitted, and stored electronically.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Information</a:t>
            </a:r>
            <a:r>
              <a:rPr lang="en-US" sz="1700" dirty="0" smtClean="0"/>
              <a:t> is defined by Peter </a:t>
            </a:r>
            <a:r>
              <a:rPr lang="en-US" sz="1700" dirty="0" err="1" smtClean="0"/>
              <a:t>Drucker</a:t>
            </a:r>
            <a:r>
              <a:rPr lang="en-US" sz="1700" dirty="0" smtClean="0"/>
              <a:t> as “data endowed with relevance and purpose.”</a:t>
            </a:r>
          </a:p>
          <a:p>
            <a:r>
              <a:rPr lang="en-US" sz="1700" dirty="0" smtClean="0"/>
              <a:t>People turn data into information by organizing them into some unit of analysis.</a:t>
            </a:r>
          </a:p>
          <a:p>
            <a:pPr lvl="1"/>
            <a:r>
              <a:rPr lang="en-US" sz="1500" dirty="0" smtClean="0"/>
              <a:t>This involves interpreting the context of the data and summarizing it into a more condensed form.</a:t>
            </a:r>
            <a:endParaRPr lang="en-US" sz="1500" dirty="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11.1  The relationships between data, information, and knowledge.</a:t>
            </a:r>
            <a:endParaRPr lang="en-US" sz="1700" dirty="0"/>
          </a:p>
        </p:txBody>
      </p:sp>
      <p:pic>
        <p:nvPicPr>
          <p:cNvPr id="1026" name="Picture 2" descr="C:\Users\mramim\Documents\Publishers\Wiley\Final Images\C11GR\c11f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71600"/>
            <a:ext cx="6613448" cy="49861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Components of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876800"/>
          </a:xfrm>
        </p:spPr>
        <p:txBody>
          <a:bodyPr>
            <a:noAutofit/>
          </a:bodyPr>
          <a:lstStyle/>
          <a:p>
            <a:r>
              <a:rPr lang="en-US" sz="1700" dirty="0" smtClean="0"/>
              <a:t>Knowledge is:</a:t>
            </a:r>
          </a:p>
          <a:p>
            <a:pPr lvl="1"/>
            <a:r>
              <a:rPr lang="en-US" sz="1500" dirty="0" smtClean="0"/>
              <a:t>a </a:t>
            </a:r>
            <a:r>
              <a:rPr lang="en-US" sz="1700" b="1" dirty="0" smtClean="0">
                <a:solidFill>
                  <a:srgbClr val="002060"/>
                </a:solidFill>
              </a:rPr>
              <a:t>mix</a:t>
            </a:r>
            <a:r>
              <a:rPr lang="en-US" sz="1500" dirty="0" smtClean="0"/>
              <a:t> of contextual information, experiences, rules, and values (Figure 12.2).</a:t>
            </a:r>
          </a:p>
          <a:p>
            <a:pPr lvl="1"/>
            <a:r>
              <a:rPr lang="en-US" sz="1700" dirty="0" smtClean="0"/>
              <a:t>both richer and deeper than information.</a:t>
            </a:r>
          </a:p>
          <a:p>
            <a:pPr lvl="1"/>
            <a:r>
              <a:rPr lang="en-US" sz="1700" dirty="0" smtClean="0"/>
              <a:t>more valuable because it includes someone’s unique experience, judgment, and wisdom. </a:t>
            </a:r>
          </a:p>
          <a:p>
            <a:r>
              <a:rPr lang="en-US" sz="1700" dirty="0" smtClean="0"/>
              <a:t>Three different types of knowing: </a:t>
            </a:r>
          </a:p>
          <a:p>
            <a:pPr lvl="1"/>
            <a:r>
              <a:rPr lang="en-US" sz="1400" dirty="0" smtClean="0"/>
              <a:t>Knowing </a:t>
            </a:r>
            <a:r>
              <a:rPr lang="en-US" sz="1400" b="1" dirty="0" smtClean="0">
                <a:solidFill>
                  <a:srgbClr val="002060"/>
                </a:solidFill>
              </a:rPr>
              <a:t>what</a:t>
            </a:r>
            <a:r>
              <a:rPr lang="en-US" sz="1400" dirty="0"/>
              <a:t>:</a:t>
            </a:r>
            <a:r>
              <a:rPr lang="en-US" sz="1400" dirty="0" smtClean="0"/>
              <a:t> </a:t>
            </a:r>
            <a:endParaRPr lang="en-US" sz="1300" dirty="0" smtClean="0"/>
          </a:p>
          <a:p>
            <a:pPr lvl="2"/>
            <a:r>
              <a:rPr lang="en-US" sz="1500" dirty="0" smtClean="0"/>
              <a:t>based on assembling information and applying it.</a:t>
            </a:r>
          </a:p>
          <a:p>
            <a:pPr lvl="1"/>
            <a:r>
              <a:rPr lang="en-US" sz="1600" dirty="0" smtClean="0"/>
              <a:t>Knowing </a:t>
            </a:r>
            <a:r>
              <a:rPr lang="en-US" sz="1600" b="1" dirty="0" smtClean="0">
                <a:solidFill>
                  <a:srgbClr val="002060"/>
                </a:solidFill>
              </a:rPr>
              <a:t>how</a:t>
            </a:r>
            <a:r>
              <a:rPr lang="en-US" sz="1600" dirty="0"/>
              <a:t>:</a:t>
            </a:r>
            <a:endParaRPr lang="en-US" sz="1600" dirty="0" smtClean="0"/>
          </a:p>
          <a:p>
            <a:pPr lvl="2"/>
            <a:r>
              <a:rPr lang="en-US" sz="1500" dirty="0" smtClean="0"/>
              <a:t>focuses on applying knowledge. </a:t>
            </a:r>
          </a:p>
          <a:p>
            <a:pPr lvl="1"/>
            <a:r>
              <a:rPr lang="en-US" sz="1600" dirty="0" smtClean="0"/>
              <a:t>Knowing </a:t>
            </a:r>
            <a:r>
              <a:rPr lang="en-US" sz="1600" b="1" dirty="0" smtClean="0">
                <a:solidFill>
                  <a:srgbClr val="002060"/>
                </a:solidFill>
              </a:rPr>
              <a:t>why</a:t>
            </a:r>
            <a:r>
              <a:rPr lang="en-US" sz="1600" dirty="0" smtClean="0"/>
              <a:t>:</a:t>
            </a:r>
            <a:endParaRPr lang="en-US" sz="1600" strike="sngStrike" dirty="0" smtClean="0"/>
          </a:p>
          <a:p>
            <a:pPr lvl="2"/>
            <a:r>
              <a:rPr lang="en-US" sz="1500" dirty="0" smtClean="0"/>
              <a:t>is synthesized through a reasoning process.</a:t>
            </a:r>
          </a:p>
          <a:p>
            <a:pPr lvl="2"/>
            <a:r>
              <a:rPr lang="en-US" sz="1500" dirty="0" smtClean="0"/>
              <a:t>is the casual knowledge of why something occurs.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685800" y="2133600"/>
          <a:ext cx="8458200" cy="372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Visio" r:id="rId4" imgW="6432351" imgH="2831901" progId="">
                  <p:embed/>
                </p:oleObj>
              </mc:Choice>
              <mc:Fallback>
                <p:oleObj name="Visio" r:id="rId4" imgW="6432351" imgH="2831901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133600"/>
                        <a:ext cx="8458200" cy="3722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>
                <a:latin typeface="+mj-lt"/>
              </a:rPr>
              <a:t>Figure </a:t>
            </a:r>
            <a:r>
              <a:rPr lang="en-US" sz="1700" dirty="0" smtClean="0">
                <a:latin typeface="+mj-lt"/>
              </a:rPr>
              <a:t>11.2   </a:t>
            </a:r>
            <a:r>
              <a:rPr lang="en-US" sz="1700" dirty="0">
                <a:latin typeface="+mj-lt"/>
              </a:rPr>
              <a:t>Taxonomy of </a:t>
            </a:r>
            <a:r>
              <a:rPr lang="en-US" sz="1700" dirty="0" smtClean="0">
                <a:latin typeface="+mj-lt"/>
              </a:rPr>
              <a:t>knowledge.</a:t>
            </a:r>
            <a:endParaRPr lang="en-US" sz="17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Components of Knowledge (Cont.)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Values</a:t>
            </a:r>
            <a:r>
              <a:rPr lang="en-US" sz="1700" dirty="0" smtClean="0"/>
              <a:t> and </a:t>
            </a:r>
            <a:r>
              <a:rPr lang="en-US" sz="1900" b="1" dirty="0" smtClean="0">
                <a:solidFill>
                  <a:srgbClr val="002060"/>
                </a:solidFill>
              </a:rPr>
              <a:t>beliefs</a:t>
            </a:r>
            <a:r>
              <a:rPr lang="en-US" sz="1700" dirty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determine the interpretation and the organization of knowledge.</a:t>
            </a:r>
          </a:p>
          <a:p>
            <a:r>
              <a:rPr lang="en-US" sz="1700" dirty="0" smtClean="0"/>
              <a:t>Davenport and </a:t>
            </a:r>
            <a:r>
              <a:rPr lang="en-US" sz="1700" dirty="0" err="1" smtClean="0"/>
              <a:t>Prusak</a:t>
            </a:r>
            <a:r>
              <a:rPr lang="en-US" sz="1700" dirty="0" smtClean="0"/>
              <a:t> say:</a:t>
            </a:r>
          </a:p>
          <a:p>
            <a:pPr lvl="1"/>
            <a:r>
              <a:rPr lang="en-US" sz="1500" dirty="0" smtClean="0"/>
              <a:t>“The power of knowledge to organize, select, learn, and judge comes from values and beliefs as much as, and probably more than, from information and logic.”</a:t>
            </a:r>
            <a:endParaRPr lang="en-US" sz="1500" strike="sngStrike" dirty="0" smtClean="0">
              <a:solidFill>
                <a:srgbClr val="FF3399"/>
              </a:solidFill>
            </a:endParaRPr>
          </a:p>
          <a:p>
            <a:r>
              <a:rPr lang="en-US" sz="1700" dirty="0" smtClean="0"/>
              <a:t>Computers work well for managing data but are less efficient at managing information.</a:t>
            </a:r>
          </a:p>
          <a:p>
            <a:r>
              <a:rPr lang="en-US" sz="1700" dirty="0" smtClean="0"/>
              <a:t>Managing knowledge has become far more complex because of:</a:t>
            </a:r>
            <a:endParaRPr lang="en-US" sz="1700" strike="sngStrike" dirty="0" smtClean="0"/>
          </a:p>
          <a:p>
            <a:pPr lvl="1"/>
            <a:r>
              <a:rPr lang="en-US" sz="1700" dirty="0" smtClean="0"/>
              <a:t>a greater amount of knowledge to manage.</a:t>
            </a:r>
          </a:p>
          <a:p>
            <a:pPr lvl="1"/>
            <a:r>
              <a:rPr lang="en-US" sz="1700" dirty="0" smtClean="0"/>
              <a:t>more powerful tools available to manage knowledge.</a:t>
            </a:r>
          </a:p>
          <a:p>
            <a:r>
              <a:rPr lang="en-US" sz="1700" dirty="0" smtClean="0"/>
              <a:t>Managing knowledge provides </a:t>
            </a:r>
            <a:r>
              <a:rPr lang="en-US" sz="1900" b="1" dirty="0" smtClean="0">
                <a:solidFill>
                  <a:srgbClr val="002060"/>
                </a:solidFill>
              </a:rPr>
              <a:t>value</a:t>
            </a:r>
            <a:r>
              <a:rPr lang="en-US" sz="1700" dirty="0" smtClean="0"/>
              <a:t> to organizations in many ways (Figure 11.3).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>
                <a:latin typeface="+mj-lt"/>
              </a:rPr>
              <a:t>Figure </a:t>
            </a:r>
            <a:r>
              <a:rPr lang="en-US" sz="1700" dirty="0" smtClean="0">
                <a:latin typeface="+mj-lt"/>
              </a:rPr>
              <a:t>11.3  The value of managing knowledge.</a:t>
            </a:r>
            <a:endParaRPr lang="en-US" sz="1700" dirty="0">
              <a:latin typeface="+mj-lt"/>
            </a:endParaRPr>
          </a:p>
        </p:txBody>
      </p:sp>
      <p:pic>
        <p:nvPicPr>
          <p:cNvPr id="3074" name="Picture 2" descr="C:\Users\mramim\Documents\Publishers\Wiley\Final Images\C11GR\c11f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066800"/>
            <a:ext cx="6248400" cy="5562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Tacit Versus Explicit Knowledge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Tacit</a:t>
            </a:r>
            <a:r>
              <a:rPr lang="en-US" sz="1700" dirty="0" smtClean="0"/>
              <a:t> knowledge:</a:t>
            </a:r>
            <a:endParaRPr lang="en-US" sz="1700" strike="sngStrike" dirty="0" smtClean="0"/>
          </a:p>
          <a:p>
            <a:pPr lvl="1"/>
            <a:r>
              <a:rPr lang="en-US" sz="1700" dirty="0" smtClean="0"/>
              <a:t>was first described by Michael </a:t>
            </a:r>
            <a:r>
              <a:rPr lang="en-US" sz="1700" dirty="0" err="1" smtClean="0"/>
              <a:t>Polyani</a:t>
            </a:r>
            <a:r>
              <a:rPr lang="en-US" sz="1700" dirty="0" smtClean="0"/>
              <a:t>:</a:t>
            </a:r>
          </a:p>
          <a:p>
            <a:pPr lvl="2"/>
            <a:r>
              <a:rPr lang="en-US" sz="1600" dirty="0" smtClean="0"/>
              <a:t>“We can know more than we can tell.”</a:t>
            </a:r>
            <a:endParaRPr lang="en-US" sz="1600" strike="sngStrike" dirty="0" smtClean="0">
              <a:solidFill>
                <a:srgbClr val="FF3399"/>
              </a:solidFill>
            </a:endParaRPr>
          </a:p>
          <a:p>
            <a:pPr lvl="1"/>
            <a:r>
              <a:rPr lang="en-US" sz="1700" dirty="0" smtClean="0"/>
              <a:t>is personal, context-specific, and hard to formalize and communicate.</a:t>
            </a:r>
          </a:p>
          <a:p>
            <a:pPr lvl="1"/>
            <a:r>
              <a:rPr lang="en-US" sz="1700" dirty="0" smtClean="0"/>
              <a:t>consists of experiences, beliefs, and skills.</a:t>
            </a:r>
          </a:p>
          <a:p>
            <a:pPr lvl="1"/>
            <a:r>
              <a:rPr lang="en-US" sz="1700" dirty="0" smtClean="0"/>
              <a:t>is entirely subjective.</a:t>
            </a:r>
          </a:p>
          <a:p>
            <a:pPr lvl="1"/>
            <a:r>
              <a:rPr lang="en-US" sz="1700" dirty="0" smtClean="0"/>
              <a:t>is acquired through physically practicing a skill or activity.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Explicit</a:t>
            </a:r>
            <a:r>
              <a:rPr lang="en-US" sz="1700" dirty="0" smtClean="0"/>
              <a:t> knowledge:</a:t>
            </a:r>
            <a:endParaRPr lang="en-US" sz="1700" strike="sngStrike" dirty="0" smtClean="0"/>
          </a:p>
          <a:p>
            <a:pPr lvl="1"/>
            <a:r>
              <a:rPr lang="en-US" sz="1700" dirty="0" smtClean="0"/>
              <a:t>is the focus of IT.</a:t>
            </a:r>
          </a:p>
          <a:p>
            <a:pPr lvl="1"/>
            <a:r>
              <a:rPr lang="en-US" sz="1700" dirty="0" smtClean="0"/>
              <a:t>is knowledge that can be easily collected, organized, and transferred through digital means such as a memorandum or financial report.</a:t>
            </a:r>
          </a:p>
          <a:p>
            <a:pPr lvl="1"/>
            <a:r>
              <a:rPr lang="en-US" sz="1600" dirty="0" smtClean="0"/>
              <a:t>gained </a:t>
            </a:r>
            <a:r>
              <a:rPr lang="en-US" sz="1600" dirty="0"/>
              <a:t>from reading this </a:t>
            </a:r>
            <a:r>
              <a:rPr lang="en-US" sz="1600" dirty="0" smtClean="0"/>
              <a:t>textbook </a:t>
            </a:r>
            <a:r>
              <a:rPr lang="en-US" sz="1600" dirty="0"/>
              <a:t>is objective, theoretical, and codified for transmission in a formal, systematic method using grammar, syntax, and the printed word. </a:t>
            </a:r>
            <a:endParaRPr lang="en-US" sz="1600" dirty="0" smtClean="0"/>
          </a:p>
          <a:p>
            <a:r>
              <a:rPr lang="en-US" sz="1700" dirty="0" smtClean="0"/>
              <a:t>Individuals possess both tacit and explicit knowledge (Figure 11.4).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11.4  Examples of explicit and tacit knowledge.</a:t>
            </a:r>
            <a:endParaRPr lang="en-US" sz="1700" dirty="0"/>
          </a:p>
        </p:txBody>
      </p:sp>
      <p:pic>
        <p:nvPicPr>
          <p:cNvPr id="24580" name="Picture 4" descr="ftp://smandemod:jws&amp;ILEI$@ftp.wiley.com/Pearlson/Final%20Images/C11GR/c11f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057400"/>
            <a:ext cx="7772400" cy="2133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Knowledge Conversion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191000"/>
          </a:xfrm>
        </p:spPr>
        <p:txBody>
          <a:bodyPr>
            <a:noAutofit/>
          </a:bodyPr>
          <a:lstStyle/>
          <a:p>
            <a:r>
              <a:rPr lang="en-US" sz="1900" dirty="0" smtClean="0"/>
              <a:t>Knowledge </a:t>
            </a:r>
            <a:r>
              <a:rPr lang="en-US" sz="1900" b="1" dirty="0" smtClean="0">
                <a:solidFill>
                  <a:srgbClr val="002060"/>
                </a:solidFill>
              </a:rPr>
              <a:t>conversion</a:t>
            </a:r>
            <a:r>
              <a:rPr lang="en-US" sz="1900" dirty="0" smtClean="0"/>
              <a:t> strategies are often of interest in the business environment. </a:t>
            </a:r>
          </a:p>
          <a:p>
            <a:r>
              <a:rPr lang="en-US" sz="1900" dirty="0" smtClean="0"/>
              <a:t>Companies want to:</a:t>
            </a:r>
          </a:p>
          <a:p>
            <a:pPr lvl="1"/>
            <a:r>
              <a:rPr lang="en-US" sz="1900" dirty="0" smtClean="0"/>
              <a:t>take an expert’s tacit knowledge and make it explicit.</a:t>
            </a:r>
          </a:p>
          <a:p>
            <a:pPr lvl="1"/>
            <a:r>
              <a:rPr lang="en-US" sz="1900" dirty="0" smtClean="0"/>
              <a:t>take a new hire’s explicit book-learning and make it tacit.</a:t>
            </a:r>
          </a:p>
          <a:p>
            <a:pPr lvl="1"/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Learning Objectives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>
              <a:spcBef>
                <a:spcPts val="576"/>
              </a:spcBef>
            </a:pPr>
            <a:r>
              <a:rPr lang="en-US" dirty="0" smtClean="0"/>
              <a:t>Understand the difference between data, information, and knowledge.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Define how tacit knowledge differs from explicit knowledge.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Describe why knowledge management is so important.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Understand how knowledge is generated and captured.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Describe a knowledge map.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Modes of Knowledge Conversion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48200"/>
          </a:xfrm>
        </p:spPr>
        <p:txBody>
          <a:bodyPr>
            <a:normAutofit/>
          </a:bodyPr>
          <a:lstStyle/>
          <a:p>
            <a:r>
              <a:rPr lang="en-US" sz="1800" dirty="0" err="1" smtClean="0"/>
              <a:t>Ikujiro</a:t>
            </a:r>
            <a:r>
              <a:rPr lang="en-US" sz="1800" dirty="0" smtClean="0"/>
              <a:t> </a:t>
            </a:r>
            <a:r>
              <a:rPr lang="en-US" sz="1800" dirty="0" err="1" smtClean="0"/>
              <a:t>Nonaka</a:t>
            </a:r>
            <a:r>
              <a:rPr lang="en-US" sz="1800" dirty="0" smtClean="0"/>
              <a:t> and </a:t>
            </a:r>
            <a:r>
              <a:rPr lang="en-US" sz="1800" dirty="0" err="1" smtClean="0"/>
              <a:t>Hirotaka</a:t>
            </a:r>
            <a:r>
              <a:rPr lang="en-US" sz="1800" dirty="0" smtClean="0"/>
              <a:t> Takeuchi developed four different modes of knowledge conversion (Figure 11.5):</a:t>
            </a:r>
            <a:endParaRPr lang="en-US" sz="1800" strike="sngStrike" dirty="0" smtClean="0"/>
          </a:p>
          <a:p>
            <a:pPr lvl="1"/>
            <a:r>
              <a:rPr lang="en-US" sz="1900" b="1" dirty="0">
                <a:solidFill>
                  <a:srgbClr val="002060"/>
                </a:solidFill>
              </a:rPr>
              <a:t>S</a:t>
            </a:r>
            <a:r>
              <a:rPr lang="en-US" sz="1900" b="1" dirty="0" smtClean="0">
                <a:solidFill>
                  <a:srgbClr val="002060"/>
                </a:solidFill>
              </a:rPr>
              <a:t>ocialization</a:t>
            </a:r>
            <a:r>
              <a:rPr lang="en-US" sz="1900" dirty="0" smtClean="0"/>
              <a:t> - </a:t>
            </a:r>
            <a:r>
              <a:rPr lang="en-US" dirty="0" smtClean="0"/>
              <a:t>from </a:t>
            </a:r>
            <a:r>
              <a:rPr lang="en-US" dirty="0"/>
              <a:t>tacit knowledge to tacit </a:t>
            </a:r>
            <a:r>
              <a:rPr lang="en-US" dirty="0" smtClean="0"/>
              <a:t>knowledge.</a:t>
            </a:r>
          </a:p>
          <a:p>
            <a:pPr lvl="2"/>
            <a:r>
              <a:rPr lang="en-US" sz="1800" dirty="0"/>
              <a:t>Socialization is the process of sharing experiences.</a:t>
            </a:r>
          </a:p>
          <a:p>
            <a:pPr lvl="3"/>
            <a:r>
              <a:rPr lang="en-US" sz="1700" dirty="0"/>
              <a:t>It </a:t>
            </a:r>
            <a:r>
              <a:rPr lang="en-US" sz="1700" dirty="0" smtClean="0"/>
              <a:t>occurs </a:t>
            </a:r>
            <a:r>
              <a:rPr lang="en-US" sz="1700" dirty="0"/>
              <a:t>through observation, imitation, and practice. </a:t>
            </a:r>
          </a:p>
          <a:p>
            <a:pPr lvl="3"/>
            <a:r>
              <a:rPr lang="en-US" sz="1700" dirty="0"/>
              <a:t>Common examples include sharing war stories, apprenticeships, conferences, and casual, unstructured discussions in the office or “at the water cooler.”</a:t>
            </a:r>
          </a:p>
          <a:p>
            <a:pPr lvl="1"/>
            <a:r>
              <a:rPr lang="en-US" sz="1900" b="1" dirty="0">
                <a:solidFill>
                  <a:srgbClr val="002060"/>
                </a:solidFill>
              </a:rPr>
              <a:t>E</a:t>
            </a:r>
            <a:r>
              <a:rPr lang="en-US" sz="1900" b="1" dirty="0" smtClean="0">
                <a:solidFill>
                  <a:srgbClr val="002060"/>
                </a:solidFill>
              </a:rPr>
              <a:t>xternalization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- from tacit knowledge to explicit knowledge.</a:t>
            </a:r>
          </a:p>
          <a:p>
            <a:pPr lvl="1"/>
            <a:r>
              <a:rPr lang="en-US" sz="1900" b="1" dirty="0">
                <a:solidFill>
                  <a:srgbClr val="002060"/>
                </a:solidFill>
              </a:rPr>
              <a:t>C</a:t>
            </a:r>
            <a:r>
              <a:rPr lang="en-US" sz="1900" b="1" dirty="0" smtClean="0">
                <a:solidFill>
                  <a:srgbClr val="002060"/>
                </a:solidFill>
              </a:rPr>
              <a:t>ombination</a:t>
            </a:r>
            <a:r>
              <a:rPr lang="en-US" sz="1900" dirty="0" smtClean="0"/>
              <a:t> - </a:t>
            </a:r>
            <a:r>
              <a:rPr lang="en-US" dirty="0" smtClean="0"/>
              <a:t>from </a:t>
            </a:r>
            <a:r>
              <a:rPr lang="en-US" dirty="0"/>
              <a:t>explicit knowledge to explicit knowledge.</a:t>
            </a:r>
            <a:endParaRPr lang="en-US" dirty="0" smtClean="0"/>
          </a:p>
          <a:p>
            <a:pPr lvl="1"/>
            <a:r>
              <a:rPr lang="en-US" sz="1900" b="1" dirty="0">
                <a:solidFill>
                  <a:srgbClr val="002060"/>
                </a:solidFill>
              </a:rPr>
              <a:t>I</a:t>
            </a:r>
            <a:r>
              <a:rPr lang="en-US" sz="1900" b="1" dirty="0" smtClean="0">
                <a:solidFill>
                  <a:srgbClr val="002060"/>
                </a:solidFill>
              </a:rPr>
              <a:t>nternalization</a:t>
            </a:r>
            <a:r>
              <a:rPr lang="en-US" sz="1900" dirty="0" smtClean="0"/>
              <a:t> - </a:t>
            </a:r>
            <a:r>
              <a:rPr lang="en-US" dirty="0" smtClean="0"/>
              <a:t>from </a:t>
            </a:r>
            <a:r>
              <a:rPr lang="en-US" dirty="0"/>
              <a:t>explicit knowledge to tacit knowledge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11.5  The four modes of knowledge conversion.</a:t>
            </a:r>
            <a:endParaRPr lang="en-US" sz="1700" dirty="0"/>
          </a:p>
        </p:txBody>
      </p:sp>
      <p:pic>
        <p:nvPicPr>
          <p:cNvPr id="4098" name="Picture 2" descr="C:\Users\mramim\Documents\Publishers\Wiley\Final Images\C11GR\c11f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19200"/>
            <a:ext cx="7239000" cy="4953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Knowledge Management Processes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5029200"/>
          </a:xfrm>
        </p:spPr>
        <p:txBody>
          <a:bodyPr>
            <a:noAutofit/>
          </a:bodyPr>
          <a:lstStyle/>
          <a:p>
            <a:r>
              <a:rPr lang="en-US" dirty="0" smtClean="0"/>
              <a:t>Four main knowledge management processes: 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Knowledge generation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pPr lvl="2"/>
            <a:r>
              <a:rPr lang="en-US" sz="1700" dirty="0"/>
              <a:t>I</a:t>
            </a:r>
            <a:r>
              <a:rPr lang="en-US" sz="1700" dirty="0" smtClean="0"/>
              <a:t>ncludes all activities that discover “new” knowledge—whether such knowledge is new to the individual, the firm, or the entire discipline.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Knowledge capture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pPr lvl="2"/>
            <a:r>
              <a:rPr lang="en-US" sz="1700" dirty="0" smtClean="0"/>
              <a:t>Involves continuous processes of scanning, organizing, and packaging knowledge after it has been generated.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Knowledge codification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pPr lvl="2"/>
            <a:r>
              <a:rPr lang="en-US" sz="1700" dirty="0" smtClean="0"/>
              <a:t>The representation of knowledge in a manner that can be easily accessed and transferred. 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Knowledge transfer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pPr lvl="2"/>
            <a:r>
              <a:rPr lang="en-US" sz="1700" dirty="0"/>
              <a:t>I</a:t>
            </a:r>
            <a:r>
              <a:rPr lang="en-US" sz="1700" dirty="0" smtClean="0"/>
              <a:t>nvolves transmitting knowledge from one person or group to another and the absorption of that knowledge.</a:t>
            </a:r>
            <a:endParaRPr lang="en-US" sz="17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Knowledge Management Processes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(Cont.)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48200"/>
          </a:xfrm>
        </p:spPr>
        <p:txBody>
          <a:bodyPr>
            <a:noAutofit/>
          </a:bodyPr>
          <a:lstStyle/>
          <a:p>
            <a:r>
              <a:rPr lang="en-US" dirty="0" smtClean="0"/>
              <a:t>Without absorption, a transfer of knowledge does not occur. </a:t>
            </a:r>
          </a:p>
          <a:p>
            <a:r>
              <a:rPr lang="en-US" dirty="0" smtClean="0"/>
              <a:t>Generation, codification, and transfer generally take place constantly without management intervention. </a:t>
            </a:r>
          </a:p>
          <a:p>
            <a:r>
              <a:rPr lang="en-US" dirty="0" smtClean="0"/>
              <a:t>Knowledge management systems:</a:t>
            </a:r>
          </a:p>
          <a:p>
            <a:pPr lvl="1"/>
            <a:r>
              <a:rPr lang="en-US" dirty="0" smtClean="0"/>
              <a:t>seek to enhance the efficiency and effectiveness of these activities and leverage their value for the firm and the individual. </a:t>
            </a:r>
          </a:p>
          <a:p>
            <a:pPr lvl="1"/>
            <a:r>
              <a:rPr lang="en-US" dirty="0" smtClean="0"/>
              <a:t>continually evolve into new and more robust systems for managing and using knowledge.</a:t>
            </a:r>
          </a:p>
          <a:p>
            <a:r>
              <a:rPr lang="en-US" dirty="0" smtClean="0"/>
              <a:t>Knowledge management processes are different in the age of Web 2.0 and robust </a:t>
            </a:r>
            <a:r>
              <a:rPr lang="en-US" sz="1900" b="1" dirty="0" smtClean="0">
                <a:solidFill>
                  <a:srgbClr val="002060"/>
                </a:solidFill>
              </a:rPr>
              <a:t>search</a:t>
            </a:r>
            <a:r>
              <a:rPr lang="en-US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tools</a:t>
            </a:r>
            <a:r>
              <a:rPr lang="en-US" dirty="0" smtClean="0"/>
              <a:t> such as Google.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Modern Knowledge Management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Systems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700" dirty="0" smtClean="0"/>
              <a:t>Traditional knowledge management systems had well-defined processes for generation, capture, codification, and transfer.</a:t>
            </a:r>
          </a:p>
          <a:p>
            <a:r>
              <a:rPr lang="en-US" sz="1700" dirty="0" smtClean="0"/>
              <a:t>Large data warehouses, ubiquitous websites, search tools, and tagging make it possible to capture and find information without the formal processes.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Tagging</a:t>
            </a:r>
            <a:r>
              <a:rPr lang="en-US" sz="1900" b="1" dirty="0" smtClean="0"/>
              <a:t> </a:t>
            </a:r>
            <a:r>
              <a:rPr lang="en-US" sz="1900" dirty="0" smtClean="0"/>
              <a:t>is:</a:t>
            </a:r>
            <a:r>
              <a:rPr lang="en-US" sz="1700" strike="sngStrike" dirty="0" smtClean="0">
                <a:solidFill>
                  <a:srgbClr val="FF3399"/>
                </a:solidFill>
              </a:rPr>
              <a:t> </a:t>
            </a:r>
          </a:p>
          <a:p>
            <a:pPr lvl="1"/>
            <a:r>
              <a:rPr lang="en-US" sz="1500" dirty="0" smtClean="0"/>
              <a:t>when users list key words that codify the information or document at hand, creating an ad-hoc codification system.</a:t>
            </a:r>
          </a:p>
          <a:p>
            <a:pPr lvl="1"/>
            <a:r>
              <a:rPr lang="en-US" sz="1500" dirty="0" smtClean="0"/>
              <a:t>sometimes referred to as a </a:t>
            </a:r>
            <a:r>
              <a:rPr lang="en-US" sz="1700" b="1" dirty="0" smtClean="0">
                <a:solidFill>
                  <a:srgbClr val="002060"/>
                </a:solidFill>
              </a:rPr>
              <a:t>folksonomy</a:t>
            </a:r>
            <a:r>
              <a:rPr lang="en-US" sz="1500" dirty="0" smtClean="0"/>
              <a:t>.</a:t>
            </a:r>
          </a:p>
          <a:p>
            <a:r>
              <a:rPr lang="en-US" sz="1700" dirty="0" smtClean="0"/>
              <a:t>Modern technologies have replaced traditional knowledge management systems.</a:t>
            </a:r>
          </a:p>
          <a:p>
            <a:r>
              <a:rPr lang="en-US" sz="1700" dirty="0" smtClean="0"/>
              <a:t>Individuals have the ability to find information that traditionally was locked within structures that had to be designed, managed, and then taught to users.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Business Intelligence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 dirty="0" smtClean="0"/>
              <a:t>Traditional </a:t>
            </a:r>
            <a:r>
              <a:rPr lang="en-US" sz="1900" b="1" dirty="0" smtClean="0">
                <a:solidFill>
                  <a:srgbClr val="002060"/>
                </a:solidFill>
              </a:rPr>
              <a:t>business</a:t>
            </a:r>
            <a:r>
              <a:rPr lang="en-US" sz="17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intelligence</a:t>
            </a:r>
            <a:r>
              <a:rPr lang="en-US" sz="1700" dirty="0" smtClean="0"/>
              <a:t> (BI)</a:t>
            </a:r>
            <a:r>
              <a:rPr lang="en-US" sz="1700" dirty="0"/>
              <a:t> </a:t>
            </a:r>
            <a:r>
              <a:rPr lang="en-US" sz="1700" dirty="0" smtClean="0"/>
              <a:t>provides </a:t>
            </a:r>
            <a:r>
              <a:rPr lang="en-US" sz="1900" b="1" dirty="0" smtClean="0">
                <a:solidFill>
                  <a:srgbClr val="002060"/>
                </a:solidFill>
              </a:rPr>
              <a:t>dashboards</a:t>
            </a:r>
            <a:r>
              <a:rPr lang="en-US" sz="1700" dirty="0" smtClean="0"/>
              <a:t> and reports to assist managers in monitoring key performance metrics.</a:t>
            </a:r>
          </a:p>
          <a:p>
            <a:r>
              <a:rPr lang="en-US" sz="1700" dirty="0" smtClean="0"/>
              <a:t>BI systems include reporting, querying, dashboards, and scorecards.</a:t>
            </a:r>
          </a:p>
          <a:p>
            <a:pPr lvl="1"/>
            <a:r>
              <a:rPr lang="en-US" sz="1700" dirty="0" smtClean="0"/>
              <a:t>Dashboards:</a:t>
            </a:r>
          </a:p>
          <a:p>
            <a:pPr lvl="2"/>
            <a:r>
              <a:rPr lang="en-US" sz="1700" dirty="0" smtClean="0"/>
              <a:t>are simple online displays of key metrics often graphically displayed in pie charts, bar charts, red-yellow-green coded data, and other images.</a:t>
            </a:r>
          </a:p>
          <a:p>
            <a:pPr lvl="2"/>
            <a:r>
              <a:rPr lang="en-US" sz="1700" dirty="0" smtClean="0"/>
              <a:t>easily convey both the value of the metric and—via the color coding—if the metric is within acceptable parameters.</a:t>
            </a:r>
          </a:p>
          <a:p>
            <a:r>
              <a:rPr lang="en-US" sz="1700" dirty="0" smtClean="0"/>
              <a:t>BI is useful for strategic, tactical, and operational decisions.</a:t>
            </a:r>
          </a:p>
          <a:p>
            <a:r>
              <a:rPr lang="en-US" sz="1700" dirty="0" smtClean="0"/>
              <a:t>BI 2.0, or </a:t>
            </a:r>
            <a:r>
              <a:rPr lang="en-US" sz="1900" b="1" dirty="0" smtClean="0">
                <a:solidFill>
                  <a:srgbClr val="002060"/>
                </a:solidFill>
              </a:rPr>
              <a:t>collaborative</a:t>
            </a:r>
            <a:r>
              <a:rPr lang="en-US" sz="17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BI</a:t>
            </a:r>
            <a:r>
              <a:rPr lang="en-US" sz="1900" dirty="0" smtClean="0"/>
              <a:t>:</a:t>
            </a:r>
            <a:r>
              <a:rPr lang="en-US" sz="1700" dirty="0" smtClean="0"/>
              <a:t> </a:t>
            </a:r>
          </a:p>
          <a:p>
            <a:pPr lvl="1"/>
            <a:r>
              <a:rPr lang="en-US" sz="1700" dirty="0" smtClean="0"/>
              <a:t>is the next generation of business intelligence.</a:t>
            </a:r>
          </a:p>
          <a:p>
            <a:pPr lvl="1"/>
            <a:r>
              <a:rPr lang="en-US" sz="1700" dirty="0" smtClean="0"/>
              <a:t>incorporates a more proactive perspective</a:t>
            </a:r>
            <a:r>
              <a:rPr lang="en-US" sz="1700" dirty="0"/>
              <a:t>.</a:t>
            </a:r>
            <a:endParaRPr lang="en-US" sz="1700" dirty="0" smtClean="0"/>
          </a:p>
          <a:p>
            <a:pPr lvl="1"/>
            <a:r>
              <a:rPr lang="en-US" sz="1700" dirty="0" smtClean="0"/>
              <a:t>provides for querying of real-time data.</a:t>
            </a:r>
          </a:p>
          <a:p>
            <a:pPr lvl="1"/>
            <a:r>
              <a:rPr lang="en-US" sz="1700" dirty="0" smtClean="0"/>
              <a:t>provides </a:t>
            </a:r>
            <a:r>
              <a:rPr lang="en-US" sz="1900" b="1" dirty="0" smtClean="0">
                <a:solidFill>
                  <a:srgbClr val="002060"/>
                </a:solidFill>
              </a:rPr>
              <a:t>visualization</a:t>
            </a:r>
            <a:r>
              <a:rPr lang="en-US" sz="1700" dirty="0" smtClean="0"/>
              <a:t> and analytics tools.</a:t>
            </a:r>
            <a:endParaRPr lang="en-US" sz="17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Competing with Business Analytics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companies in many industries offer similar products and use comparable technologies.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Business</a:t>
            </a:r>
            <a:r>
              <a:rPr lang="en-US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processes</a:t>
            </a:r>
            <a:r>
              <a:rPr lang="en-US" dirty="0" smtClean="0"/>
              <a:t> are among the last remaining points of </a:t>
            </a:r>
            <a:r>
              <a:rPr lang="en-US" sz="1900" b="1" dirty="0" smtClean="0">
                <a:solidFill>
                  <a:srgbClr val="002060"/>
                </a:solidFill>
              </a:rPr>
              <a:t>differentiation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Davenport and Harris suggest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companies that successfully compete using their business analytics skills have five capabilities:</a:t>
            </a:r>
          </a:p>
          <a:p>
            <a:pPr lvl="1"/>
            <a:r>
              <a:rPr lang="en-US" dirty="0" smtClean="0"/>
              <a:t>Hard to duplicate.</a:t>
            </a:r>
          </a:p>
          <a:p>
            <a:pPr lvl="1"/>
            <a:r>
              <a:rPr lang="en-US" dirty="0" smtClean="0"/>
              <a:t>Uniqueness.</a:t>
            </a:r>
          </a:p>
          <a:p>
            <a:pPr lvl="1"/>
            <a:r>
              <a:rPr lang="en-US" dirty="0" smtClean="0"/>
              <a:t>Adaptability.</a:t>
            </a:r>
          </a:p>
          <a:p>
            <a:pPr lvl="1"/>
            <a:r>
              <a:rPr lang="en-US" dirty="0" smtClean="0"/>
              <a:t>Better than the competition.</a:t>
            </a:r>
          </a:p>
          <a:p>
            <a:pPr lvl="1"/>
            <a:r>
              <a:rPr lang="en-US" dirty="0" smtClean="0"/>
              <a:t>Renewability.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Components of Business Analytics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Companies make a significant investment in their technologies, their people, and their strategic decision-making processes.</a:t>
            </a:r>
          </a:p>
          <a:p>
            <a:r>
              <a:rPr lang="en-US" dirty="0" smtClean="0"/>
              <a:t>Four components of business analytics (Figure 11.6):</a:t>
            </a:r>
          </a:p>
          <a:p>
            <a:pPr lvl="1"/>
            <a:r>
              <a:rPr lang="en-US" dirty="0" smtClean="0"/>
              <a:t>A data repository.</a:t>
            </a:r>
          </a:p>
          <a:p>
            <a:pPr lvl="1"/>
            <a:r>
              <a:rPr lang="en-US" dirty="0" smtClean="0"/>
              <a:t>Software tools.</a:t>
            </a:r>
          </a:p>
          <a:p>
            <a:pPr lvl="1"/>
            <a:r>
              <a:rPr lang="en-US" dirty="0" smtClean="0"/>
              <a:t>An analytics environment.</a:t>
            </a:r>
          </a:p>
          <a:p>
            <a:pPr lvl="1"/>
            <a:r>
              <a:rPr lang="en-US" dirty="0" smtClean="0"/>
              <a:t>A skilled workforce.</a:t>
            </a:r>
          </a:p>
          <a:p>
            <a:r>
              <a:rPr lang="en-US" dirty="0" smtClean="0"/>
              <a:t>Data </a:t>
            </a:r>
            <a:r>
              <a:rPr lang="en-US" sz="2100" b="1" dirty="0" smtClean="0">
                <a:solidFill>
                  <a:srgbClr val="002060"/>
                </a:solidFill>
              </a:rPr>
              <a:t>Repositories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Data used in the analytical processes must be gathered, cleaned up, common, integrated, and stored for easy access.</a:t>
            </a:r>
          </a:p>
          <a:p>
            <a:r>
              <a:rPr lang="en-US" dirty="0" smtClean="0"/>
              <a:t>Data </a:t>
            </a:r>
            <a:r>
              <a:rPr lang="en-US" sz="2100" b="1" dirty="0" smtClean="0">
                <a:solidFill>
                  <a:srgbClr val="002060"/>
                </a:solidFill>
              </a:rPr>
              <a:t>warehouses</a:t>
            </a:r>
            <a:r>
              <a:rPr lang="en-US" sz="2100" dirty="0" smtClean="0"/>
              <a:t>:</a:t>
            </a:r>
            <a:endParaRPr lang="en-US" strike="sngStrike" dirty="0" smtClean="0"/>
          </a:p>
          <a:p>
            <a:pPr lvl="1"/>
            <a:r>
              <a:rPr lang="en-US" dirty="0" smtClean="0"/>
              <a:t>are collections of data designed to support management decision making.</a:t>
            </a:r>
          </a:p>
          <a:p>
            <a:pPr lvl="1"/>
            <a:r>
              <a:rPr lang="en-US" dirty="0" smtClean="0"/>
              <a:t>sometimes serve as repositories of organizational knowledge.</a:t>
            </a:r>
          </a:p>
          <a:p>
            <a:pPr lvl="1"/>
            <a:r>
              <a:rPr lang="en-US" dirty="0" smtClean="0"/>
              <a:t>contain a wide variety of data used to create a coherent picture of business conditions at a single point in time.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7620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11.6  Components of business analytics.</a:t>
            </a:r>
            <a:endParaRPr lang="en-US" sz="1700" dirty="0"/>
          </a:p>
        </p:txBody>
      </p:sp>
      <p:pic>
        <p:nvPicPr>
          <p:cNvPr id="5122" name="Picture 2" descr="C:\Users\mramim\Documents\Publishers\Wiley\Final Images\C11GR\c11f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52600"/>
            <a:ext cx="7097722" cy="3505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Software Tools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Autofit/>
          </a:bodyPr>
          <a:lstStyle/>
          <a:p>
            <a:r>
              <a:rPr lang="en-US" sz="1700" dirty="0" smtClean="0"/>
              <a:t>Data </a:t>
            </a:r>
            <a:r>
              <a:rPr lang="en-US" sz="1900" b="1" dirty="0" smtClean="0">
                <a:solidFill>
                  <a:srgbClr val="002060"/>
                </a:solidFill>
              </a:rPr>
              <a:t>mining</a:t>
            </a:r>
            <a:r>
              <a:rPr lang="en-US" sz="1700" dirty="0" smtClean="0"/>
              <a:t>: </a:t>
            </a:r>
          </a:p>
          <a:p>
            <a:pPr lvl="1"/>
            <a:r>
              <a:rPr lang="en-US" sz="1500" dirty="0" smtClean="0"/>
              <a:t>is the process of analyzing data warehouses for “gems” that can be used in management decision making.</a:t>
            </a:r>
          </a:p>
          <a:p>
            <a:pPr lvl="1"/>
            <a:r>
              <a:rPr lang="en-US" sz="1500" dirty="0" smtClean="0"/>
              <a:t>identifies previously unknown relationships among data. </a:t>
            </a:r>
          </a:p>
          <a:p>
            <a:pPr lvl="1"/>
            <a:r>
              <a:rPr lang="en-US" sz="1500" dirty="0" smtClean="0"/>
              <a:t>refers to combing through massive amounts of customer data to understand buying habits and to identify new products, features, and enhancements.</a:t>
            </a:r>
          </a:p>
          <a:p>
            <a:r>
              <a:rPr lang="en-US" sz="1700" dirty="0" smtClean="0"/>
              <a:t>The </a:t>
            </a:r>
            <a:r>
              <a:rPr lang="en-US" sz="1900" b="1" dirty="0" smtClean="0">
                <a:solidFill>
                  <a:srgbClr val="002060"/>
                </a:solidFill>
              </a:rPr>
              <a:t>analysis</a:t>
            </a:r>
            <a:r>
              <a:rPr lang="en-US" sz="1700" dirty="0" smtClean="0"/>
              <a:t> may help a business better understand its customers.</a:t>
            </a:r>
          </a:p>
          <a:p>
            <a:r>
              <a:rPr lang="en-US" sz="1700" dirty="0" smtClean="0"/>
              <a:t>There are four categories of tools:</a:t>
            </a:r>
          </a:p>
          <a:p>
            <a:pPr lvl="1"/>
            <a:r>
              <a:rPr lang="en-US" sz="1700" dirty="0" smtClean="0"/>
              <a:t>Statistical analysis.</a:t>
            </a:r>
          </a:p>
          <a:p>
            <a:pPr lvl="1"/>
            <a:r>
              <a:rPr lang="en-US" sz="1700" dirty="0" smtClean="0"/>
              <a:t>Forecasting/extrapolation.</a:t>
            </a:r>
          </a:p>
          <a:p>
            <a:pPr lvl="1"/>
            <a:r>
              <a:rPr lang="en-US" sz="1700" dirty="0" smtClean="0"/>
              <a:t>Predictive modeling.</a:t>
            </a:r>
          </a:p>
          <a:p>
            <a:pPr lvl="1"/>
            <a:r>
              <a:rPr lang="en-US" sz="1700" dirty="0" smtClean="0"/>
              <a:t>Optimization.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</a:t>
            </a:r>
            <a:endParaRPr lang="en-US" b="1" strike="sngStrike" dirty="0">
              <a:solidFill>
                <a:srgbClr val="FF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Harrah’s found a way to double revenues by collecting and then analyzing customer data.</a:t>
            </a:r>
          </a:p>
          <a:p>
            <a:r>
              <a:rPr lang="en-US" dirty="0" smtClean="0"/>
              <a:t>They mine their customer data completely.</a:t>
            </a:r>
          </a:p>
          <a:p>
            <a:r>
              <a:rPr lang="en-US" dirty="0" smtClean="0"/>
              <a:t>They use loyalty cards to track customer behavior and to identify high-revenue customers.</a:t>
            </a:r>
          </a:p>
          <a:p>
            <a:r>
              <a:rPr lang="en-US" dirty="0" smtClean="0"/>
              <a:t>Harrah’s determined that these customers were motivated by reduced hotel room rates and wanted quick service.</a:t>
            </a:r>
          </a:p>
          <a:p>
            <a:r>
              <a:rPr lang="en-US" dirty="0" smtClean="0"/>
              <a:t>They found ways to reduce lines and wait time.</a:t>
            </a:r>
          </a:p>
          <a:p>
            <a:r>
              <a:rPr lang="en-US" dirty="0" smtClean="0"/>
              <a:t>High-revenue customers rarely waited in any line.</a:t>
            </a:r>
          </a:p>
          <a:p>
            <a:r>
              <a:rPr lang="en-US" dirty="0" smtClean="0"/>
              <a:t>They found ways to keep customers coming back.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b="1" dirty="0" smtClean="0">
                <a:solidFill>
                  <a:srgbClr val="0036A2"/>
                </a:solidFill>
              </a:rPr>
              <a:t>Analytics Environment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19600"/>
          </a:xfrm>
        </p:spPr>
        <p:txBody>
          <a:bodyPr>
            <a:noAutofit/>
          </a:bodyPr>
          <a:lstStyle/>
          <a:p>
            <a:r>
              <a:rPr lang="en-US" sz="1700" dirty="0" smtClean="0"/>
              <a:t>Building an environment that supports and encourages analytics is a critical component.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</a:p>
          <a:p>
            <a:pPr lvl="1"/>
            <a:r>
              <a:rPr lang="en-US" sz="1700" dirty="0" smtClean="0"/>
              <a:t>IS strategy and organizational strategy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must be aligned with the business strategy.</a:t>
            </a:r>
          </a:p>
          <a:p>
            <a:pPr lvl="1"/>
            <a:r>
              <a:rPr lang="en-US" sz="1700" dirty="0" smtClean="0"/>
              <a:t>Corporate culture, incentive systems, metrics used to measure success of initiatives, and processes for using analytics must be aligned with the objective of building competitive advantage through analytics.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Leadership</a:t>
            </a:r>
            <a:r>
              <a:rPr lang="en-US" sz="1700" dirty="0" smtClean="0"/>
              <a:t> plays a big role in creating a strong analytics environment. </a:t>
            </a:r>
          </a:p>
          <a:p>
            <a:pPr lvl="1"/>
            <a:r>
              <a:rPr lang="en-US" sz="1700" dirty="0" smtClean="0"/>
              <a:t>Leaders must move the company’s culture toward an evidence-based management approach in which evidence and facts are analyzed as the first step in decision making.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Skilled Workforce</a:t>
            </a:r>
            <a:endParaRPr lang="en-US" b="1" dirty="0">
              <a:solidFill>
                <a:srgbClr val="0036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297363"/>
          </a:xfrm>
        </p:spPr>
        <p:txBody>
          <a:bodyPr/>
          <a:lstStyle/>
          <a:p>
            <a:r>
              <a:rPr lang="en-US" dirty="0" smtClean="0"/>
              <a:t>It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is clear that to be successful with analytics, data and technology must be used. </a:t>
            </a:r>
          </a:p>
          <a:p>
            <a:pPr lvl="1"/>
            <a:r>
              <a:rPr lang="en-US" sz="1900" b="1" dirty="0" smtClean="0">
                <a:solidFill>
                  <a:srgbClr val="002060"/>
                </a:solidFill>
              </a:rPr>
              <a:t>People</a:t>
            </a:r>
            <a:r>
              <a:rPr lang="en-US" dirty="0" smtClean="0"/>
              <a:t> must be involved.</a:t>
            </a:r>
          </a:p>
          <a:p>
            <a:r>
              <a:rPr lang="en-US" dirty="0" smtClean="0"/>
              <a:t>Managers must have enough knowledge of analytics to use them in their decision making. 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Leaders</a:t>
            </a:r>
            <a:r>
              <a:rPr lang="en-US" dirty="0" smtClean="0"/>
              <a:t> must set an example for the organization.</a:t>
            </a:r>
          </a:p>
          <a:p>
            <a:r>
              <a:rPr lang="en-US" dirty="0" smtClean="0"/>
              <a:t>Some hire </a:t>
            </a:r>
            <a:r>
              <a:rPr lang="en-US" sz="1900" b="1" dirty="0" smtClean="0">
                <a:solidFill>
                  <a:srgbClr val="002060"/>
                </a:solidFill>
              </a:rPr>
              <a:t>experts</a:t>
            </a:r>
            <a:r>
              <a:rPr lang="en-US" dirty="0" smtClean="0"/>
              <a:t> to use analytics software.</a:t>
            </a:r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BI Competitive Advantage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Companies tend to fall into one of 5 levels of maturity with analytical capabilities (Figure 11.7).</a:t>
            </a:r>
          </a:p>
          <a:p>
            <a:r>
              <a:rPr lang="en-US" sz="1800" dirty="0" smtClean="0"/>
              <a:t>There is a very large amount of data amassing in databases.</a:t>
            </a:r>
          </a:p>
          <a:p>
            <a:r>
              <a:rPr lang="en-US" sz="2100" b="1" dirty="0" smtClean="0">
                <a:solidFill>
                  <a:srgbClr val="002060"/>
                </a:solidFill>
              </a:rPr>
              <a:t>Big</a:t>
            </a:r>
            <a:r>
              <a:rPr lang="en-US" sz="1800" dirty="0" smtClean="0"/>
              <a:t> </a:t>
            </a:r>
            <a:r>
              <a:rPr lang="en-US" sz="2100" b="1" dirty="0" smtClean="0">
                <a:solidFill>
                  <a:srgbClr val="002060"/>
                </a:solidFill>
              </a:rPr>
              <a:t>data</a:t>
            </a:r>
            <a:r>
              <a:rPr lang="en-US" sz="2100" dirty="0" smtClean="0"/>
              <a:t>:</a:t>
            </a:r>
            <a:r>
              <a:rPr lang="en-US" sz="1800" dirty="0" smtClean="0"/>
              <a:t> techniques and technologies that make it economical to deal with very large datasets at the extreme end of the scale.</a:t>
            </a:r>
          </a:p>
          <a:p>
            <a:pPr lvl="1"/>
            <a:r>
              <a:rPr lang="en-US" dirty="0" smtClean="0"/>
              <a:t>Large datasets are desirable because of the potential trends and analytics that can be extracted.</a:t>
            </a:r>
          </a:p>
          <a:p>
            <a:pPr lvl="1"/>
            <a:r>
              <a:rPr lang="en-US" dirty="0" smtClean="0"/>
              <a:t>Specialized computers and tools are needed to mine the data.</a:t>
            </a:r>
          </a:p>
          <a:p>
            <a:pPr lvl="1"/>
            <a:r>
              <a:rPr lang="en-US" dirty="0" smtClean="0"/>
              <a:t>Big data is more common because of the rich, unstructured data streams that are created by social IT.</a:t>
            </a:r>
          </a:p>
          <a:p>
            <a:pPr lvl="1"/>
            <a:r>
              <a:rPr lang="en-US" dirty="0" smtClean="0"/>
              <a:t>Big data problems occur in </a:t>
            </a:r>
            <a:r>
              <a:rPr lang="en-US" sz="2100" b="1" dirty="0">
                <a:solidFill>
                  <a:srgbClr val="002060"/>
                </a:solidFill>
              </a:rPr>
              <a:t>s</a:t>
            </a:r>
            <a:r>
              <a:rPr lang="en-US" sz="2100" b="1" dirty="0" smtClean="0">
                <a:solidFill>
                  <a:srgbClr val="002060"/>
                </a:solidFill>
              </a:rPr>
              <a:t>imulations</a:t>
            </a:r>
            <a:r>
              <a:rPr lang="en-US" dirty="0" smtClean="0"/>
              <a:t>, scientific research, Internet searches, customer data management, and financial market analytics.</a:t>
            </a:r>
          </a:p>
          <a:p>
            <a:r>
              <a:rPr lang="en-US" sz="2100" b="1" dirty="0" smtClean="0">
                <a:solidFill>
                  <a:srgbClr val="002060"/>
                </a:solidFill>
              </a:rPr>
              <a:t>Social</a:t>
            </a:r>
            <a:r>
              <a:rPr lang="en-US" dirty="0" smtClean="0"/>
              <a:t> </a:t>
            </a:r>
            <a:r>
              <a:rPr lang="en-US" sz="2100" b="1" dirty="0" smtClean="0">
                <a:solidFill>
                  <a:srgbClr val="002060"/>
                </a:solidFill>
              </a:rPr>
              <a:t>IT</a:t>
            </a:r>
            <a:r>
              <a:rPr lang="en-US" dirty="0" smtClean="0"/>
              <a:t> supplies unique customer intelligence.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3999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11.7  Analytical capabilities maturity levels.</a:t>
            </a:r>
          </a:p>
        </p:txBody>
      </p:sp>
      <p:pic>
        <p:nvPicPr>
          <p:cNvPr id="6146" name="Picture 2" descr="C:\Users\mramim\Documents\Publishers\Wiley\Final Images\C11GR\c11f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066800"/>
            <a:ext cx="6248400" cy="53370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Social Analytics or Social </a:t>
            </a:r>
            <a:r>
              <a:rPr lang="en-US" b="1" dirty="0" smtClean="0">
                <a:solidFill>
                  <a:srgbClr val="0036A2"/>
                </a:solidFill>
              </a:rPr>
              <a:t>Media Analytics </a:t>
            </a:r>
            <a:endParaRPr lang="en-US" b="1" dirty="0" smtClean="0">
              <a:solidFill>
                <a:srgbClr val="0036A2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1900" b="1" dirty="0">
                <a:solidFill>
                  <a:srgbClr val="002060"/>
                </a:solidFill>
              </a:rPr>
              <a:t>Social analytics: </a:t>
            </a:r>
          </a:p>
          <a:p>
            <a:pPr lvl="1"/>
            <a:r>
              <a:rPr lang="en-US" sz="1600" dirty="0" smtClean="0"/>
              <a:t>Is a set of tools developed to measure the impact of the </a:t>
            </a:r>
            <a:r>
              <a:rPr lang="en-US" sz="1600" b="1" dirty="0" smtClean="0">
                <a:solidFill>
                  <a:srgbClr val="002060"/>
                </a:solidFill>
              </a:rPr>
              <a:t>social</a:t>
            </a:r>
            <a:r>
              <a:rPr lang="en-US" sz="1600" dirty="0" smtClean="0"/>
              <a:t> </a:t>
            </a:r>
            <a:r>
              <a:rPr lang="en-US" sz="1600" b="1" dirty="0" smtClean="0">
                <a:solidFill>
                  <a:srgbClr val="002060"/>
                </a:solidFill>
              </a:rPr>
              <a:t>IT</a:t>
            </a:r>
            <a:r>
              <a:rPr lang="en-US" sz="1600" dirty="0" smtClean="0"/>
              <a:t> investments on the business.</a:t>
            </a:r>
          </a:p>
          <a:p>
            <a:pPr lvl="1"/>
            <a:r>
              <a:rPr lang="en-US" sz="1600" dirty="0" smtClean="0"/>
              <a:t>analyzes conversations, tweets, blogs, and other social IT data to create meaningful, actionable facts.</a:t>
            </a:r>
          </a:p>
          <a:p>
            <a:r>
              <a:rPr lang="en-US" sz="1700" dirty="0" smtClean="0"/>
              <a:t>Social analytics vendors include Google Analytics and Radian6 (Salesforce.com). </a:t>
            </a:r>
          </a:p>
          <a:p>
            <a:pPr lvl="1"/>
            <a:r>
              <a:rPr lang="en-US" sz="1600" dirty="0" smtClean="0"/>
              <a:t>Radian6’s platform tools enable:</a:t>
            </a:r>
          </a:p>
          <a:p>
            <a:pPr lvl="2"/>
            <a:r>
              <a:rPr lang="en-US" sz="1600" dirty="0" smtClean="0"/>
              <a:t>listening to the community.</a:t>
            </a:r>
          </a:p>
          <a:p>
            <a:pPr lvl="2"/>
            <a:r>
              <a:rPr lang="en-US" sz="1600" dirty="0" smtClean="0"/>
              <a:t>learning who is in the community.</a:t>
            </a:r>
          </a:p>
          <a:p>
            <a:pPr lvl="2"/>
            <a:r>
              <a:rPr lang="en-US" sz="1600" dirty="0" smtClean="0"/>
              <a:t>engaging people in the community.</a:t>
            </a:r>
          </a:p>
          <a:p>
            <a:pPr lvl="2"/>
            <a:r>
              <a:rPr lang="en-US" sz="1600" dirty="0" smtClean="0"/>
              <a:t>tracking what is being said.</a:t>
            </a:r>
          </a:p>
          <a:p>
            <a:pPr lvl="1"/>
            <a:r>
              <a:rPr lang="en-US" sz="1600" b="1" dirty="0" smtClean="0">
                <a:solidFill>
                  <a:srgbClr val="002060"/>
                </a:solidFill>
              </a:rPr>
              <a:t>Google</a:t>
            </a:r>
            <a:r>
              <a:rPr lang="en-US" sz="1600" dirty="0" smtClean="0"/>
              <a:t> </a:t>
            </a:r>
            <a:r>
              <a:rPr lang="en-US" sz="1600" b="1" dirty="0" smtClean="0">
                <a:solidFill>
                  <a:srgbClr val="002060"/>
                </a:solidFill>
              </a:rPr>
              <a:t>Analytics</a:t>
            </a:r>
            <a:r>
              <a:rPr lang="en-US" sz="1600" dirty="0" smtClean="0"/>
              <a:t> is a set of social analytics tools that enables organizations to analyze their website and include:</a:t>
            </a:r>
            <a:endParaRPr lang="en-US" sz="1600" dirty="0"/>
          </a:p>
          <a:p>
            <a:pPr lvl="2"/>
            <a:r>
              <a:rPr lang="en-US" sz="1600" dirty="0" smtClean="0"/>
              <a:t>website </a:t>
            </a:r>
            <a:r>
              <a:rPr lang="en-US" sz="1600" dirty="0"/>
              <a:t>testing and optimizing.</a:t>
            </a:r>
          </a:p>
          <a:p>
            <a:pPr lvl="2"/>
            <a:r>
              <a:rPr lang="en-US" sz="1600" dirty="0" smtClean="0"/>
              <a:t>search </a:t>
            </a:r>
            <a:r>
              <a:rPr lang="en-US" sz="1600" dirty="0"/>
              <a:t>optimization.</a:t>
            </a:r>
          </a:p>
          <a:p>
            <a:pPr lvl="2"/>
            <a:r>
              <a:rPr lang="en-US" sz="1600" dirty="0" smtClean="0"/>
              <a:t>search </a:t>
            </a:r>
            <a:r>
              <a:rPr lang="en-US" sz="1600" dirty="0"/>
              <a:t>term interest and insights.</a:t>
            </a:r>
          </a:p>
          <a:p>
            <a:pPr lvl="2"/>
            <a:r>
              <a:rPr lang="en-US" sz="1600" dirty="0" smtClean="0"/>
              <a:t>advertising </a:t>
            </a:r>
            <a:r>
              <a:rPr lang="en-US" sz="1600" dirty="0"/>
              <a:t>support and </a:t>
            </a:r>
            <a:r>
              <a:rPr lang="en-US" sz="1600" dirty="0" smtClean="0"/>
              <a:t>management.</a:t>
            </a:r>
            <a:endParaRPr lang="en-US" sz="1600" dirty="0"/>
          </a:p>
          <a:p>
            <a:pPr lvl="1"/>
            <a:endParaRPr lang="en-US" sz="1500" dirty="0"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Caveats for Managing Knowledge and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Business Intelligence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>
            <a:no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Knowledge</a:t>
            </a:r>
            <a:r>
              <a:rPr lang="en-US" sz="17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management</a:t>
            </a:r>
            <a:r>
              <a:rPr lang="en-US" sz="1700" dirty="0" smtClean="0"/>
              <a:t> and business intelligence continue to be emerging disciplines. </a:t>
            </a:r>
          </a:p>
          <a:p>
            <a:r>
              <a:rPr lang="en-US" sz="1700" dirty="0" smtClean="0"/>
              <a:t>Knowledge is not always visible or available.</a:t>
            </a:r>
          </a:p>
          <a:p>
            <a:r>
              <a:rPr lang="en-US" sz="1700" dirty="0" smtClean="0"/>
              <a:t>Nurturing a culture that values learning and sharing of knowledge enables effective and efficient knowledge management.</a:t>
            </a:r>
          </a:p>
          <a:p>
            <a:r>
              <a:rPr lang="en-US" sz="1700" dirty="0" smtClean="0"/>
              <a:t>The success of knowledge management ultimately depends on a personal and organizational willingness to learn.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25474"/>
          </a:xfrm>
        </p:spPr>
        <p:txBody>
          <a:bodyPr/>
          <a:lstStyle/>
          <a:p>
            <a:r>
              <a:rPr lang="en-US" dirty="0" smtClean="0"/>
              <a:t>Match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6344775"/>
              </p:ext>
            </p:extLst>
          </p:nvPr>
        </p:nvGraphicFramePr>
        <p:xfrm>
          <a:off x="650421" y="990601"/>
          <a:ext cx="7886700" cy="5083745"/>
        </p:xfrm>
        <a:graphic>
          <a:graphicData uri="http://schemas.openxmlformats.org/drawingml/2006/table">
            <a:tbl>
              <a:tblPr firstRow="1" firstCol="1" bandRow="1"/>
              <a:tblGrid>
                <a:gridCol w="2509404"/>
                <a:gridCol w="5377296"/>
              </a:tblGrid>
              <a:tr h="678493">
                <a:tc>
                  <a:txBody>
                    <a:bodyPr/>
                    <a:lstStyle/>
                    <a:p>
                      <a:pPr marL="457200" marR="0" indent="-45720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Data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  A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customer will stay longer in the store and spend more if given a free sample of something. 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4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Information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B.  A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customer spends on average $100/visit but today has only spent $20.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Knowledge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C.  This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 the third visit by a customer this month.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2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D. Easily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captured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E. Easily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structured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F. Requires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a unit of analysis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G.</a:t>
                      </a:r>
                      <a:r>
                        <a:rPr lang="en-US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Most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valuable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2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H. Hard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to transfer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136051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There are different types of knowledge. Match the awareness with the level of knowledge it represents.</a:t>
            </a:r>
            <a:br>
              <a:rPr lang="en-US" dirty="0"/>
            </a:br>
            <a:endParaRPr lang="en-US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361614"/>
              </p:ext>
            </p:extLst>
          </p:nvPr>
        </p:nvGraphicFramePr>
        <p:xfrm>
          <a:off x="1066800" y="2362200"/>
          <a:ext cx="7315200" cy="3782378"/>
        </p:xfrm>
        <a:graphic>
          <a:graphicData uri="http://schemas.openxmlformats.org/drawingml/2006/table">
            <a:tbl>
              <a:tblPr firstRow="1" firstCol="1" bandRow="1"/>
              <a:tblGrid>
                <a:gridCol w="2327564"/>
                <a:gridCol w="4987636"/>
              </a:tblGrid>
              <a:tr h="5084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Knowing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 The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 needs to have its oil changed.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54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Knowing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B. To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change the oil, drain the existing oil from the car’s engine and then add new oil.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54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Knowing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how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C. The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car’s engine requires a lubricant to ensure all parts work; without oil, the car’s engine will seize.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242220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 the following actions as either using explicit knowledge or tacit knowledge.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81464"/>
              </p:ext>
            </p:extLst>
          </p:nvPr>
        </p:nvGraphicFramePr>
        <p:xfrm>
          <a:off x="914400" y="1905000"/>
          <a:ext cx="7162799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2160473"/>
                <a:gridCol w="5002326"/>
              </a:tblGrid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Tacit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knowledge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 Generating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monthly financial reports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Explicit 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knowledge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B. Installing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software based on a written procedure.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C. Estimating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number of man hours required for a mobile app development project.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D. Deciding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as a consultant how to optimize a business process for the client.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708208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 the activity with the knowledge management process it represents.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660901"/>
              </p:ext>
            </p:extLst>
          </p:nvPr>
        </p:nvGraphicFramePr>
        <p:xfrm>
          <a:off x="762000" y="1981200"/>
          <a:ext cx="7467600" cy="4023360"/>
        </p:xfrm>
        <a:graphic>
          <a:graphicData uri="http://schemas.openxmlformats.org/drawingml/2006/table">
            <a:tbl>
              <a:tblPr firstRow="1" firstCol="1" bandRow="1"/>
              <a:tblGrid>
                <a:gridCol w="2832538"/>
                <a:gridCol w="4635062"/>
              </a:tblGrid>
              <a:tr h="3947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Knowledge generation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Through analysis, learning that the best customers are people 65 and older.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2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Knowledge codification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Scanning the organization for new ways to work efficiently.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Knowledge capture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 informational document is tagged and posted on a collaborative site for everyone to easily access.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Transfer of knowledge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 senior consultant shares her best practices with the organization.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662166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Knowledge Management, Business Intelligence, and Business Analytics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Knowledge management has been invigorated and enabled by:</a:t>
            </a:r>
          </a:p>
          <a:p>
            <a:pPr lvl="1"/>
            <a:r>
              <a:rPr lang="en-US" dirty="0" smtClean="0"/>
              <a:t>new technologies for </a:t>
            </a:r>
            <a:r>
              <a:rPr lang="en-US" sz="1700" b="1" dirty="0" smtClean="0">
                <a:solidFill>
                  <a:srgbClr val="002060"/>
                </a:solidFill>
              </a:rPr>
              <a:t>collaborative</a:t>
            </a:r>
            <a:r>
              <a:rPr lang="en-US" dirty="0" smtClean="0"/>
              <a:t> </a:t>
            </a:r>
            <a:r>
              <a:rPr lang="en-US" sz="1700" b="1" dirty="0" smtClean="0">
                <a:solidFill>
                  <a:srgbClr val="002060"/>
                </a:solidFill>
              </a:rPr>
              <a:t>systems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 emergence of the Internet and intranets.</a:t>
            </a:r>
          </a:p>
          <a:p>
            <a:pPr lvl="1"/>
            <a:r>
              <a:rPr lang="en-US" dirty="0" smtClean="0"/>
              <a:t>large, geographically-distributed </a:t>
            </a:r>
            <a:r>
              <a:rPr lang="en-US" sz="1700" b="1" dirty="0" smtClean="0">
                <a:solidFill>
                  <a:srgbClr val="002060"/>
                </a:solidFill>
              </a:rPr>
              <a:t>knowledge</a:t>
            </a:r>
            <a:r>
              <a:rPr lang="en-US" dirty="0" smtClean="0"/>
              <a:t> </a:t>
            </a:r>
            <a:r>
              <a:rPr lang="en-US" sz="1700" b="1" dirty="0" smtClean="0">
                <a:solidFill>
                  <a:srgbClr val="002060"/>
                </a:solidFill>
              </a:rPr>
              <a:t>reposito</a:t>
            </a:r>
            <a:r>
              <a:rPr lang="en-US" sz="1700" b="1" dirty="0">
                <a:solidFill>
                  <a:srgbClr val="002060"/>
                </a:solidFill>
              </a:rPr>
              <a:t>ries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well-publicized successes of companies using business analytics (e.g., Caesars).</a:t>
            </a:r>
          </a:p>
          <a:p>
            <a:pPr lvl="1"/>
            <a:r>
              <a:rPr lang="en-US" dirty="0" smtClean="0"/>
              <a:t>Established sources. </a:t>
            </a:r>
          </a:p>
          <a:p>
            <a:pPr lvl="2"/>
            <a:r>
              <a:rPr lang="en-US" dirty="0" smtClean="0"/>
              <a:t>Anthropology, cognitive psychology, management, sociology, artificial intelligence, IT, and library science. </a:t>
            </a:r>
          </a:p>
          <a:p>
            <a:r>
              <a:rPr lang="en-US" dirty="0" smtClean="0"/>
              <a:t>Knowledge management is an emerging discipline.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 the business analytic tool with the question it sets out to answer.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23434"/>
              </p:ext>
            </p:extLst>
          </p:nvPr>
        </p:nvGraphicFramePr>
        <p:xfrm>
          <a:off x="152400" y="2057400"/>
          <a:ext cx="8991600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3918359"/>
                <a:gridCol w="5073241"/>
              </a:tblGrid>
              <a:tr h="50292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Optimization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Statistical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Analysis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Why is this happening?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8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Forecasting/extrapolation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 if these trends continue?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Predictive modeling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 will happen next?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 is the best that can happen?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277645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43915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Match the level of analytical capability to its maturity level. Level 1 is the lowest level of maturity and Level 5 is the highest level of maturity.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4761443"/>
              </p:ext>
            </p:extLst>
          </p:nvPr>
        </p:nvGraphicFramePr>
        <p:xfrm>
          <a:off x="1143000" y="2209800"/>
          <a:ext cx="63246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97380"/>
                <a:gridCol w="4427220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Activating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Reporting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Analyzing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Predicting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Operationalizing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3298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 the analytical capabilities maturity level with the question it seeks to answer.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708934"/>
              </p:ext>
            </p:extLst>
          </p:nvPr>
        </p:nvGraphicFramePr>
        <p:xfrm>
          <a:off x="990600" y="2209800"/>
          <a:ext cx="70866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2546747"/>
                <a:gridCol w="4539853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Reporting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How should we respond?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Analyzing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 </a:t>
                      </a:r>
                      <a:r>
                        <a:rPr lang="en-US" sz="28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happened?</a:t>
                      </a:r>
                      <a:endParaRPr lang="en-US" sz="2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Predicting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Why did it happen?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Operationalizing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 will happen?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Activating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What is happening now?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373195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Knowledge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5105400"/>
          </a:xfrm>
        </p:spPr>
        <p:txBody>
          <a:bodyPr>
            <a:normAutofit/>
          </a:bodyPr>
          <a:lstStyle/>
          <a:p>
            <a:r>
              <a:rPr lang="en-US" sz="1700" dirty="0" smtClean="0"/>
              <a:t>Knowledge management includes the processes necessary to generate, capture, codify, and transfer knowledge across the organization to achieve competitive advantage.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Individuals</a:t>
            </a:r>
            <a:r>
              <a:rPr lang="en-US" sz="1700" dirty="0" smtClean="0"/>
              <a:t> are the ultimate source of organizational knowledge. </a:t>
            </a:r>
          </a:p>
          <a:p>
            <a:r>
              <a:rPr lang="en-US" sz="1700" dirty="0" smtClean="0"/>
              <a:t>To obtain the full value of knowledge, it must be captured and transferred across the organization.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Business intelligence </a:t>
            </a:r>
            <a:r>
              <a:rPr lang="en-US" sz="1700" dirty="0" smtClean="0"/>
              <a:t>(BI):</a:t>
            </a:r>
          </a:p>
          <a:p>
            <a:pPr lvl="1"/>
            <a:r>
              <a:rPr lang="en-US" sz="1500" dirty="0" smtClean="0"/>
              <a:t>is a set of technologies and processes that use data to understand and analyze business performance.</a:t>
            </a:r>
          </a:p>
          <a:p>
            <a:pPr lvl="1"/>
            <a:r>
              <a:rPr lang="en-US" sz="1500" dirty="0" smtClean="0"/>
              <a:t>is a management strategy used to create a more structured approach to decision making.</a:t>
            </a:r>
          </a:p>
          <a:p>
            <a:pPr lvl="1"/>
            <a:r>
              <a:rPr lang="en-US" sz="1500" dirty="0" smtClean="0"/>
              <a:t>analyzes information collected in company databases, extracting knowledge from data.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Business Intelligence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678363"/>
          </a:xfrm>
        </p:spPr>
        <p:txBody>
          <a:bodyPr>
            <a:normAutofit/>
          </a:bodyPr>
          <a:lstStyle/>
          <a:p>
            <a:pPr marL="342900" lvl="1" indent="-342900">
              <a:buSzPct val="130000"/>
              <a:buFont typeface="Arial" pitchFamily="34" charset="0"/>
              <a:buChar char="•"/>
            </a:pPr>
            <a:r>
              <a:rPr lang="en-US" sz="1700" dirty="0" smtClean="0"/>
              <a:t>Business intelligence can be considered a component of knowledge management.</a:t>
            </a:r>
          </a:p>
          <a:p>
            <a:r>
              <a:rPr lang="en-US" sz="1700" dirty="0" smtClean="0"/>
              <a:t>Davenport and Harris suggest that </a:t>
            </a:r>
            <a:r>
              <a:rPr lang="en-US" sz="1900" b="1" dirty="0" smtClean="0">
                <a:solidFill>
                  <a:srgbClr val="002060"/>
                </a:solidFill>
              </a:rPr>
              <a:t>business</a:t>
            </a:r>
            <a:r>
              <a:rPr lang="en-US" sz="17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analytics</a:t>
            </a:r>
            <a:r>
              <a:rPr lang="en-US" sz="1700" dirty="0" smtClean="0"/>
              <a:t> refers to the use of quantitative and predictive models as well as fact-based management to drive decisions. </a:t>
            </a:r>
          </a:p>
          <a:p>
            <a:r>
              <a:rPr lang="en-US" sz="1700" dirty="0" smtClean="0"/>
              <a:t>A sustainable competitive advantage lies in what </a:t>
            </a:r>
            <a:r>
              <a:rPr lang="en-US" sz="1900" b="1" dirty="0" smtClean="0">
                <a:solidFill>
                  <a:srgbClr val="002060"/>
                </a:solidFill>
              </a:rPr>
              <a:t>employees</a:t>
            </a:r>
            <a:r>
              <a:rPr lang="en-US" sz="1700" dirty="0" smtClean="0"/>
              <a:t> know and how they apply that knowledge to business problems. </a:t>
            </a:r>
          </a:p>
          <a:p>
            <a:r>
              <a:rPr lang="en-US" sz="1700" dirty="0" smtClean="0"/>
              <a:t>Knowledge must serve the broader goals of the organization.</a:t>
            </a:r>
          </a:p>
          <a:p>
            <a:pPr lvl="1"/>
            <a:r>
              <a:rPr lang="en-US" sz="1700" dirty="0" smtClean="0"/>
              <a:t>How the information is used and how the knowledge is linked back to business processes are important components of knowledge management.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Intellectual Property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b="1" dirty="0" smtClean="0">
                <a:solidFill>
                  <a:srgbClr val="002060"/>
                </a:solidFill>
              </a:rPr>
              <a:t>Intellectual</a:t>
            </a:r>
            <a:r>
              <a:rPr lang="en-US" sz="17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capital</a:t>
            </a:r>
            <a:r>
              <a:rPr lang="en-US" sz="1700" dirty="0" smtClean="0"/>
              <a:t> is knowledge that has been identified, captured, and leveraged to produce higher-value goods or services or some other competitive advantage for the firm.</a:t>
            </a:r>
          </a:p>
          <a:p>
            <a:pPr lvl="1"/>
            <a:r>
              <a:rPr lang="en-US" sz="1500" dirty="0" smtClean="0"/>
              <a:t>Knowledge management and intellectual capital are often used imprecisely and interchangeably.</a:t>
            </a:r>
          </a:p>
          <a:p>
            <a:r>
              <a:rPr lang="en-US" sz="1700" dirty="0" smtClean="0"/>
              <a:t>Information technology (IT): </a:t>
            </a:r>
          </a:p>
          <a:p>
            <a:pPr lvl="1"/>
            <a:r>
              <a:rPr lang="en-US" sz="1500" dirty="0" smtClean="0"/>
              <a:t>provides an infrastructure for capturing and transferring knowledge.</a:t>
            </a:r>
          </a:p>
          <a:p>
            <a:pPr lvl="1"/>
            <a:r>
              <a:rPr lang="en-US" sz="1500" dirty="0" smtClean="0"/>
              <a:t>does not create knowledge.</a:t>
            </a:r>
            <a:endParaRPr lang="en-US" sz="1500" strike="sngStrike" dirty="0" smtClean="0">
              <a:solidFill>
                <a:srgbClr val="FF3399"/>
              </a:solidFill>
            </a:endParaRPr>
          </a:p>
          <a:p>
            <a:pPr lvl="1"/>
            <a:r>
              <a:rPr lang="en-US" sz="1500" dirty="0" smtClean="0"/>
              <a:t>cannot guarantee knowledge sharing or use.</a:t>
            </a:r>
          </a:p>
          <a:p>
            <a:r>
              <a:rPr lang="en-US" sz="1900" b="1" dirty="0" smtClean="0">
                <a:solidFill>
                  <a:srgbClr val="002060"/>
                </a:solidFill>
              </a:rPr>
              <a:t>Intellectual</a:t>
            </a:r>
            <a:r>
              <a:rPr lang="en-US" sz="1700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property</a:t>
            </a:r>
            <a:r>
              <a:rPr lang="en-US" sz="1700" dirty="0" smtClean="0"/>
              <a:t> allows individuals to own their creativity and innovation in the same way that they can own physical property.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Intellectual Property (Cont.)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Information-based property differs from physical property in two ways:</a:t>
            </a:r>
          </a:p>
          <a:p>
            <a:pPr lvl="1"/>
            <a:r>
              <a:rPr lang="en-US" dirty="0" smtClean="0"/>
              <a:t>It is non</a:t>
            </a:r>
            <a:r>
              <a:rPr lang="en-US" strike="sngStrike" dirty="0" smtClean="0"/>
              <a:t>-</a:t>
            </a:r>
            <a:r>
              <a:rPr lang="en-US" dirty="0" smtClean="0"/>
              <a:t>exclusive. </a:t>
            </a:r>
            <a:endParaRPr lang="en-US" strike="sngStrike" dirty="0" smtClean="0"/>
          </a:p>
          <a:p>
            <a:pPr lvl="2"/>
            <a:r>
              <a:rPr lang="en-US" sz="1800" dirty="0" smtClean="0"/>
              <a:t>When one person uses it, it can be used again by another person.</a:t>
            </a:r>
          </a:p>
          <a:p>
            <a:pPr lvl="1"/>
            <a:r>
              <a:rPr lang="en-US" dirty="0" smtClean="0"/>
              <a:t>The marginal cost of producing additional copies of information-based property is negligible compared with the cost of original production. </a:t>
            </a:r>
          </a:p>
          <a:p>
            <a:r>
              <a:rPr lang="en-US" dirty="0" smtClean="0"/>
              <a:t>These characteristics create differences in the ethical treatment of physical and information-based </a:t>
            </a:r>
            <a:r>
              <a:rPr lang="en-US" sz="1900" b="1" dirty="0" smtClean="0">
                <a:solidFill>
                  <a:srgbClr val="002060"/>
                </a:solidFill>
              </a:rPr>
              <a:t>intellectual</a:t>
            </a:r>
            <a:r>
              <a:rPr lang="en-US" dirty="0" smtClean="0"/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property</a:t>
            </a:r>
            <a:r>
              <a:rPr lang="en-US" dirty="0" smtClean="0"/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Intellectual Property (Cont.)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Intellectual property enables </a:t>
            </a:r>
            <a:r>
              <a:rPr lang="en-US" sz="1900" b="1" dirty="0" smtClean="0">
                <a:solidFill>
                  <a:srgbClr val="002060"/>
                </a:solidFill>
              </a:rPr>
              <a:t>owners</a:t>
            </a:r>
            <a:r>
              <a:rPr lang="en-US" dirty="0" smtClean="0"/>
              <a:t> to be rewarded for the use of their ideas.</a:t>
            </a:r>
          </a:p>
          <a:p>
            <a:pPr lvl="1"/>
            <a:r>
              <a:rPr lang="en-US" dirty="0" smtClean="0"/>
              <a:t>It allows them to have a say in how their ideas are used.</a:t>
            </a:r>
          </a:p>
          <a:p>
            <a:r>
              <a:rPr lang="en-US" dirty="0" smtClean="0"/>
              <a:t>Owners are granted intellectual property rights.</a:t>
            </a:r>
          </a:p>
          <a:p>
            <a:r>
              <a:rPr lang="en-US" dirty="0" smtClean="0"/>
              <a:t>Some protection such as </a:t>
            </a:r>
            <a:r>
              <a:rPr lang="en-US" sz="1900" b="1" dirty="0" smtClean="0">
                <a:solidFill>
                  <a:srgbClr val="002060"/>
                </a:solidFill>
              </a:rPr>
              <a:t>copyright</a:t>
            </a:r>
            <a:r>
              <a:rPr lang="en-US" dirty="0" smtClean="0"/>
              <a:t> arises automatically.</a:t>
            </a:r>
          </a:p>
          <a:p>
            <a:r>
              <a:rPr lang="en-US" dirty="0" smtClean="0"/>
              <a:t>Types of intellectual property:</a:t>
            </a:r>
          </a:p>
          <a:p>
            <a:pPr lvl="1"/>
            <a:r>
              <a:rPr lang="en-US" dirty="0" smtClean="0"/>
              <a:t>Patents for inventions.</a:t>
            </a:r>
            <a:endParaRPr lang="en-US" strike="sngStrike" dirty="0" smtClean="0"/>
          </a:p>
          <a:p>
            <a:pPr lvl="1"/>
            <a:r>
              <a:rPr lang="en-US" dirty="0" smtClean="0"/>
              <a:t>Trademarks for brand identity.</a:t>
            </a:r>
          </a:p>
          <a:p>
            <a:pPr lvl="1"/>
            <a:r>
              <a:rPr lang="en-US" dirty="0" smtClean="0"/>
              <a:t>Designs for product appearance.</a:t>
            </a:r>
            <a:endParaRPr lang="en-US" strike="sngStrike" dirty="0" smtClean="0"/>
          </a:p>
          <a:p>
            <a:pPr lvl="1"/>
            <a:r>
              <a:rPr lang="en-US" dirty="0" smtClean="0"/>
              <a:t>Copyrights. </a:t>
            </a:r>
          </a:p>
          <a:p>
            <a:pPr lvl="2"/>
            <a:r>
              <a:rPr lang="en-US" sz="1700" dirty="0" smtClean="0"/>
              <a:t>Copyrights apply to literary and artistic material, music, films, sound recordings, broadcasts, and software.</a:t>
            </a:r>
          </a:p>
          <a:p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3134</Words>
  <Application>Microsoft Office PowerPoint</Application>
  <PresentationFormat>On-screen Show (4:3)</PresentationFormat>
  <Paragraphs>337</Paragraphs>
  <Slides>42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Arial Black</vt:lpstr>
      <vt:lpstr>Calibri</vt:lpstr>
      <vt:lpstr>Calibri Light</vt:lpstr>
      <vt:lpstr>Georgia</vt:lpstr>
      <vt:lpstr>Times New Roman</vt:lpstr>
      <vt:lpstr>Office Theme</vt:lpstr>
      <vt:lpstr>Visio</vt:lpstr>
      <vt:lpstr>Managing and Using Information Systems:  A Strategic Approach – Fifth Edition</vt:lpstr>
      <vt:lpstr>Learning Objectives</vt:lpstr>
      <vt:lpstr>Real World Example</vt:lpstr>
      <vt:lpstr>Knowledge Management, Business Intelligence, and Business Analytics</vt:lpstr>
      <vt:lpstr>Knowledge Management</vt:lpstr>
      <vt:lpstr>Business Intelligence</vt:lpstr>
      <vt:lpstr>Intellectual Property</vt:lpstr>
      <vt:lpstr>Intellectual Property (Cont.) </vt:lpstr>
      <vt:lpstr>Intellectual Property (Cont.) </vt:lpstr>
      <vt:lpstr>Copyright Act</vt:lpstr>
      <vt:lpstr>Data, Information, and Knowledge</vt:lpstr>
      <vt:lpstr>PowerPoint Presentation</vt:lpstr>
      <vt:lpstr>Components of Knowledge</vt:lpstr>
      <vt:lpstr>PowerPoint Presentation</vt:lpstr>
      <vt:lpstr>Components of Knowledge (Cont.) </vt:lpstr>
      <vt:lpstr>PowerPoint Presentation</vt:lpstr>
      <vt:lpstr>Tacit Versus Explicit Knowledge</vt:lpstr>
      <vt:lpstr>PowerPoint Presentation</vt:lpstr>
      <vt:lpstr>Knowledge Conversion</vt:lpstr>
      <vt:lpstr>Modes of Knowledge Conversion</vt:lpstr>
      <vt:lpstr>PowerPoint Presentation</vt:lpstr>
      <vt:lpstr>Knowledge Management Processes</vt:lpstr>
      <vt:lpstr>Knowledge Management Processes  (Cont.) </vt:lpstr>
      <vt:lpstr>Modern Knowledge Management Systems</vt:lpstr>
      <vt:lpstr>Business Intelligence</vt:lpstr>
      <vt:lpstr>Competing with Business Analytics</vt:lpstr>
      <vt:lpstr>Components of Business Analytics</vt:lpstr>
      <vt:lpstr>PowerPoint Presentation</vt:lpstr>
      <vt:lpstr>Software Tools</vt:lpstr>
      <vt:lpstr>Analytics Environment </vt:lpstr>
      <vt:lpstr>Skilled Workforce</vt:lpstr>
      <vt:lpstr>BI Competitive Advantage</vt:lpstr>
      <vt:lpstr>PowerPoint Presentation</vt:lpstr>
      <vt:lpstr>Social Analytics or Social Media Analytics </vt:lpstr>
      <vt:lpstr>Caveats for Managing Knowledge and Business Intelligence</vt:lpstr>
      <vt:lpstr>Match</vt:lpstr>
      <vt:lpstr>There are different types of knowledge. Match the awareness with the level of knowledge it represents. </vt:lpstr>
      <vt:lpstr>Identify the following actions as either using explicit knowledge or tacit knowledge.</vt:lpstr>
      <vt:lpstr>Match the activity with the knowledge management process it represents.</vt:lpstr>
      <vt:lpstr>Match the business analytic tool with the question it sets out to answer.</vt:lpstr>
      <vt:lpstr>Match the level of analytical capability to its maturity level. Level 1 is the lowest level of maturity and Level 5 is the highest level of maturity.</vt:lpstr>
      <vt:lpstr>Match the analytical capabilities maturity level with the question it seeks to answer.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3 - Strategic Use of Information Resources</dc:title>
  <dc:subject>Managing and Using Information Systems: A Strategic Approach 5ed</dc:subject>
  <dc:creator/>
  <dc:description>Managing and Using Information Systems: A Strategic Approach 5ed
By Keri Pearlson &amp; Carol Saunders
PowerPoint files by Michelle Ramim, Ph.D. (ramim@nova.edu)</dc:description>
  <cp:lastModifiedBy/>
  <cp:revision>1</cp:revision>
  <dcterms:created xsi:type="dcterms:W3CDTF">2010-02-01T21:08:06Z</dcterms:created>
  <dcterms:modified xsi:type="dcterms:W3CDTF">2014-02-17T23:37:39Z</dcterms:modified>
</cp:coreProperties>
</file>