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notesMasterIdLst>
    <p:notesMasterId r:id="rId23"/>
  </p:notesMasterIdLst>
  <p:handoutMasterIdLst>
    <p:handoutMasterId r:id="rId24"/>
  </p:handoutMasterIdLst>
  <p:sldIdLst>
    <p:sldId id="259" r:id="rId2"/>
    <p:sldId id="263" r:id="rId3"/>
    <p:sldId id="277" r:id="rId4"/>
    <p:sldId id="311" r:id="rId5"/>
    <p:sldId id="272" r:id="rId6"/>
    <p:sldId id="278" r:id="rId7"/>
    <p:sldId id="281" r:id="rId8"/>
    <p:sldId id="283" r:id="rId9"/>
    <p:sldId id="288" r:id="rId10"/>
    <p:sldId id="284" r:id="rId11"/>
    <p:sldId id="293" r:id="rId12"/>
    <p:sldId id="294" r:id="rId13"/>
    <p:sldId id="296" r:id="rId14"/>
    <p:sldId id="295" r:id="rId15"/>
    <p:sldId id="302" r:id="rId16"/>
    <p:sldId id="304" r:id="rId17"/>
    <p:sldId id="316" r:id="rId18"/>
    <p:sldId id="315" r:id="rId19"/>
    <p:sldId id="312" r:id="rId20"/>
    <p:sldId id="314" r:id="rId21"/>
    <p:sldId id="317"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orient="horz" pos="576">
          <p15:clr>
            <a:srgbClr val="A4A3A4"/>
          </p15:clr>
        </p15:guide>
        <p15:guide id="3" pos="2880">
          <p15:clr>
            <a:srgbClr val="A4A3A4"/>
          </p15:clr>
        </p15:guide>
        <p15:guide id="4" pos="28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3300"/>
    <a:srgbClr val="336600"/>
    <a:srgbClr val="800000"/>
    <a:srgbClr val="800040"/>
    <a:srgbClr val="CC66FF"/>
  </p:clrMru>
  <p:extLst>
    <p:ext uri="{E76CE94A-603C-4142-B9EB-6D1370010A27}">
      <p14:discardImageEditData xmlns:p14="http://schemas.microsoft.com/office/powerpoint/2010/main" val="1"/>
    </p:ext>
    <p:ext uri="{D31A062A-798A-4329-ABDD-BBA856620510}">
      <p14:defaultImageDpi xmlns:p14="http://schemas.microsoft.com/office/powerpoint/2010/main" val="96"/>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8" autoAdjust="0"/>
    <p:restoredTop sz="95501" autoAdjust="0"/>
  </p:normalViewPr>
  <p:slideViewPr>
    <p:cSldViewPr>
      <p:cViewPr varScale="1">
        <p:scale>
          <a:sx n="92" d="100"/>
          <a:sy n="92" d="100"/>
        </p:scale>
        <p:origin x="96" y="108"/>
      </p:cViewPr>
      <p:guideLst>
        <p:guide orient="horz" pos="2160"/>
        <p:guide orient="horz" pos="576"/>
        <p:guide pos="2880"/>
        <p:guide pos="28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AF84FDE-0439-764E-8C95-7DE1046C6359}" type="datetimeFigureOut">
              <a:rPr lang="en-US" smtClean="0"/>
              <a:pPr/>
              <a:t>11/9/2013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CF38717-C43E-E34B-9E0D-747EBC7595D0}" type="slidenum">
              <a:rPr lang="en-US" smtClean="0"/>
              <a:pPr/>
              <a:t>‹#›</a:t>
            </a:fld>
            <a:endParaRPr lang="en-US"/>
          </a:p>
        </p:txBody>
      </p:sp>
    </p:spTree>
    <p:extLst>
      <p:ext uri="{BB962C8B-B14F-4D97-AF65-F5344CB8AC3E}">
        <p14:creationId xmlns:p14="http://schemas.microsoft.com/office/powerpoint/2010/main" val="38414329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24506C0-3FFE-45A5-803D-9F4FC5464A70}" type="datetimeFigureOut">
              <a:rPr lang="en-US" smtClean="0"/>
              <a:pPr/>
              <a:t>11/9/2013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8646707-6BBD-41A9-B4DF-0C76A73A2D2A}" type="slidenum">
              <a:rPr lang="en-US" smtClean="0"/>
              <a:pPr/>
              <a:t>‹#›</a:t>
            </a:fld>
            <a:endParaRPr lang="en-US"/>
          </a:p>
        </p:txBody>
      </p:sp>
    </p:spTree>
    <p:extLst>
      <p:ext uri="{BB962C8B-B14F-4D97-AF65-F5344CB8AC3E}">
        <p14:creationId xmlns:p14="http://schemas.microsoft.com/office/powerpoint/2010/main" val="40447232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5E0C3846-8D4C-4326-8BC7-9B455A036298}" type="slidenum">
              <a:rPr lang="en-US" smtClean="0"/>
              <a:pPr/>
              <a:t>1</a:t>
            </a:fld>
            <a:endParaRPr lang="en-US"/>
          </a:p>
        </p:txBody>
      </p:sp>
    </p:spTree>
    <p:extLst>
      <p:ext uri="{BB962C8B-B14F-4D97-AF65-F5344CB8AC3E}">
        <p14:creationId xmlns:p14="http://schemas.microsoft.com/office/powerpoint/2010/main" val="37418087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In BP’s case, it became clear that personnel policies needed to be adjusted to insure engineers and crew followed all procedures associated with monitoring results, and additional processes were needed to insure quality standards were appropriate and</a:t>
            </a:r>
          </a:p>
          <a:p>
            <a:r>
              <a:rPr lang="en-US" sz="1200" kern="1200" baseline="0" dirty="0" smtClean="0">
                <a:solidFill>
                  <a:schemeClr val="tx1"/>
                </a:solidFill>
                <a:latin typeface="+mn-lt"/>
                <a:ea typeface="+mn-ea"/>
                <a:cs typeface="+mn-cs"/>
              </a:rPr>
              <a:t>met from vendor-supplied systems.</a:t>
            </a:r>
          </a:p>
        </p:txBody>
      </p:sp>
      <p:sp>
        <p:nvSpPr>
          <p:cNvPr id="4" name="Slide Number Placeholder 3"/>
          <p:cNvSpPr>
            <a:spLocks noGrp="1"/>
          </p:cNvSpPr>
          <p:nvPr>
            <p:ph type="sldNum" sz="quarter" idx="10"/>
          </p:nvPr>
        </p:nvSpPr>
        <p:spPr/>
        <p:txBody>
          <a:bodyPr/>
          <a:lstStyle/>
          <a:p>
            <a:fld id="{F8646707-6BBD-41A9-B4DF-0C76A73A2D2A}" type="slidenum">
              <a:rPr lang="en-US" smtClean="0"/>
              <a:pPr/>
              <a:t>17</a:t>
            </a:fld>
            <a:endParaRPr lang="en-US"/>
          </a:p>
        </p:txBody>
      </p:sp>
    </p:spTree>
    <p:extLst>
      <p:ext uri="{BB962C8B-B14F-4D97-AF65-F5344CB8AC3E}">
        <p14:creationId xmlns:p14="http://schemas.microsoft.com/office/powerpoint/2010/main" val="9656104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19</a:t>
            </a:fld>
            <a:endParaRPr lang="en-US"/>
          </a:p>
        </p:txBody>
      </p:sp>
    </p:spTree>
    <p:extLst>
      <p:ext uri="{BB962C8B-B14F-4D97-AF65-F5344CB8AC3E}">
        <p14:creationId xmlns:p14="http://schemas.microsoft.com/office/powerpoint/2010/main" val="17715948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Information Systems Strategy Triangle presented in Figure 1.1 suggests</a:t>
            </a:r>
          </a:p>
          <a:p>
            <a:r>
              <a:rPr lang="en-US" dirty="0" smtClean="0"/>
              <a:t>Business Strategy drives all other strategies</a:t>
            </a:r>
          </a:p>
          <a:p>
            <a:r>
              <a:rPr lang="en-US" dirty="0" smtClean="0"/>
              <a:t>Organizational and Information Strategy are then dependent upon the Business Strategy</a:t>
            </a:r>
          </a:p>
          <a:p>
            <a:r>
              <a:rPr lang="en-US" dirty="0" smtClean="0"/>
              <a:t>Changes in any strategy requires changes in the others to maintain balance.</a:t>
            </a:r>
          </a:p>
          <a:p>
            <a:r>
              <a:rPr lang="en-US" dirty="0" smtClean="0"/>
              <a:t>IS Strategy is affected by the other strategies a firm uses.</a:t>
            </a:r>
          </a:p>
          <a:p>
            <a:r>
              <a:rPr lang="en-US" dirty="0" smtClean="0"/>
              <a:t>IS strategy always involves consequences</a:t>
            </a:r>
          </a:p>
          <a:p>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20</a:t>
            </a:fld>
            <a:endParaRPr lang="en-US"/>
          </a:p>
        </p:txBody>
      </p:sp>
    </p:spTree>
    <p:extLst>
      <p:ext uri="{BB962C8B-B14F-4D97-AF65-F5344CB8AC3E}">
        <p14:creationId xmlns:p14="http://schemas.microsoft.com/office/powerpoint/2010/main" val="26690793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E0C3846-8D4C-4326-8BC7-9B455A036298}" type="slidenum">
              <a:rPr lang="en-US" smtClean="0"/>
              <a:pPr/>
              <a:t>2</a:t>
            </a:fld>
            <a:endParaRPr lang="en-US"/>
          </a:p>
        </p:txBody>
      </p:sp>
    </p:spTree>
    <p:extLst>
      <p:ext uri="{BB962C8B-B14F-4D97-AF65-F5344CB8AC3E}">
        <p14:creationId xmlns:p14="http://schemas.microsoft.com/office/powerpoint/2010/main" val="22352178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Information Systems Strategy Triangle presented in Figure 1.1 suggests</a:t>
            </a:r>
          </a:p>
          <a:p>
            <a:r>
              <a:rPr lang="en-US" dirty="0" smtClean="0"/>
              <a:t>Business Strategy drives all other strategies</a:t>
            </a:r>
          </a:p>
          <a:p>
            <a:r>
              <a:rPr lang="en-US" dirty="0" smtClean="0"/>
              <a:t>Organizational and Information Strategy are then dependent upon the Business Strategy</a:t>
            </a:r>
          </a:p>
          <a:p>
            <a:r>
              <a:rPr lang="en-US" dirty="0" smtClean="0"/>
              <a:t>Changes in any strategy requires changes in the others to maintain balance.</a:t>
            </a:r>
          </a:p>
          <a:p>
            <a:r>
              <a:rPr lang="en-US" dirty="0" smtClean="0"/>
              <a:t>IS Strategy is affected by the other strategies a firm uses.</a:t>
            </a:r>
          </a:p>
          <a:p>
            <a:r>
              <a:rPr lang="en-US" dirty="0" smtClean="0"/>
              <a:t>IS strategy always involves consequences</a:t>
            </a:r>
          </a:p>
          <a:p>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3</a:t>
            </a:fld>
            <a:endParaRPr lang="en-US"/>
          </a:p>
        </p:txBody>
      </p:sp>
    </p:spTree>
    <p:extLst>
      <p:ext uri="{BB962C8B-B14F-4D97-AF65-F5344CB8AC3E}">
        <p14:creationId xmlns:p14="http://schemas.microsoft.com/office/powerpoint/2010/main" val="13178528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the BP case discussed earlier, the IS Strategy Triangle</a:t>
            </a:r>
            <a:r>
              <a:rPr lang="en-US" baseline="0" dirty="0" smtClean="0"/>
              <a:t> </a:t>
            </a:r>
            <a:r>
              <a:rPr lang="en-US" dirty="0" smtClean="0"/>
              <a:t>was out of alignment at</a:t>
            </a:r>
            <a:r>
              <a:rPr lang="en-US" baseline="0" dirty="0" smtClean="0"/>
              <a:t> </a:t>
            </a:r>
            <a:r>
              <a:rPr lang="en-US" dirty="0" smtClean="0"/>
              <a:t>the</a:t>
            </a:r>
          </a:p>
          <a:p>
            <a:r>
              <a:rPr lang="en-US" dirty="0" smtClean="0"/>
              <a:t>time of the explosion. The organizational strategy (e.g., personnel policies about</a:t>
            </a:r>
          </a:p>
          <a:p>
            <a:r>
              <a:rPr lang="en-US" dirty="0" smtClean="0"/>
              <a:t>responding to monitoring tests, and safety policies and practices) did not support the</a:t>
            </a:r>
          </a:p>
          <a:p>
            <a:r>
              <a:rPr lang="en-US" dirty="0" smtClean="0"/>
              <a:t>IS strategy (e.g., dispersed network of systems that monitored, managed, and aborted</a:t>
            </a:r>
          </a:p>
          <a:p>
            <a:r>
              <a:rPr lang="en-US" dirty="0" smtClean="0"/>
              <a:t>automated drilling processes in a crisis situation). Both of these strategies did not</a:t>
            </a:r>
          </a:p>
          <a:p>
            <a:r>
              <a:rPr lang="en-US" dirty="0" smtClean="0"/>
              <a:t>adequately support their purported business strategy (creating proﬁts though, in part,</a:t>
            </a:r>
          </a:p>
          <a:p>
            <a:r>
              <a:rPr lang="en-US" dirty="0" smtClean="0"/>
              <a:t>drilling in environmental-sensitive areas without disrupting the ecosystem while also</a:t>
            </a:r>
          </a:p>
          <a:p>
            <a:r>
              <a:rPr lang="en-US" dirty="0" smtClean="0"/>
              <a:t>protecting their reputation).</a:t>
            </a:r>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5</a:t>
            </a:fld>
            <a:endParaRPr lang="en-US"/>
          </a:p>
        </p:txBody>
      </p:sp>
    </p:spTree>
    <p:extLst>
      <p:ext uri="{BB962C8B-B14F-4D97-AF65-F5344CB8AC3E}">
        <p14:creationId xmlns:p14="http://schemas.microsoft.com/office/powerpoint/2010/main" val="20280302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is a business strategy?</a:t>
            </a:r>
          </a:p>
          <a:p>
            <a:r>
              <a:rPr lang="en-US" dirty="0" smtClean="0"/>
              <a:t>Which factors influences a business strategy?</a:t>
            </a:r>
          </a:p>
          <a:p>
            <a:r>
              <a:rPr lang="en-US" dirty="0" smtClean="0"/>
              <a:t>How does a business change its strategy without losing balance or becoming out of </a:t>
            </a:r>
            <a:r>
              <a:rPr lang="en-US" b="1" dirty="0" smtClean="0">
                <a:solidFill>
                  <a:srgbClr val="002060"/>
                </a:solidFill>
              </a:rPr>
              <a:t>alignment</a:t>
            </a:r>
            <a:r>
              <a:rPr lang="en-US" dirty="0" smtClean="0"/>
              <a:t>?</a:t>
            </a:r>
          </a:p>
          <a:p>
            <a:r>
              <a:rPr lang="en-US" dirty="0" smtClean="0"/>
              <a:t>Are there specific events that induce a business to change its strategies?  What are they?</a:t>
            </a:r>
          </a:p>
          <a:p>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6</a:t>
            </a:fld>
            <a:endParaRPr lang="en-US"/>
          </a:p>
        </p:txBody>
      </p:sp>
    </p:spTree>
    <p:extLst>
      <p:ext uri="{BB962C8B-B14F-4D97-AF65-F5344CB8AC3E}">
        <p14:creationId xmlns:p14="http://schemas.microsoft.com/office/powerpoint/2010/main" val="19234075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Porter’s model is useful for diagnostics, or understanding how a business seeks to profit in its chosen marketplace, and for prescriptions, or building new opportunities for advantage</a:t>
            </a:r>
          </a:p>
          <a:p>
            <a:r>
              <a:rPr lang="en-US" dirty="0" smtClean="0"/>
              <a:t>Porter model was developed at a time where the rate of change in any given industry was relatively slow and manageable</a:t>
            </a:r>
          </a:p>
          <a:p>
            <a:r>
              <a:rPr lang="en-US" dirty="0" smtClean="0"/>
              <a:t>Newer models were developed to take into account the increasing turbulence and velocity of the marketplace</a:t>
            </a:r>
          </a:p>
          <a:p>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8</a:t>
            </a:fld>
            <a:endParaRPr lang="en-US"/>
          </a:p>
        </p:txBody>
      </p:sp>
    </p:spTree>
    <p:extLst>
      <p:ext uri="{BB962C8B-B14F-4D97-AF65-F5344CB8AC3E}">
        <p14:creationId xmlns:p14="http://schemas.microsoft.com/office/powerpoint/2010/main" val="16105581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700" dirty="0" smtClean="0"/>
              <a:t>How?</a:t>
            </a:r>
          </a:p>
          <a:p>
            <a:pPr lvl="1"/>
            <a:r>
              <a:rPr lang="en-US" sz="2400" dirty="0" smtClean="0"/>
              <a:t>Agility = Competitive Advantage</a:t>
            </a:r>
          </a:p>
          <a:p>
            <a:pPr lvl="1"/>
            <a:r>
              <a:rPr lang="en-US" sz="2400" dirty="0" smtClean="0"/>
              <a:t>Maintain focus on profit, customer satisfaction, values</a:t>
            </a:r>
          </a:p>
          <a:p>
            <a:pPr lvl="1"/>
            <a:r>
              <a:rPr lang="en-US" sz="2400" dirty="0" smtClean="0"/>
              <a:t>Use predictive BI for new </a:t>
            </a:r>
            <a:r>
              <a:rPr lang="en-US" sz="2400" dirty="0" err="1" smtClean="0"/>
              <a:t>opps</a:t>
            </a:r>
            <a:r>
              <a:rPr lang="en-US" sz="2400" dirty="0" smtClean="0"/>
              <a:t>, restructuring</a:t>
            </a:r>
          </a:p>
          <a:p>
            <a:pPr lvl="1"/>
            <a:r>
              <a:rPr lang="en-US" sz="2400" dirty="0" smtClean="0"/>
              <a:t>Strategic signaling (surprise/confuse)</a:t>
            </a:r>
          </a:p>
          <a:p>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9</a:t>
            </a:fld>
            <a:endParaRPr lang="en-US"/>
          </a:p>
        </p:txBody>
      </p:sp>
    </p:spTree>
    <p:extLst>
      <p:ext uri="{BB962C8B-B14F-4D97-AF65-F5344CB8AC3E}">
        <p14:creationId xmlns:p14="http://schemas.microsoft.com/office/powerpoint/2010/main" val="41180766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dirty="0" smtClean="0">
                <a:solidFill>
                  <a:srgbClr val="002060"/>
                </a:solidFill>
              </a:rPr>
              <a:t>Collaboration</a:t>
            </a:r>
          </a:p>
          <a:p>
            <a:pPr lvl="1"/>
            <a:r>
              <a:rPr lang="en-US" dirty="0" smtClean="0"/>
              <a:t>Using social IT to extend the reach of stakeholders, both employees and those outside the enterprise walls.</a:t>
            </a:r>
          </a:p>
          <a:p>
            <a:pPr lvl="1"/>
            <a:r>
              <a:rPr lang="en-US" dirty="0" smtClean="0"/>
              <a:t>Social networks enable individuals to find and connect with each other to share ideas, information, and expertise.</a:t>
            </a:r>
          </a:p>
          <a:p>
            <a:r>
              <a:rPr lang="en-US" sz="1800" b="1" dirty="0" smtClean="0">
                <a:solidFill>
                  <a:srgbClr val="002060"/>
                </a:solidFill>
              </a:rPr>
              <a:t>Engagement</a:t>
            </a:r>
          </a:p>
          <a:p>
            <a:pPr lvl="1"/>
            <a:r>
              <a:rPr lang="en-US" dirty="0" smtClean="0"/>
              <a:t>Using social IT to involve stakeholders in the traditional business of the enterprise.</a:t>
            </a:r>
          </a:p>
          <a:p>
            <a:pPr lvl="1"/>
            <a:r>
              <a:rPr lang="en-US" dirty="0" smtClean="0"/>
              <a:t>Communities and blogs provide a platform for individuals to join in conversations, create new conversations, offer support to each other, and other activities that create a deeper feeling of connection to the company, brand, or enterprise</a:t>
            </a:r>
          </a:p>
          <a:p>
            <a:r>
              <a:rPr lang="en-US" b="1" dirty="0" smtClean="0">
                <a:solidFill>
                  <a:srgbClr val="002060"/>
                </a:solidFill>
              </a:rPr>
              <a:t>Innovation</a:t>
            </a:r>
          </a:p>
          <a:p>
            <a:pPr lvl="1"/>
            <a:r>
              <a:rPr lang="en-US" sz="2000" dirty="0" smtClean="0"/>
              <a:t>Using social IT to identify, describe, prioritize, and create new ideas for the enterprise</a:t>
            </a:r>
          </a:p>
          <a:p>
            <a:pPr lvl="1"/>
            <a:r>
              <a:rPr lang="en-US" sz="2000" dirty="0" smtClean="0"/>
              <a:t>Social IT offer the community members a “super idea box” where individuals suggest new ideas, comment on other ideas, and vote for their favorite idea, giving managers a new way to generate and decide on products and services</a:t>
            </a:r>
            <a:endParaRPr lang="en-US" dirty="0" smtClean="0"/>
          </a:p>
          <a:p>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12</a:t>
            </a:fld>
            <a:endParaRPr lang="en-US"/>
          </a:p>
        </p:txBody>
      </p:sp>
    </p:spTree>
    <p:extLst>
      <p:ext uri="{BB962C8B-B14F-4D97-AF65-F5344CB8AC3E}">
        <p14:creationId xmlns:p14="http://schemas.microsoft.com/office/powerpoint/2010/main" val="33814084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This simple framework is useful for designing new organizations and for diagnosing organizational troubles</a:t>
            </a:r>
          </a:p>
          <a:p>
            <a:endParaRPr lang="en-US" dirty="0"/>
          </a:p>
        </p:txBody>
      </p:sp>
      <p:sp>
        <p:nvSpPr>
          <p:cNvPr id="4" name="Slide Number Placeholder 3"/>
          <p:cNvSpPr>
            <a:spLocks noGrp="1"/>
          </p:cNvSpPr>
          <p:nvPr>
            <p:ph type="sldNum" sz="quarter" idx="10"/>
          </p:nvPr>
        </p:nvSpPr>
        <p:spPr/>
        <p:txBody>
          <a:bodyPr/>
          <a:lstStyle/>
          <a:p>
            <a:fld id="{F8646707-6BBD-41A9-B4DF-0C76A73A2D2A}" type="slidenum">
              <a:rPr lang="en-US" smtClean="0"/>
              <a:pPr/>
              <a:t>14</a:t>
            </a:fld>
            <a:endParaRPr lang="en-US"/>
          </a:p>
        </p:txBody>
      </p:sp>
    </p:spTree>
    <p:extLst>
      <p:ext uri="{BB962C8B-B14F-4D97-AF65-F5344CB8AC3E}">
        <p14:creationId xmlns:p14="http://schemas.microsoft.com/office/powerpoint/2010/main" val="21110350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8331184-0612-4D51-B939-AC13A14297DA}" type="datetime1">
              <a:rPr lang="en-US" smtClean="0"/>
              <a:pPr/>
              <a:t>11/9/2013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5FC477-0A05-4F3E-8EE9-E015C9089D56}" type="slidenum">
              <a:rPr lang="en-US" smtClean="0"/>
              <a:pPr/>
              <a:t>‹#›</a:t>
            </a:fld>
            <a:endParaRPr lang="en-US"/>
          </a:p>
        </p:txBody>
      </p:sp>
    </p:spTree>
    <p:extLst>
      <p:ext uri="{BB962C8B-B14F-4D97-AF65-F5344CB8AC3E}">
        <p14:creationId xmlns:p14="http://schemas.microsoft.com/office/powerpoint/2010/main" val="10987707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3D88611-AB8D-467D-B398-F763BBB79B82}" type="datetime1">
              <a:rPr lang="en-US" smtClean="0"/>
              <a:pPr/>
              <a:t>11/9/2013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5FC477-0A05-4F3E-8EE9-E015C9089D56}" type="slidenum">
              <a:rPr lang="en-US" smtClean="0"/>
              <a:pPr/>
              <a:t>‹#›</a:t>
            </a:fld>
            <a:endParaRPr lang="en-US"/>
          </a:p>
        </p:txBody>
      </p:sp>
    </p:spTree>
    <p:extLst>
      <p:ext uri="{BB962C8B-B14F-4D97-AF65-F5344CB8AC3E}">
        <p14:creationId xmlns:p14="http://schemas.microsoft.com/office/powerpoint/2010/main" val="3857278696"/>
      </p:ext>
    </p:extLst>
  </p:cSld>
  <p:clrMapOvr>
    <a:masterClrMapping/>
  </p:clrMapOvr>
  <p:transition spd="slow">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3191FBC-D75F-43CA-B5E8-B6AF68E79272}" type="datetime1">
              <a:rPr lang="en-US" smtClean="0"/>
              <a:pPr/>
              <a:t>11/9/2013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5FC477-0A05-4F3E-8EE9-E015C9089D56}" type="slidenum">
              <a:rPr lang="en-US" smtClean="0"/>
              <a:pPr/>
              <a:t>‹#›</a:t>
            </a:fld>
            <a:endParaRPr lang="en-US"/>
          </a:p>
        </p:txBody>
      </p:sp>
    </p:spTree>
    <p:extLst>
      <p:ext uri="{BB962C8B-B14F-4D97-AF65-F5344CB8AC3E}">
        <p14:creationId xmlns:p14="http://schemas.microsoft.com/office/powerpoint/2010/main" val="2594584067"/>
      </p:ext>
    </p:extLst>
  </p:cSld>
  <p:clrMapOvr>
    <a:masterClrMapping/>
  </p:clrMapOvr>
  <p:transition spd="slow">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marL="287338" indent="-287338">
              <a:defRPr/>
            </a:lvl1pPr>
            <a:lvl2pPr marL="627063" indent="-284163">
              <a:buFont typeface="Calibri" panose="020F0502020204030204" pitchFamily="34" charset="0"/>
              <a:buChar char="―"/>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E6A0E201-B644-40F7-9BD4-0DA336DCE51D}" type="datetime1">
              <a:rPr lang="en-US" smtClean="0"/>
              <a:pPr/>
              <a:t>11/9/2013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5FC477-0A05-4F3E-8EE9-E015C9089D56}" type="slidenum">
              <a:rPr lang="en-US" smtClean="0"/>
              <a:pPr/>
              <a:t>‹#›</a:t>
            </a:fld>
            <a:endParaRPr lang="en-US" dirty="0"/>
          </a:p>
        </p:txBody>
      </p:sp>
    </p:spTree>
    <p:extLst>
      <p:ext uri="{BB962C8B-B14F-4D97-AF65-F5344CB8AC3E}">
        <p14:creationId xmlns:p14="http://schemas.microsoft.com/office/powerpoint/2010/main" val="3825628572"/>
      </p:ext>
    </p:extLst>
  </p:cSld>
  <p:clrMapOvr>
    <a:masterClrMapping/>
  </p:clrMapOvr>
  <p:transition spd="slow">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FBE9480-D226-441E-8AA7-18A9758AF69D}" type="datetime1">
              <a:rPr lang="en-US" smtClean="0"/>
              <a:pPr/>
              <a:t>11/9/2013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5FC477-0A05-4F3E-8EE9-E015C9089D56}" type="slidenum">
              <a:rPr lang="en-US" smtClean="0"/>
              <a:pPr/>
              <a:t>‹#›</a:t>
            </a:fld>
            <a:endParaRPr lang="en-US"/>
          </a:p>
        </p:txBody>
      </p:sp>
      <p:sp>
        <p:nvSpPr>
          <p:cNvPr id="7" name="Slide Number Placeholder 3"/>
          <p:cNvSpPr txBox="1">
            <a:spLocks/>
          </p:cNvSpPr>
          <p:nvPr userDrawn="1"/>
        </p:nvSpPr>
        <p:spPr>
          <a:xfrm>
            <a:off x="6477000" y="6340475"/>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smtClean="0">
                <a:ln>
                  <a:noFill/>
                </a:ln>
                <a:solidFill>
                  <a:schemeClr val="tx1"/>
                </a:solidFill>
                <a:effectLst/>
                <a:uLnTx/>
                <a:uFillTx/>
                <a:latin typeface="+mn-lt"/>
                <a:ea typeface="+mn-ea"/>
                <a:cs typeface="+mn-cs"/>
              </a:rPr>
              <a:t>1-</a:t>
            </a:r>
            <a:fld id="{515FC477-0A05-4F3E-8EE9-E015C9089D56}" type="slidenum">
              <a:rPr kumimoji="0" lang="en-US" sz="1600" b="1"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600" b="1"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2865907007"/>
      </p:ext>
    </p:extLst>
  </p:cSld>
  <p:clrMapOvr>
    <a:masterClrMapping/>
  </p:clrMapOvr>
  <p:transition spd="slow">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915D7C5-5815-485B-B6FD-C1807D7C9337}" type="datetime1">
              <a:rPr lang="en-US" smtClean="0"/>
              <a:pPr/>
              <a:t>11/9/2013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5FC477-0A05-4F3E-8EE9-E015C9089D56}" type="slidenum">
              <a:rPr lang="en-US" smtClean="0"/>
              <a:pPr/>
              <a:t>‹#›</a:t>
            </a:fld>
            <a:endParaRPr lang="en-US"/>
          </a:p>
        </p:txBody>
      </p:sp>
    </p:spTree>
    <p:extLst>
      <p:ext uri="{BB962C8B-B14F-4D97-AF65-F5344CB8AC3E}">
        <p14:creationId xmlns:p14="http://schemas.microsoft.com/office/powerpoint/2010/main" val="1449124379"/>
      </p:ext>
    </p:extLst>
  </p:cSld>
  <p:clrMapOvr>
    <a:masterClrMapping/>
  </p:clrMapOvr>
  <p:transition spd="slow">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3CFDA01-49C5-4494-96A2-C3D5441F9EDF}" type="datetime1">
              <a:rPr lang="en-US" smtClean="0"/>
              <a:pPr/>
              <a:t>11/9/2013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15FC477-0A05-4F3E-8EE9-E015C9089D56}" type="slidenum">
              <a:rPr lang="en-US" smtClean="0"/>
              <a:pPr/>
              <a:t>‹#›</a:t>
            </a:fld>
            <a:endParaRPr lang="en-US"/>
          </a:p>
        </p:txBody>
      </p:sp>
    </p:spTree>
    <p:extLst>
      <p:ext uri="{BB962C8B-B14F-4D97-AF65-F5344CB8AC3E}">
        <p14:creationId xmlns:p14="http://schemas.microsoft.com/office/powerpoint/2010/main" val="2671315940"/>
      </p:ext>
    </p:extLst>
  </p:cSld>
  <p:clrMapOvr>
    <a:masterClrMapping/>
  </p:clrMapOvr>
  <p:transition spd="slow">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CB38582-4AE7-4D87-BEA1-BD70BA656198}" type="datetime1">
              <a:rPr lang="en-US" smtClean="0"/>
              <a:pPr/>
              <a:t>11/9/2013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15FC477-0A05-4F3E-8EE9-E015C9089D56}" type="slidenum">
              <a:rPr lang="en-US" smtClean="0"/>
              <a:pPr/>
              <a:t>‹#›</a:t>
            </a:fld>
            <a:endParaRPr lang="en-US"/>
          </a:p>
        </p:txBody>
      </p:sp>
    </p:spTree>
    <p:extLst>
      <p:ext uri="{BB962C8B-B14F-4D97-AF65-F5344CB8AC3E}">
        <p14:creationId xmlns:p14="http://schemas.microsoft.com/office/powerpoint/2010/main" val="1164165150"/>
      </p:ext>
    </p:extLst>
  </p:cSld>
  <p:clrMapOvr>
    <a:masterClrMapping/>
  </p:clrMapOvr>
  <p:transition spd="slow">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189289-9015-4FFB-A01F-36EF19F9460A}" type="datetime1">
              <a:rPr lang="en-US" smtClean="0"/>
              <a:pPr/>
              <a:t>11/9/2013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15FC477-0A05-4F3E-8EE9-E015C9089D56}" type="slidenum">
              <a:rPr lang="en-US" smtClean="0"/>
              <a:pPr/>
              <a:t>‹#›</a:t>
            </a:fld>
            <a:endParaRPr lang="en-US"/>
          </a:p>
        </p:txBody>
      </p:sp>
    </p:spTree>
    <p:extLst>
      <p:ext uri="{BB962C8B-B14F-4D97-AF65-F5344CB8AC3E}">
        <p14:creationId xmlns:p14="http://schemas.microsoft.com/office/powerpoint/2010/main" val="3055501231"/>
      </p:ext>
    </p:extLst>
  </p:cSld>
  <p:clrMapOvr>
    <a:masterClrMapping/>
  </p:clrMapOvr>
  <p:transition spd="slow">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D6B7911-D818-4600-B780-8333B671F60D}" type="datetime1">
              <a:rPr lang="en-US" smtClean="0"/>
              <a:pPr/>
              <a:t>11/9/2013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5FC477-0A05-4F3E-8EE9-E015C9089D56}" type="slidenum">
              <a:rPr lang="en-US" smtClean="0"/>
              <a:pPr/>
              <a:t>‹#›</a:t>
            </a:fld>
            <a:endParaRPr lang="en-US"/>
          </a:p>
        </p:txBody>
      </p:sp>
    </p:spTree>
    <p:extLst>
      <p:ext uri="{BB962C8B-B14F-4D97-AF65-F5344CB8AC3E}">
        <p14:creationId xmlns:p14="http://schemas.microsoft.com/office/powerpoint/2010/main" val="1913124059"/>
      </p:ext>
    </p:extLst>
  </p:cSld>
  <p:clrMapOvr>
    <a:masterClrMapping/>
  </p:clrMapOvr>
  <p:transition spd="slow">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5179F1-F33B-458C-9EE3-DE11768B787A}" type="datetime1">
              <a:rPr lang="en-US" smtClean="0"/>
              <a:pPr/>
              <a:t>11/9/2013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5FC477-0A05-4F3E-8EE9-E015C9089D56}" type="slidenum">
              <a:rPr lang="en-US" smtClean="0"/>
              <a:pPr/>
              <a:t>‹#›</a:t>
            </a:fld>
            <a:endParaRPr lang="en-US"/>
          </a:p>
        </p:txBody>
      </p:sp>
    </p:spTree>
    <p:extLst>
      <p:ext uri="{BB962C8B-B14F-4D97-AF65-F5344CB8AC3E}">
        <p14:creationId xmlns:p14="http://schemas.microsoft.com/office/powerpoint/2010/main" val="84815996"/>
      </p:ext>
    </p:extLst>
  </p:cSld>
  <p:clrMapOvr>
    <a:masterClrMapping/>
  </p:clrMapOvr>
  <p:transition spd="slow">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E4B8FF85-35F1-4AE4-9EBC-BF25B722BE47}" type="datetime1">
              <a:rPr lang="en-US" smtClean="0"/>
              <a:pPr/>
              <a:t>11/9/2013</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15FC477-0A05-4F3E-8EE9-E015C9089D56}" type="slidenum">
              <a:rPr lang="en-US" smtClean="0"/>
              <a:pPr/>
              <a:t>‹#›</a:t>
            </a:fld>
            <a:endParaRPr lang="en-US"/>
          </a:p>
        </p:txBody>
      </p:sp>
      <p:sp>
        <p:nvSpPr>
          <p:cNvPr id="7" name="Slide Number Placeholder 3"/>
          <p:cNvSpPr txBox="1">
            <a:spLocks/>
          </p:cNvSpPr>
          <p:nvPr userDrawn="1"/>
        </p:nvSpPr>
        <p:spPr>
          <a:xfrm>
            <a:off x="6477000" y="6340475"/>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chemeClr val="tx1"/>
                </a:solidFill>
                <a:effectLst/>
                <a:uLnTx/>
                <a:uFillTx/>
                <a:latin typeface="+mn-lt"/>
                <a:ea typeface="+mn-ea"/>
                <a:cs typeface="+mn-cs"/>
              </a:rPr>
              <a:t>1-</a:t>
            </a:r>
            <a:fld id="{515FC477-0A05-4F3E-8EE9-E015C9089D56}" type="slidenum">
              <a:rPr kumimoji="0" lang="en-US" sz="1600" b="1"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600" b="1"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89284229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fade/>
  </p:transition>
  <p:timing>
    <p:tnLst>
      <p:par>
        <p:cTn id="1" dur="indefinite" restart="never" nodeType="tmRoot"/>
      </p:par>
    </p:tnLst>
  </p:timing>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Calibri" panose="020F050202020403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5.wmf"/><Relationship Id="rId5" Type="http://schemas.openxmlformats.org/officeDocument/2006/relationships/image" Target="../media/image14.jpeg"/><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custDataLst>
              <p:tags r:id="rId2"/>
            </p:custDataLst>
          </p:nvPr>
        </p:nvSpPr>
        <p:spPr>
          <a:xfrm>
            <a:off x="647700" y="3985353"/>
            <a:ext cx="8229600" cy="761999"/>
          </a:xfrm>
        </p:spPr>
        <p:txBody>
          <a:bodyPr>
            <a:noAutofit/>
          </a:bodyPr>
          <a:lstStyle/>
          <a:p>
            <a:pPr algn="ctr"/>
            <a:r>
              <a:rPr kumimoji="1" lang="en-US" sz="2400" dirty="0" smtClean="0">
                <a:solidFill>
                  <a:schemeClr val="accent6">
                    <a:lumMod val="50000"/>
                  </a:schemeClr>
                </a:solidFill>
                <a:latin typeface="Arial Black" pitchFamily="34" charset="0"/>
              </a:rPr>
              <a:t>Managing and Using Information Systems: </a:t>
            </a:r>
            <a:br>
              <a:rPr kumimoji="1" lang="en-US" sz="2400" dirty="0" smtClean="0">
                <a:solidFill>
                  <a:schemeClr val="accent6">
                    <a:lumMod val="50000"/>
                  </a:schemeClr>
                </a:solidFill>
                <a:latin typeface="Arial Black" pitchFamily="34" charset="0"/>
              </a:rPr>
            </a:br>
            <a:r>
              <a:rPr kumimoji="1" lang="en-US" sz="2400" dirty="0" smtClean="0">
                <a:solidFill>
                  <a:schemeClr val="accent6">
                    <a:lumMod val="50000"/>
                  </a:schemeClr>
                </a:solidFill>
                <a:latin typeface="Arial Black" pitchFamily="34" charset="0"/>
              </a:rPr>
              <a:t>A Strategic Approach – Fifth Edition</a:t>
            </a:r>
            <a:endParaRPr lang="en-US" sz="2400" dirty="0">
              <a:solidFill>
                <a:schemeClr val="accent6">
                  <a:lumMod val="50000"/>
                </a:schemeClr>
              </a:solidFill>
            </a:endParaRPr>
          </a:p>
        </p:txBody>
      </p:sp>
      <p:sp>
        <p:nvSpPr>
          <p:cNvPr id="3" name="Subtitle 2"/>
          <p:cNvSpPr>
            <a:spLocks noGrp="1"/>
          </p:cNvSpPr>
          <p:nvPr>
            <p:ph type="subTitle" idx="1"/>
            <p:custDataLst>
              <p:tags r:id="rId3"/>
            </p:custDataLst>
          </p:nvPr>
        </p:nvSpPr>
        <p:spPr>
          <a:xfrm>
            <a:off x="762000" y="5486400"/>
            <a:ext cx="7772400" cy="838200"/>
          </a:xfrm>
        </p:spPr>
        <p:txBody>
          <a:bodyPr>
            <a:noAutofit/>
          </a:bodyPr>
          <a:lstStyle/>
          <a:p>
            <a:pPr algn="ctr">
              <a:lnSpc>
                <a:spcPct val="80000"/>
              </a:lnSpc>
            </a:pPr>
            <a:r>
              <a:rPr lang="en-US" sz="2400" b="1" i="1" dirty="0" smtClean="0"/>
              <a:t>Chapter 1. </a:t>
            </a:r>
          </a:p>
          <a:p>
            <a:pPr algn="ctr">
              <a:lnSpc>
                <a:spcPct val="80000"/>
              </a:lnSpc>
            </a:pPr>
            <a:r>
              <a:rPr lang="en-US" sz="2400" b="1" i="1" dirty="0" smtClean="0"/>
              <a:t>The Information Systems Strategy Triangle</a:t>
            </a:r>
            <a:endParaRPr lang="en-US" sz="2000" b="1" i="1" dirty="0"/>
          </a:p>
        </p:txBody>
      </p:sp>
      <p:sp>
        <p:nvSpPr>
          <p:cNvPr id="5" name="Subtitle 2"/>
          <p:cNvSpPr txBox="1">
            <a:spLocks/>
          </p:cNvSpPr>
          <p:nvPr>
            <p:custDataLst>
              <p:tags r:id="rId4"/>
            </p:custDataLst>
          </p:nvPr>
        </p:nvSpPr>
        <p:spPr>
          <a:xfrm>
            <a:off x="1524000" y="4899752"/>
            <a:ext cx="6477000" cy="609600"/>
          </a:xfrm>
          <a:prstGeom prst="rect">
            <a:avLst/>
          </a:prstGeom>
        </p:spPr>
        <p:txBody>
          <a:bodyPr vert="horz" lIns="91440" tIns="45720" rIns="91440" bIns="45720" rtlCol="0">
            <a:noAutofit/>
          </a:bodyPr>
          <a:lstStyle>
            <a:lvl1pPr marL="0" indent="0" algn="l" defTabSz="914400" rtl="0" eaLnBrk="1" latinLnBrk="0" hangingPunct="1">
              <a:spcBef>
                <a:spcPct val="20000"/>
              </a:spcBef>
              <a:buFont typeface="Arial" pitchFamily="34" charset="0"/>
              <a:buNone/>
              <a:defRPr sz="1600" kern="1200" baseline="0">
                <a:solidFill>
                  <a:schemeClr val="tx1"/>
                </a:solidFill>
                <a:latin typeface="Georgia" pitchFamily="18" charset="0"/>
                <a:ea typeface="+mn-ea"/>
                <a:cs typeface="+mn-cs"/>
              </a:defRPr>
            </a:lvl1pPr>
            <a:lvl2pPr marL="457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ctr">
              <a:lnSpc>
                <a:spcPct val="80000"/>
              </a:lnSpc>
            </a:pPr>
            <a:r>
              <a:rPr kumimoji="1" lang="en-US" sz="1800" dirty="0" smtClean="0">
                <a:solidFill>
                  <a:schemeClr val="accent6">
                    <a:lumMod val="75000"/>
                  </a:schemeClr>
                </a:solidFill>
                <a:latin typeface="Arial Black" pitchFamily="34" charset="0"/>
              </a:rPr>
              <a:t>Keri </a:t>
            </a:r>
            <a:r>
              <a:rPr kumimoji="1" lang="en-US" sz="1800" dirty="0" err="1" smtClean="0">
                <a:solidFill>
                  <a:schemeClr val="accent6">
                    <a:lumMod val="75000"/>
                  </a:schemeClr>
                </a:solidFill>
                <a:latin typeface="Arial Black" pitchFamily="34" charset="0"/>
              </a:rPr>
              <a:t>Pearlson</a:t>
            </a:r>
            <a:r>
              <a:rPr kumimoji="1" lang="en-US" sz="1800" dirty="0" smtClean="0">
                <a:solidFill>
                  <a:schemeClr val="accent6">
                    <a:lumMod val="75000"/>
                  </a:schemeClr>
                </a:solidFill>
                <a:latin typeface="Arial Black" pitchFamily="34" charset="0"/>
              </a:rPr>
              <a:t> &amp; Carol Saunders</a:t>
            </a:r>
            <a:endParaRPr lang="en-US" sz="2000" dirty="0">
              <a:solidFill>
                <a:schemeClr val="accent6">
                  <a:lumMod val="75000"/>
                </a:schemeClr>
              </a:solidFill>
            </a:endParaRPr>
          </a:p>
        </p:txBody>
      </p:sp>
      <p:sp>
        <p:nvSpPr>
          <p:cNvPr id="4" name="TextBox 3"/>
          <p:cNvSpPr txBox="1"/>
          <p:nvPr/>
        </p:nvSpPr>
        <p:spPr>
          <a:xfrm>
            <a:off x="228600" y="685800"/>
            <a:ext cx="8839200" cy="1200329"/>
          </a:xfrm>
          <a:prstGeom prst="rect">
            <a:avLst/>
          </a:prstGeom>
          <a:noFill/>
        </p:spPr>
        <p:txBody>
          <a:bodyPr wrap="square" rtlCol="0">
            <a:spAutoFit/>
          </a:bodyPr>
          <a:lstStyle/>
          <a:p>
            <a:pPr algn="ctr"/>
            <a:r>
              <a:rPr lang="en-US" sz="3600" dirty="0" smtClean="0"/>
              <a:t>MBA 6360</a:t>
            </a:r>
          </a:p>
          <a:p>
            <a:pPr algn="ctr"/>
            <a:r>
              <a:rPr lang="en-US" sz="3600" dirty="0" smtClean="0"/>
              <a:t>Strategic Use of Information (Systems)</a:t>
            </a:r>
            <a:endParaRPr lang="en-US" sz="3600" dirty="0"/>
          </a:p>
        </p:txBody>
      </p:sp>
    </p:spTree>
    <p:custDataLst>
      <p:tags r:id="rId1"/>
    </p:custData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828800"/>
            <a:ext cx="8229600" cy="4297363"/>
          </a:xfrm>
        </p:spPr>
        <p:txBody>
          <a:bodyPr/>
          <a:lstStyle/>
          <a:p>
            <a:pPr>
              <a:buNone/>
            </a:pPr>
            <a:endParaRPr lang="en-US" dirty="0" smtClean="0"/>
          </a:p>
          <a:p>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1645945639"/>
              </p:ext>
            </p:extLst>
          </p:nvPr>
        </p:nvGraphicFramePr>
        <p:xfrm>
          <a:off x="457200" y="2209800"/>
          <a:ext cx="8382000" cy="3215640"/>
        </p:xfrm>
        <a:graphic>
          <a:graphicData uri="http://schemas.openxmlformats.org/drawingml/2006/table">
            <a:tbl>
              <a:tblPr/>
              <a:tblGrid>
                <a:gridCol w="1447800"/>
                <a:gridCol w="3429000"/>
                <a:gridCol w="3505200"/>
              </a:tblGrid>
              <a:tr h="685800">
                <a:tc>
                  <a:txBody>
                    <a:bodyPr/>
                    <a:lstStyle/>
                    <a:p>
                      <a:r>
                        <a:rPr lang="en-US" sz="2000" b="1" kern="1200" dirty="0" smtClean="0">
                          <a:solidFill>
                            <a:schemeClr val="bg1"/>
                          </a:solidFill>
                          <a:latin typeface="New Caledonia"/>
                          <a:ea typeface="Times New Roman"/>
                          <a:cs typeface="Times New Roman"/>
                        </a:rPr>
                        <a:t>Strategic</a:t>
                      </a:r>
                    </a:p>
                    <a:p>
                      <a:r>
                        <a:rPr lang="en-US" sz="2000" b="1" kern="1200" dirty="0" smtClean="0">
                          <a:solidFill>
                            <a:schemeClr val="bg1"/>
                          </a:solidFill>
                          <a:latin typeface="New Caledonia"/>
                          <a:ea typeface="Times New Roman"/>
                          <a:cs typeface="Times New Roman"/>
                        </a:rPr>
                        <a:t>Approach</a:t>
                      </a:r>
                    </a:p>
                  </a:txBody>
                  <a:tcPr marL="62204" marR="622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50000"/>
                      </a:schemeClr>
                    </a:solidFill>
                  </a:tcPr>
                </a:tc>
                <a:tc>
                  <a:txBody>
                    <a:bodyPr/>
                    <a:lstStyle/>
                    <a:p>
                      <a:pPr marL="0" marR="0" algn="l" hangingPunct="0">
                        <a:lnSpc>
                          <a:spcPct val="100000"/>
                        </a:lnSpc>
                        <a:spcBef>
                          <a:spcPts val="0"/>
                        </a:spcBef>
                        <a:spcAft>
                          <a:spcPts val="0"/>
                        </a:spcAft>
                      </a:pPr>
                      <a:r>
                        <a:rPr lang="en-US" sz="2000" b="1" kern="1200" dirty="0" smtClean="0">
                          <a:solidFill>
                            <a:schemeClr val="bg1"/>
                          </a:solidFill>
                          <a:latin typeface="New Caledonia"/>
                          <a:ea typeface="Times New Roman"/>
                          <a:cs typeface="Times New Roman"/>
                        </a:rPr>
                        <a:t>Key Idea</a:t>
                      </a:r>
                      <a:endParaRPr lang="en-US" sz="2000" b="1" kern="1200" dirty="0">
                        <a:solidFill>
                          <a:schemeClr val="bg1"/>
                        </a:solidFill>
                        <a:latin typeface="New Caledonia"/>
                        <a:ea typeface="Times New Roman"/>
                        <a:cs typeface="Times New Roman"/>
                      </a:endParaRPr>
                    </a:p>
                  </a:txBody>
                  <a:tcPr marL="62204" marR="622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50000"/>
                      </a:schemeClr>
                    </a:solidFill>
                  </a:tcPr>
                </a:tc>
                <a:tc>
                  <a:txBody>
                    <a:bodyPr/>
                    <a:lstStyle/>
                    <a:p>
                      <a:pPr marL="0" marR="0" algn="l" hangingPunct="0">
                        <a:lnSpc>
                          <a:spcPct val="100000"/>
                        </a:lnSpc>
                        <a:spcBef>
                          <a:spcPts val="0"/>
                        </a:spcBef>
                        <a:spcAft>
                          <a:spcPts val="0"/>
                        </a:spcAft>
                      </a:pPr>
                      <a:r>
                        <a:rPr lang="en-US" sz="2000" b="1" kern="1200" dirty="0" smtClean="0">
                          <a:solidFill>
                            <a:schemeClr val="bg1"/>
                          </a:solidFill>
                          <a:latin typeface="New Caledonia"/>
                          <a:ea typeface="Times New Roman"/>
                          <a:cs typeface="Times New Roman"/>
                        </a:rPr>
                        <a:t>Application to Information Systems</a:t>
                      </a:r>
                      <a:endParaRPr lang="en-US" sz="2000" b="1" kern="1200" dirty="0">
                        <a:solidFill>
                          <a:schemeClr val="bg1"/>
                        </a:solidFill>
                        <a:latin typeface="New Caledonia"/>
                        <a:ea typeface="Times New Roman"/>
                        <a:cs typeface="Times New Roman"/>
                      </a:endParaRPr>
                    </a:p>
                  </a:txBody>
                  <a:tcPr marL="62204" marR="622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50000"/>
                      </a:schemeClr>
                    </a:solidFill>
                  </a:tcPr>
                </a:tc>
              </a:tr>
              <a:tr h="958411">
                <a:tc>
                  <a:txBody>
                    <a:bodyPr/>
                    <a:lstStyle/>
                    <a:p>
                      <a:r>
                        <a:rPr lang="en-US" sz="1800" kern="1200" baseline="0" dirty="0" smtClean="0">
                          <a:solidFill>
                            <a:schemeClr val="tx1"/>
                          </a:solidFill>
                          <a:latin typeface="+mn-lt"/>
                          <a:ea typeface="+mn-ea"/>
                          <a:cs typeface="+mn-cs"/>
                        </a:rPr>
                        <a:t>Porter’s</a:t>
                      </a:r>
                    </a:p>
                    <a:p>
                      <a:r>
                        <a:rPr lang="en-US" sz="1800" kern="1200" baseline="0" dirty="0" smtClean="0">
                          <a:solidFill>
                            <a:schemeClr val="tx1"/>
                          </a:solidFill>
                          <a:latin typeface="+mn-lt"/>
                          <a:ea typeface="+mn-ea"/>
                          <a:cs typeface="+mn-cs"/>
                        </a:rPr>
                        <a:t>generic</a:t>
                      </a:r>
                    </a:p>
                    <a:p>
                      <a:r>
                        <a:rPr lang="en-US" sz="1800" kern="1200" baseline="0" dirty="0" smtClean="0">
                          <a:solidFill>
                            <a:schemeClr val="tx1"/>
                          </a:solidFill>
                          <a:latin typeface="+mn-lt"/>
                          <a:ea typeface="+mn-ea"/>
                          <a:cs typeface="+mn-cs"/>
                        </a:rPr>
                        <a:t>strategies</a:t>
                      </a:r>
                    </a:p>
                  </a:txBody>
                  <a:tcPr marL="62204" marR="622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auto" hangingPunct="1">
                        <a:lnSpc>
                          <a:spcPct val="100000"/>
                        </a:lnSpc>
                        <a:spcBef>
                          <a:spcPts val="0"/>
                        </a:spcBef>
                        <a:spcAft>
                          <a:spcPts val="0"/>
                        </a:spcAft>
                      </a:pPr>
                      <a:r>
                        <a:rPr lang="en-US" sz="1800" kern="1200" baseline="0" dirty="0" smtClean="0">
                          <a:solidFill>
                            <a:schemeClr val="tx1"/>
                          </a:solidFill>
                          <a:latin typeface="+mn-lt"/>
                          <a:ea typeface="+mn-ea"/>
                          <a:cs typeface="+mn-cs"/>
                        </a:rPr>
                        <a:t>Firms achieve competitive advantage through cost leadership, differentiation, or focus</a:t>
                      </a:r>
                      <a:endParaRPr lang="en-US" sz="1800" kern="1200" baseline="0" dirty="0">
                        <a:solidFill>
                          <a:schemeClr val="tx1"/>
                        </a:solidFill>
                        <a:latin typeface="+mn-lt"/>
                        <a:ea typeface="+mn-ea"/>
                        <a:cs typeface="+mn-cs"/>
                      </a:endParaRPr>
                    </a:p>
                  </a:txBody>
                  <a:tcPr marL="62204" marR="622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fontAlgn="auto" hangingPunct="1">
                        <a:lnSpc>
                          <a:spcPct val="100000"/>
                        </a:lnSpc>
                        <a:spcBef>
                          <a:spcPts val="0"/>
                        </a:spcBef>
                        <a:spcAft>
                          <a:spcPts val="0"/>
                        </a:spcAft>
                      </a:pPr>
                      <a:r>
                        <a:rPr lang="en-US" sz="1800" kern="1200" baseline="0" dirty="0" smtClean="0">
                          <a:solidFill>
                            <a:schemeClr val="tx1"/>
                          </a:solidFill>
                          <a:latin typeface="+mn-lt"/>
                          <a:ea typeface="+mn-ea"/>
                          <a:cs typeface="+mn-cs"/>
                        </a:rPr>
                        <a:t>Understanding which strategy is</a:t>
                      </a:r>
                    </a:p>
                    <a:p>
                      <a:pPr marL="0" marR="0" fontAlgn="auto" hangingPunct="1">
                        <a:lnSpc>
                          <a:spcPct val="100000"/>
                        </a:lnSpc>
                        <a:spcBef>
                          <a:spcPts val="0"/>
                        </a:spcBef>
                        <a:spcAft>
                          <a:spcPts val="0"/>
                        </a:spcAft>
                      </a:pPr>
                      <a:r>
                        <a:rPr lang="en-US" sz="1800" kern="1200" baseline="0" dirty="0" smtClean="0">
                          <a:solidFill>
                            <a:schemeClr val="tx1"/>
                          </a:solidFill>
                          <a:latin typeface="+mn-lt"/>
                          <a:ea typeface="+mn-ea"/>
                          <a:cs typeface="+mn-cs"/>
                        </a:rPr>
                        <a:t>chosen by a firm is critical to choosing IS to complement the strategy</a:t>
                      </a:r>
                      <a:endParaRPr lang="en-US" sz="1800" kern="1200" baseline="0" dirty="0">
                        <a:solidFill>
                          <a:schemeClr val="tx1"/>
                        </a:solidFill>
                        <a:latin typeface="+mn-lt"/>
                        <a:ea typeface="+mn-ea"/>
                        <a:cs typeface="+mn-cs"/>
                      </a:endParaRPr>
                    </a:p>
                  </a:txBody>
                  <a:tcPr marL="62204" marR="622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58411">
                <a:tc>
                  <a:txBody>
                    <a:bodyPr/>
                    <a:lstStyle/>
                    <a:p>
                      <a:r>
                        <a:rPr lang="en-US" sz="1800" kern="1200" baseline="0" dirty="0" smtClean="0">
                          <a:solidFill>
                            <a:schemeClr val="tx1"/>
                          </a:solidFill>
                          <a:latin typeface="+mn-lt"/>
                          <a:ea typeface="+mn-ea"/>
                          <a:cs typeface="+mn-cs"/>
                        </a:rPr>
                        <a:t>Dynamic</a:t>
                      </a:r>
                    </a:p>
                    <a:p>
                      <a:r>
                        <a:rPr lang="en-US" sz="1800" kern="1200" baseline="0" dirty="0" smtClean="0">
                          <a:solidFill>
                            <a:schemeClr val="tx1"/>
                          </a:solidFill>
                          <a:latin typeface="+mn-lt"/>
                          <a:ea typeface="+mn-ea"/>
                          <a:cs typeface="+mn-cs"/>
                        </a:rPr>
                        <a:t>environment</a:t>
                      </a:r>
                    </a:p>
                    <a:p>
                      <a:r>
                        <a:rPr lang="en-US" sz="1800" kern="1200" baseline="0" dirty="0" smtClean="0">
                          <a:solidFill>
                            <a:schemeClr val="tx1"/>
                          </a:solidFill>
                          <a:latin typeface="+mn-lt"/>
                          <a:ea typeface="+mn-ea"/>
                          <a:cs typeface="+mn-cs"/>
                        </a:rPr>
                        <a:t>strategies</a:t>
                      </a:r>
                    </a:p>
                    <a:p>
                      <a:pPr marL="0" marR="0" algn="just" hangingPunct="0">
                        <a:lnSpc>
                          <a:spcPct val="200000"/>
                        </a:lnSpc>
                        <a:spcBef>
                          <a:spcPts val="0"/>
                        </a:spcBef>
                        <a:spcAft>
                          <a:spcPts val="0"/>
                        </a:spcAft>
                      </a:pPr>
                      <a:endParaRPr lang="en-US" sz="2000" dirty="0">
                        <a:solidFill>
                          <a:schemeClr val="tx1"/>
                        </a:solidFill>
                        <a:latin typeface="+mn-lt"/>
                        <a:ea typeface="Times New Roman"/>
                        <a:cs typeface="Times New Roman"/>
                      </a:endParaRPr>
                    </a:p>
                  </a:txBody>
                  <a:tcPr marL="62204" marR="622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1800" kern="1200" baseline="0" dirty="0" smtClean="0">
                          <a:solidFill>
                            <a:schemeClr val="tx1"/>
                          </a:solidFill>
                          <a:latin typeface="+mn-lt"/>
                          <a:ea typeface="+mn-ea"/>
                          <a:cs typeface="+mn-cs"/>
                        </a:rPr>
                        <a:t>Speed, agility, and aggressive moves and countermoves by a firm create competitive advantage</a:t>
                      </a:r>
                    </a:p>
                  </a:txBody>
                  <a:tcPr marL="62204" marR="622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1800" kern="1200" baseline="0" dirty="0" smtClean="0">
                          <a:solidFill>
                            <a:schemeClr val="tx1"/>
                          </a:solidFill>
                          <a:latin typeface="+mn-lt"/>
                          <a:ea typeface="+mn-ea"/>
                          <a:cs typeface="+mn-cs"/>
                        </a:rPr>
                        <a:t>IS are critical to achieving the speed needed for moves and countermoves.</a:t>
                      </a:r>
                    </a:p>
                    <a:p>
                      <a:r>
                        <a:rPr lang="en-US" sz="1800" kern="1200" baseline="0" dirty="0" smtClean="0">
                          <a:solidFill>
                            <a:schemeClr val="tx1"/>
                          </a:solidFill>
                          <a:latin typeface="+mn-lt"/>
                          <a:ea typeface="+mn-ea"/>
                          <a:cs typeface="+mn-cs"/>
                        </a:rPr>
                        <a:t>IS are in a constant state of flux or development</a:t>
                      </a:r>
                    </a:p>
                  </a:txBody>
                  <a:tcPr marL="62204" marR="622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Rectangle 7"/>
          <p:cNvSpPr/>
          <p:nvPr/>
        </p:nvSpPr>
        <p:spPr>
          <a:xfrm>
            <a:off x="0" y="533400"/>
            <a:ext cx="9067800" cy="600164"/>
          </a:xfrm>
          <a:prstGeom prst="rect">
            <a:avLst/>
          </a:prstGeom>
        </p:spPr>
        <p:txBody>
          <a:bodyPr wrap="square">
            <a:spAutoFit/>
          </a:bodyPr>
          <a:lstStyle/>
          <a:p>
            <a:pPr algn="ctr" fontAlgn="t">
              <a:defRPr/>
            </a:pPr>
            <a:r>
              <a:rPr lang="en-US" sz="3300" b="1" dirty="0">
                <a:solidFill>
                  <a:srgbClr val="0036A2"/>
                </a:solidFill>
                <a:latin typeface="+mj-lt"/>
                <a:ea typeface="+mj-ea"/>
                <a:cs typeface="+mj-cs"/>
              </a:rPr>
              <a:t>Summary of strategic approaches and IT applications</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0"/>
            <a:ext cx="7886700" cy="1325563"/>
          </a:xfrm>
        </p:spPr>
        <p:txBody>
          <a:bodyPr>
            <a:normAutofit/>
          </a:bodyPr>
          <a:lstStyle/>
          <a:p>
            <a:r>
              <a:rPr lang="en-US" sz="2700" b="1" dirty="0" smtClean="0">
                <a:solidFill>
                  <a:srgbClr val="0036A2"/>
                </a:solidFill>
              </a:rPr>
              <a:t>Building a Social Business Strategy</a:t>
            </a:r>
          </a:p>
        </p:txBody>
      </p:sp>
      <p:sp>
        <p:nvSpPr>
          <p:cNvPr id="3" name="Content Placeholder 2"/>
          <p:cNvSpPr>
            <a:spLocks noGrp="1"/>
          </p:cNvSpPr>
          <p:nvPr>
            <p:ph idx="1"/>
          </p:nvPr>
        </p:nvSpPr>
        <p:spPr/>
        <p:txBody>
          <a:bodyPr>
            <a:normAutofit/>
          </a:bodyPr>
          <a:lstStyle/>
          <a:p>
            <a:r>
              <a:rPr lang="en-US" dirty="0" smtClean="0"/>
              <a:t>A plan of how the firm will use social IT, aligned with organization strategy and IS strategy</a:t>
            </a:r>
          </a:p>
          <a:p>
            <a:r>
              <a:rPr lang="en-US" dirty="0" smtClean="0"/>
              <a:t>A vision of how the business would operate if it seamlessly and thoroughly incorporated social and collaborative capabilities throughout the business model</a:t>
            </a:r>
          </a:p>
          <a:p>
            <a:r>
              <a:rPr lang="en-US" dirty="0" smtClean="0"/>
              <a:t>Answers the same type of questions of what, how, and who, as any other business strategy</a:t>
            </a:r>
          </a:p>
          <a:p>
            <a:endParaRPr lang="en-US"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1"/>
            <a:ext cx="7886700" cy="1066800"/>
          </a:xfrm>
        </p:spPr>
        <p:txBody>
          <a:bodyPr>
            <a:normAutofit/>
          </a:bodyPr>
          <a:lstStyle/>
          <a:p>
            <a:r>
              <a:rPr lang="en-US" sz="2700" b="1" dirty="0" smtClean="0">
                <a:solidFill>
                  <a:srgbClr val="0036A2"/>
                </a:solidFill>
              </a:rPr>
              <a:t>Three Social Business Strategies</a:t>
            </a:r>
          </a:p>
        </p:txBody>
      </p:sp>
      <p:sp>
        <p:nvSpPr>
          <p:cNvPr id="3" name="Content Placeholder 2"/>
          <p:cNvSpPr>
            <a:spLocks noGrp="1"/>
          </p:cNvSpPr>
          <p:nvPr>
            <p:ph idx="1"/>
          </p:nvPr>
        </p:nvSpPr>
        <p:spPr>
          <a:xfrm>
            <a:off x="152400" y="1143000"/>
            <a:ext cx="5562600" cy="5442284"/>
          </a:xfrm>
        </p:spPr>
        <p:txBody>
          <a:bodyPr>
            <a:noAutofit/>
          </a:bodyPr>
          <a:lstStyle/>
          <a:p>
            <a:pPr marL="0" lvl="1" indent="0">
              <a:spcBef>
                <a:spcPts val="750"/>
              </a:spcBef>
              <a:buNone/>
            </a:pPr>
            <a:r>
              <a:rPr lang="en-US" dirty="0" smtClean="0"/>
              <a:t>Using social IT to involve stakeholders in the</a:t>
            </a:r>
            <a:br>
              <a:rPr lang="en-US" dirty="0" smtClean="0"/>
            </a:br>
            <a:r>
              <a:rPr lang="en-US" dirty="0" smtClean="0"/>
              <a:t>traditional business of the enterprise, by: </a:t>
            </a:r>
            <a:endParaRPr lang="en-US" sz="1800" b="1" dirty="0" smtClean="0">
              <a:solidFill>
                <a:srgbClr val="002060"/>
              </a:solidFill>
            </a:endParaRPr>
          </a:p>
          <a:p>
            <a:r>
              <a:rPr lang="en-US" sz="1800" b="1" dirty="0" smtClean="0">
                <a:solidFill>
                  <a:srgbClr val="002060"/>
                </a:solidFill>
              </a:rPr>
              <a:t>Collaboration</a:t>
            </a:r>
          </a:p>
          <a:p>
            <a:pPr lvl="1"/>
            <a:r>
              <a:rPr lang="en-US" dirty="0" smtClean="0"/>
              <a:t>Social networks enable individuals </a:t>
            </a:r>
            <a:br>
              <a:rPr lang="en-US" dirty="0" smtClean="0"/>
            </a:br>
            <a:r>
              <a:rPr lang="en-US" dirty="0" smtClean="0"/>
              <a:t>to find and connect with each other</a:t>
            </a:r>
            <a:br>
              <a:rPr lang="en-US" dirty="0" smtClean="0"/>
            </a:br>
            <a:r>
              <a:rPr lang="en-US" dirty="0" smtClean="0"/>
              <a:t>to share ideas, information, </a:t>
            </a:r>
            <a:br>
              <a:rPr lang="en-US" dirty="0" smtClean="0"/>
            </a:br>
            <a:r>
              <a:rPr lang="en-US" dirty="0" smtClean="0"/>
              <a:t>and expertise.</a:t>
            </a:r>
          </a:p>
          <a:p>
            <a:r>
              <a:rPr lang="en-US" sz="1800" b="1" dirty="0">
                <a:solidFill>
                  <a:srgbClr val="002060"/>
                </a:solidFill>
              </a:rPr>
              <a:t>Engagement</a:t>
            </a:r>
          </a:p>
          <a:p>
            <a:pPr lvl="1"/>
            <a:r>
              <a:rPr lang="en-US" dirty="0" smtClean="0"/>
              <a:t>Communities and blogs, create new conversations, offer support to each other, and other activities that create a deeper feeling of connection to the company, brand, or enterprise</a:t>
            </a:r>
          </a:p>
          <a:p>
            <a:r>
              <a:rPr lang="en-US" sz="1800" b="1" dirty="0">
                <a:solidFill>
                  <a:srgbClr val="002060"/>
                </a:solidFill>
              </a:rPr>
              <a:t>Innovation</a:t>
            </a:r>
          </a:p>
          <a:p>
            <a:pPr lvl="1"/>
            <a:r>
              <a:rPr lang="en-US" dirty="0"/>
              <a:t>Social IT offer the community members a “super idea box” where individuals suggest new ideas, comment on other ideas, and vote for their favorite idea, giving managers a new way to generate and decide on products and services</a:t>
            </a:r>
          </a:p>
          <a:p>
            <a:pPr lvl="1"/>
            <a:endParaRPr lang="en-US" dirty="0"/>
          </a:p>
        </p:txBody>
      </p:sp>
      <p:pic>
        <p:nvPicPr>
          <p:cNvPr id="6146" name="Picture 2" descr="http://www.briansolis.com/wp-content/uploads/2013/09/9310166078_3c19566049.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249395" y="2622884"/>
            <a:ext cx="2894605" cy="4158916"/>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http://karthikchakkarapani.files.wordpress.com/2013/05/open-innovation.png?w=650"/>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386883" y="0"/>
            <a:ext cx="4757117" cy="2590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smtClean="0">
                <a:solidFill>
                  <a:srgbClr val="0036A2"/>
                </a:solidFill>
              </a:rPr>
              <a:t>Brief Overview of Organizational </a:t>
            </a:r>
            <a:br>
              <a:rPr lang="en-US" b="1" dirty="0" smtClean="0">
                <a:solidFill>
                  <a:srgbClr val="0036A2"/>
                </a:solidFill>
              </a:rPr>
            </a:br>
            <a:r>
              <a:rPr lang="en-US" b="1" dirty="0" smtClean="0">
                <a:solidFill>
                  <a:srgbClr val="0036A2"/>
                </a:solidFill>
              </a:rPr>
              <a:t>Strategies</a:t>
            </a:r>
          </a:p>
        </p:txBody>
      </p:sp>
      <p:sp>
        <p:nvSpPr>
          <p:cNvPr id="3" name="Content Placeholder 2"/>
          <p:cNvSpPr>
            <a:spLocks noGrp="1"/>
          </p:cNvSpPr>
          <p:nvPr>
            <p:ph idx="1"/>
          </p:nvPr>
        </p:nvSpPr>
        <p:spPr/>
        <p:txBody>
          <a:bodyPr>
            <a:normAutofit/>
          </a:bodyPr>
          <a:lstStyle/>
          <a:p>
            <a:r>
              <a:rPr lang="en-US" b="1" dirty="0" smtClean="0">
                <a:solidFill>
                  <a:srgbClr val="002060"/>
                </a:solidFill>
              </a:rPr>
              <a:t>Organizational strategy </a:t>
            </a:r>
            <a:r>
              <a:rPr lang="en-US" dirty="0" smtClean="0"/>
              <a:t>includes the organization’s design as well as the choices it makes to define, set up, coordinate, and control its work processes</a:t>
            </a:r>
          </a:p>
          <a:p>
            <a:r>
              <a:rPr lang="en-US" dirty="0" smtClean="0"/>
              <a:t> A plan that answers the question:</a:t>
            </a:r>
          </a:p>
          <a:p>
            <a:pPr lvl="1"/>
            <a:r>
              <a:rPr lang="en-US" dirty="0" smtClean="0"/>
              <a:t> “How will the company organize to achieve its goals and implement its business strategy?” </a:t>
            </a:r>
          </a:p>
          <a:p>
            <a:r>
              <a:rPr lang="en-US" dirty="0" smtClean="0"/>
              <a:t>There are numerous models of organizational strategy</a:t>
            </a:r>
          </a:p>
          <a:p>
            <a:r>
              <a:rPr lang="en-US" dirty="0" smtClean="0"/>
              <a:t>The </a:t>
            </a:r>
            <a:r>
              <a:rPr lang="en-US" sz="2100" b="1" dirty="0" smtClean="0">
                <a:solidFill>
                  <a:srgbClr val="002060"/>
                </a:solidFill>
              </a:rPr>
              <a:t>business diamond  </a:t>
            </a:r>
            <a:r>
              <a:rPr lang="en-US" dirty="0" smtClean="0"/>
              <a:t>introduced by Harold Leavitt, identifies the crucial components of an organization’s plan as its information/control, people, structure, and tasks.</a:t>
            </a:r>
          </a:p>
          <a:p>
            <a:endParaRPr lang="en-US" dirty="0" smtClean="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01f06"/>
          <p:cNvPicPr>
            <a:picLocks noChangeAspect="1" noChangeArrowheads="1"/>
          </p:cNvPicPr>
          <p:nvPr/>
        </p:nvPicPr>
        <p:blipFill>
          <a:blip r:embed="rId3" cstate="print"/>
          <a:srcRect/>
          <a:stretch>
            <a:fillRect/>
          </a:stretch>
        </p:blipFill>
        <p:spPr bwMode="auto">
          <a:xfrm>
            <a:off x="3429000" y="3352800"/>
            <a:ext cx="5410200" cy="2898062"/>
          </a:xfrm>
          <a:prstGeom prst="rect">
            <a:avLst/>
          </a:prstGeom>
          <a:noFill/>
          <a:ln w="9525">
            <a:noFill/>
            <a:miter lim="800000"/>
            <a:headEnd/>
            <a:tailEnd/>
          </a:ln>
        </p:spPr>
      </p:pic>
      <p:sp>
        <p:nvSpPr>
          <p:cNvPr id="4" name="Title 1"/>
          <p:cNvSpPr txBox="1">
            <a:spLocks/>
          </p:cNvSpPr>
          <p:nvPr/>
        </p:nvSpPr>
        <p:spPr>
          <a:xfrm>
            <a:off x="628650" y="365126"/>
            <a:ext cx="7886700" cy="1325563"/>
          </a:xfrm>
          <a:prstGeom prst="rect">
            <a:avLst/>
          </a:prstGeom>
        </p:spPr>
        <p:txBody>
          <a:bodyP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US" b="1" dirty="0" smtClean="0">
                <a:solidFill>
                  <a:srgbClr val="0036A2"/>
                </a:solidFill>
              </a:rPr>
              <a:t>The Leavitt Business Diamond</a:t>
            </a:r>
          </a:p>
        </p:txBody>
      </p:sp>
      <p:sp>
        <p:nvSpPr>
          <p:cNvPr id="5" name="Content Placeholder 2"/>
          <p:cNvSpPr txBox="1">
            <a:spLocks/>
          </p:cNvSpPr>
          <p:nvPr/>
        </p:nvSpPr>
        <p:spPr>
          <a:xfrm>
            <a:off x="628650" y="1447800"/>
            <a:ext cx="7886700" cy="1295400"/>
          </a:xfrm>
          <a:prstGeom prst="rect">
            <a:avLst/>
          </a:prstGeom>
        </p:spPr>
        <p:txBody>
          <a:bodyP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Calibri" panose="020F050202020403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87338" indent="-287338"/>
            <a:r>
              <a:rPr lang="en-US" sz="2800" dirty="0"/>
              <a:t>Design new organizations</a:t>
            </a:r>
          </a:p>
          <a:p>
            <a:pPr marL="287338" indent="-287338"/>
            <a:r>
              <a:rPr lang="en-US" sz="2800" dirty="0"/>
              <a:t>Diagnose organizational trouble</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4294967295"/>
          </p:nvPr>
        </p:nvPicPr>
        <p:blipFill>
          <a:blip r:embed="rId2" cstate="print"/>
          <a:srcRect/>
          <a:stretch>
            <a:fillRect/>
          </a:stretch>
        </p:blipFill>
        <p:spPr bwMode="auto">
          <a:xfrm>
            <a:off x="304800" y="1504463"/>
            <a:ext cx="8686800" cy="5353537"/>
          </a:xfrm>
          <a:prstGeom prst="rect">
            <a:avLst/>
          </a:prstGeom>
          <a:noFill/>
          <a:ln w="9525">
            <a:noFill/>
            <a:miter lim="800000"/>
            <a:headEnd/>
            <a:tailEnd/>
          </a:ln>
          <a:effectLst/>
        </p:spPr>
      </p:pic>
      <p:sp>
        <p:nvSpPr>
          <p:cNvPr id="4" name="Title 1"/>
          <p:cNvSpPr txBox="1">
            <a:spLocks/>
          </p:cNvSpPr>
          <p:nvPr/>
        </p:nvSpPr>
        <p:spPr>
          <a:xfrm>
            <a:off x="609600" y="178900"/>
            <a:ext cx="7886700" cy="1325563"/>
          </a:xfrm>
          <a:prstGeom prst="rect">
            <a:avLst/>
          </a:prstGeom>
        </p:spPr>
        <p:txBody>
          <a:bodyP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US" b="1" dirty="0" smtClean="0">
                <a:solidFill>
                  <a:srgbClr val="0036A2"/>
                </a:solidFill>
              </a:rPr>
              <a:t>Managerial Levers Model</a:t>
            </a:r>
          </a:p>
        </p:txBody>
      </p:sp>
      <p:sp>
        <p:nvSpPr>
          <p:cNvPr id="5" name="Content Placeholder 2"/>
          <p:cNvSpPr txBox="1">
            <a:spLocks/>
          </p:cNvSpPr>
          <p:nvPr/>
        </p:nvSpPr>
        <p:spPr>
          <a:xfrm>
            <a:off x="609600" y="841681"/>
            <a:ext cx="7886700" cy="1447800"/>
          </a:xfrm>
          <a:prstGeom prst="rect">
            <a:avLst/>
          </a:prstGeom>
        </p:spPr>
        <p:txBody>
          <a:bodyP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Calibri" panose="020F050202020403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87338" indent="-287338"/>
            <a:r>
              <a:rPr lang="en-US" sz="2800" dirty="0" smtClean="0"/>
              <a:t>Affect change</a:t>
            </a:r>
            <a:endParaRPr lang="en-US" sz="2800"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828800"/>
            <a:ext cx="8229600" cy="4297363"/>
          </a:xfrm>
        </p:spPr>
        <p:txBody>
          <a:bodyPr/>
          <a:lstStyle/>
          <a:p>
            <a:pPr>
              <a:buNone/>
            </a:pPr>
            <a:endParaRPr lang="en-US" dirty="0" smtClean="0"/>
          </a:p>
          <a:p>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3700401037"/>
              </p:ext>
            </p:extLst>
          </p:nvPr>
        </p:nvGraphicFramePr>
        <p:xfrm>
          <a:off x="381000" y="1905000"/>
          <a:ext cx="8458200" cy="3154680"/>
        </p:xfrm>
        <a:graphic>
          <a:graphicData uri="http://schemas.openxmlformats.org/drawingml/2006/table">
            <a:tbl>
              <a:tblPr/>
              <a:tblGrid>
                <a:gridCol w="1524000"/>
                <a:gridCol w="3276600"/>
                <a:gridCol w="3657600"/>
              </a:tblGrid>
              <a:tr h="685800">
                <a:tc>
                  <a:txBody>
                    <a:bodyPr/>
                    <a:lstStyle/>
                    <a:p>
                      <a:r>
                        <a:rPr lang="en-US" sz="2000" b="1" kern="1200" dirty="0" smtClean="0">
                          <a:solidFill>
                            <a:schemeClr val="bg1"/>
                          </a:solidFill>
                          <a:latin typeface="New Caledonia"/>
                          <a:ea typeface="Times New Roman"/>
                          <a:cs typeface="Times New Roman"/>
                        </a:rPr>
                        <a:t>Framework</a:t>
                      </a:r>
                    </a:p>
                  </a:txBody>
                  <a:tcPr marL="62204" marR="622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50000"/>
                      </a:schemeClr>
                    </a:solidFill>
                  </a:tcPr>
                </a:tc>
                <a:tc>
                  <a:txBody>
                    <a:bodyPr/>
                    <a:lstStyle/>
                    <a:p>
                      <a:pPr marL="0" marR="0" algn="l" hangingPunct="0">
                        <a:lnSpc>
                          <a:spcPct val="100000"/>
                        </a:lnSpc>
                        <a:spcBef>
                          <a:spcPts val="0"/>
                        </a:spcBef>
                        <a:spcAft>
                          <a:spcPts val="0"/>
                        </a:spcAft>
                      </a:pPr>
                      <a:r>
                        <a:rPr lang="en-US" sz="2000" b="1" kern="1200" dirty="0" smtClean="0">
                          <a:solidFill>
                            <a:schemeClr val="bg1"/>
                          </a:solidFill>
                          <a:latin typeface="New Caledonia"/>
                          <a:ea typeface="Times New Roman"/>
                          <a:cs typeface="Times New Roman"/>
                        </a:rPr>
                        <a:t>Key Idea</a:t>
                      </a:r>
                      <a:endParaRPr lang="en-US" sz="2000" b="1" kern="1200" dirty="0">
                        <a:solidFill>
                          <a:schemeClr val="bg1"/>
                        </a:solidFill>
                        <a:latin typeface="New Caledonia"/>
                        <a:ea typeface="Times New Roman"/>
                        <a:cs typeface="Times New Roman"/>
                      </a:endParaRPr>
                    </a:p>
                  </a:txBody>
                  <a:tcPr marL="62204" marR="622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50000"/>
                      </a:schemeClr>
                    </a:solidFill>
                  </a:tcPr>
                </a:tc>
                <a:tc>
                  <a:txBody>
                    <a:bodyPr/>
                    <a:lstStyle/>
                    <a:p>
                      <a:pPr marL="0" marR="0" algn="l" hangingPunct="0">
                        <a:lnSpc>
                          <a:spcPct val="100000"/>
                        </a:lnSpc>
                        <a:spcBef>
                          <a:spcPts val="0"/>
                        </a:spcBef>
                        <a:spcAft>
                          <a:spcPts val="0"/>
                        </a:spcAft>
                      </a:pPr>
                      <a:r>
                        <a:rPr lang="en-US" sz="2000" b="1" kern="1200" dirty="0" smtClean="0">
                          <a:solidFill>
                            <a:schemeClr val="bg1"/>
                          </a:solidFill>
                          <a:latin typeface="New Caledonia"/>
                          <a:ea typeface="Times New Roman"/>
                          <a:cs typeface="Times New Roman"/>
                        </a:rPr>
                        <a:t>Usefulness in IS Discussions</a:t>
                      </a:r>
                      <a:endParaRPr lang="en-US" sz="2000" b="1" kern="1200" dirty="0">
                        <a:solidFill>
                          <a:schemeClr val="bg1"/>
                        </a:solidFill>
                        <a:latin typeface="New Caledonia"/>
                        <a:ea typeface="Times New Roman"/>
                        <a:cs typeface="Times New Roman"/>
                      </a:endParaRPr>
                    </a:p>
                  </a:txBody>
                  <a:tcPr marL="62204" marR="622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50000"/>
                      </a:schemeClr>
                    </a:solidFill>
                  </a:tcPr>
                </a:tc>
              </a:tr>
              <a:tr h="958411">
                <a:tc>
                  <a:txBody>
                    <a:bodyPr/>
                    <a:lstStyle/>
                    <a:p>
                      <a:r>
                        <a:rPr lang="en-US" sz="1800" kern="1200" baseline="0" dirty="0" smtClean="0">
                          <a:solidFill>
                            <a:schemeClr val="tx1"/>
                          </a:solidFill>
                          <a:latin typeface="+mn-lt"/>
                          <a:ea typeface="+mn-ea"/>
                          <a:cs typeface="+mn-cs"/>
                        </a:rPr>
                        <a:t>Business</a:t>
                      </a:r>
                    </a:p>
                    <a:p>
                      <a:r>
                        <a:rPr lang="en-US" sz="1800" kern="1200" baseline="0" dirty="0" smtClean="0">
                          <a:solidFill>
                            <a:schemeClr val="tx1"/>
                          </a:solidFill>
                          <a:latin typeface="+mn-lt"/>
                          <a:ea typeface="+mn-ea"/>
                          <a:cs typeface="+mn-cs"/>
                        </a:rPr>
                        <a:t>diamond</a:t>
                      </a:r>
                    </a:p>
                  </a:txBody>
                  <a:tcPr marL="62204" marR="622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auto" hangingPunct="1">
                        <a:lnSpc>
                          <a:spcPct val="100000"/>
                        </a:lnSpc>
                        <a:spcBef>
                          <a:spcPts val="0"/>
                        </a:spcBef>
                        <a:spcAft>
                          <a:spcPts val="0"/>
                        </a:spcAft>
                      </a:pPr>
                      <a:r>
                        <a:rPr lang="en-US" sz="1800" kern="1200" baseline="0" dirty="0" smtClean="0">
                          <a:solidFill>
                            <a:schemeClr val="tx1"/>
                          </a:solidFill>
                          <a:latin typeface="+mn-lt"/>
                          <a:ea typeface="+mn-ea"/>
                          <a:cs typeface="+mn-cs"/>
                        </a:rPr>
                        <a:t>There are four key components to an organization’s design: people, structure, tasks, and information/control</a:t>
                      </a:r>
                      <a:endParaRPr lang="en-US" sz="1800" kern="1200" baseline="0" dirty="0">
                        <a:solidFill>
                          <a:schemeClr val="tx1"/>
                        </a:solidFill>
                        <a:latin typeface="+mn-lt"/>
                        <a:ea typeface="+mn-ea"/>
                        <a:cs typeface="+mn-cs"/>
                      </a:endParaRPr>
                    </a:p>
                  </a:txBody>
                  <a:tcPr marL="62204" marR="622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fontAlgn="auto" hangingPunct="1">
                        <a:lnSpc>
                          <a:spcPct val="100000"/>
                        </a:lnSpc>
                        <a:spcBef>
                          <a:spcPts val="0"/>
                        </a:spcBef>
                        <a:spcAft>
                          <a:spcPts val="0"/>
                        </a:spcAft>
                      </a:pPr>
                      <a:r>
                        <a:rPr lang="en-US" sz="1800" kern="1200" baseline="0" dirty="0" smtClean="0">
                          <a:solidFill>
                            <a:schemeClr val="tx1"/>
                          </a:solidFill>
                          <a:latin typeface="+mn-lt"/>
                          <a:ea typeface="+mn-ea"/>
                          <a:cs typeface="+mn-cs"/>
                        </a:rPr>
                        <a:t>Using IS in an organization will affect each of these components. Use this framework to identify where these impacts are likely to occur</a:t>
                      </a:r>
                      <a:endParaRPr lang="en-US" sz="1800" kern="1200" baseline="0" dirty="0">
                        <a:solidFill>
                          <a:schemeClr val="tx1"/>
                        </a:solidFill>
                        <a:latin typeface="+mn-lt"/>
                        <a:ea typeface="+mn-ea"/>
                        <a:cs typeface="+mn-cs"/>
                      </a:endParaRPr>
                    </a:p>
                  </a:txBody>
                  <a:tcPr marL="62204" marR="622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58411">
                <a:tc>
                  <a:txBody>
                    <a:bodyPr/>
                    <a:lstStyle/>
                    <a:p>
                      <a:r>
                        <a:rPr lang="en-US" sz="1800" kern="1200" baseline="0" dirty="0" smtClean="0">
                          <a:solidFill>
                            <a:schemeClr val="tx1"/>
                          </a:solidFill>
                          <a:latin typeface="+mn-lt"/>
                          <a:ea typeface="+mn-ea"/>
                          <a:cs typeface="+mn-cs"/>
                        </a:rPr>
                        <a:t>Managerial</a:t>
                      </a:r>
                    </a:p>
                    <a:p>
                      <a:r>
                        <a:rPr lang="en-US" sz="1800" kern="1200" baseline="0" dirty="0" smtClean="0">
                          <a:solidFill>
                            <a:schemeClr val="tx1"/>
                          </a:solidFill>
                          <a:latin typeface="+mn-lt"/>
                          <a:ea typeface="+mn-ea"/>
                          <a:cs typeface="+mn-cs"/>
                        </a:rPr>
                        <a:t>levers</a:t>
                      </a:r>
                      <a:endParaRPr lang="en-US" sz="2000" dirty="0">
                        <a:solidFill>
                          <a:schemeClr val="tx1"/>
                        </a:solidFill>
                        <a:latin typeface="+mn-lt"/>
                        <a:ea typeface="Times New Roman"/>
                        <a:cs typeface="Times New Roman"/>
                      </a:endParaRPr>
                    </a:p>
                  </a:txBody>
                  <a:tcPr marL="62204" marR="622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1800" kern="1200" baseline="0" dirty="0" smtClean="0">
                          <a:solidFill>
                            <a:schemeClr val="tx1"/>
                          </a:solidFill>
                          <a:latin typeface="+mn-lt"/>
                          <a:ea typeface="+mn-ea"/>
                          <a:cs typeface="+mn-cs"/>
                        </a:rPr>
                        <a:t>Organizational variables, control variables, and cultural variables are the levers managers can use to affect change in their organization</a:t>
                      </a:r>
                    </a:p>
                  </a:txBody>
                  <a:tcPr marL="62204" marR="622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1800" kern="1200" baseline="0" dirty="0" smtClean="0">
                          <a:solidFill>
                            <a:schemeClr val="tx1"/>
                          </a:solidFill>
                          <a:latin typeface="+mn-lt"/>
                          <a:ea typeface="+mn-ea"/>
                          <a:cs typeface="+mn-cs"/>
                        </a:rPr>
                        <a:t>This is a more detailed model than the Business diamond and gives specific areas where IS can be used to manage the organization and to change the organization</a:t>
                      </a:r>
                    </a:p>
                  </a:txBody>
                  <a:tcPr marL="62204" marR="622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 name="TextBox 1"/>
          <p:cNvSpPr txBox="1"/>
          <p:nvPr/>
        </p:nvSpPr>
        <p:spPr>
          <a:xfrm>
            <a:off x="152400" y="685800"/>
            <a:ext cx="8610600" cy="549381"/>
          </a:xfrm>
          <a:prstGeom prst="rect">
            <a:avLst/>
          </a:prstGeom>
          <a:noFill/>
        </p:spPr>
        <p:txBody>
          <a:bodyPr wrap="square" rtlCol="0">
            <a:spAutoFit/>
          </a:bodyPr>
          <a:lstStyle/>
          <a:p>
            <a:pPr defTabSz="685800">
              <a:lnSpc>
                <a:spcPct val="90000"/>
              </a:lnSpc>
              <a:spcBef>
                <a:spcPts val="750"/>
              </a:spcBef>
            </a:pPr>
            <a:r>
              <a:rPr lang="en-US" sz="3300" b="1" dirty="0">
                <a:solidFill>
                  <a:srgbClr val="0036A2"/>
                </a:solidFill>
                <a:latin typeface="+mj-lt"/>
                <a:ea typeface="+mj-ea"/>
                <a:cs typeface="+mj-cs"/>
              </a:rPr>
              <a:t>Summary of organizational strategy frameworks.</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6724" y="0"/>
            <a:ext cx="7886700" cy="777874"/>
          </a:xfrm>
        </p:spPr>
        <p:txBody>
          <a:bodyPr/>
          <a:lstStyle/>
          <a:p>
            <a:r>
              <a:rPr lang="en-US" b="1" dirty="0" smtClean="0">
                <a:solidFill>
                  <a:srgbClr val="0036A2"/>
                </a:solidFill>
              </a:rPr>
              <a:t>III. IS Strategy</a:t>
            </a:r>
            <a:endParaRPr lang="en-US" b="1" dirty="0"/>
          </a:p>
        </p:txBody>
      </p:sp>
      <p:sp>
        <p:nvSpPr>
          <p:cNvPr id="3" name="Content Placeholder 2"/>
          <p:cNvSpPr>
            <a:spLocks noGrp="1"/>
          </p:cNvSpPr>
          <p:nvPr>
            <p:ph idx="1"/>
          </p:nvPr>
        </p:nvSpPr>
        <p:spPr>
          <a:xfrm>
            <a:off x="533400" y="1371600"/>
            <a:ext cx="7886700" cy="4351338"/>
          </a:xfrm>
        </p:spPr>
        <p:txBody>
          <a:bodyPr>
            <a:normAutofit/>
          </a:bodyPr>
          <a:lstStyle/>
          <a:p>
            <a:r>
              <a:rPr lang="en-US" sz="2800" dirty="0" smtClean="0"/>
              <a:t>The plan </a:t>
            </a:r>
          </a:p>
          <a:p>
            <a:pPr lvl="1"/>
            <a:r>
              <a:rPr lang="en-US" sz="2500" dirty="0" smtClean="0"/>
              <a:t>an organization uses to provide information services.</a:t>
            </a:r>
          </a:p>
          <a:p>
            <a:r>
              <a:rPr lang="en-US" sz="2800" dirty="0" smtClean="0"/>
              <a:t>Business strategy is a function of: 	</a:t>
            </a:r>
          </a:p>
          <a:p>
            <a:pPr lvl="1"/>
            <a:r>
              <a:rPr lang="en-US" sz="2400" dirty="0" smtClean="0">
                <a:sym typeface="Wingdings" panose="05000000000000000000" pitchFamily="2" charset="2"/>
              </a:rPr>
              <a:t>Competition: what customer wants &amp; competition does</a:t>
            </a:r>
          </a:p>
          <a:p>
            <a:pPr lvl="1"/>
            <a:r>
              <a:rPr lang="en-US" sz="2400" dirty="0" smtClean="0">
                <a:sym typeface="Wingdings" panose="05000000000000000000" pitchFamily="2" charset="2"/>
              </a:rPr>
              <a:t>Positioning: how can the firm compete</a:t>
            </a:r>
          </a:p>
          <a:p>
            <a:pPr lvl="1"/>
            <a:r>
              <a:rPr lang="en-US" sz="2400" i="1" dirty="0" smtClean="0">
                <a:sym typeface="Wingdings" panose="05000000000000000000" pitchFamily="2" charset="2"/>
              </a:rPr>
              <a:t>Capabilities: what can the firm do</a:t>
            </a:r>
            <a:endParaRPr lang="en-US" sz="2400" i="1" dirty="0" smtClean="0"/>
          </a:p>
          <a:p>
            <a:r>
              <a:rPr lang="en-US" sz="2800" dirty="0" smtClean="0"/>
              <a:t>Enables the implementation of the business strategy (what the firm can do)</a:t>
            </a:r>
            <a:br>
              <a:rPr lang="en-US" sz="2800" dirty="0" smtClean="0"/>
            </a:br>
            <a:endParaRPr lang="en-US" sz="2800" dirty="0" smtClean="0"/>
          </a:p>
        </p:txBody>
      </p:sp>
    </p:spTree>
    <p:extLst>
      <p:ext uri="{BB962C8B-B14F-4D97-AF65-F5344CB8AC3E}">
        <p14:creationId xmlns:p14="http://schemas.microsoft.com/office/powerpoint/2010/main" val="34182692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828800"/>
            <a:ext cx="8229600" cy="4297363"/>
          </a:xfrm>
        </p:spPr>
        <p:txBody>
          <a:bodyPr/>
          <a:lstStyle/>
          <a:p>
            <a:pPr>
              <a:buNone/>
            </a:pPr>
            <a:endParaRPr lang="en-US" dirty="0" smtClean="0"/>
          </a:p>
          <a:p>
            <a:endParaRPr lang="en-US" dirty="0"/>
          </a:p>
        </p:txBody>
      </p:sp>
      <p:graphicFrame>
        <p:nvGraphicFramePr>
          <p:cNvPr id="7" name="Table 6"/>
          <p:cNvGraphicFramePr>
            <a:graphicFrameLocks noGrp="1"/>
          </p:cNvGraphicFramePr>
          <p:nvPr/>
        </p:nvGraphicFramePr>
        <p:xfrm>
          <a:off x="304800" y="1752600"/>
          <a:ext cx="8458200" cy="3945451"/>
        </p:xfrm>
        <a:graphic>
          <a:graphicData uri="http://schemas.openxmlformats.org/drawingml/2006/table">
            <a:tbl>
              <a:tblPr/>
              <a:tblGrid>
                <a:gridCol w="1219200"/>
                <a:gridCol w="2895600"/>
                <a:gridCol w="2362200"/>
                <a:gridCol w="1981200"/>
              </a:tblGrid>
              <a:tr h="304800">
                <a:tc>
                  <a:txBody>
                    <a:bodyPr/>
                    <a:lstStyle/>
                    <a:p>
                      <a:endParaRPr lang="en-US" sz="2000" b="1" kern="1200" dirty="0" smtClean="0">
                        <a:solidFill>
                          <a:schemeClr val="bg1"/>
                        </a:solidFill>
                        <a:latin typeface="New Caledonia"/>
                        <a:ea typeface="Times New Roman"/>
                        <a:cs typeface="Times New Roman"/>
                      </a:endParaRPr>
                    </a:p>
                  </a:txBody>
                  <a:tcPr marL="62204" marR="622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50000"/>
                      </a:schemeClr>
                    </a:solidFill>
                  </a:tcPr>
                </a:tc>
                <a:tc>
                  <a:txBody>
                    <a:bodyPr/>
                    <a:lstStyle/>
                    <a:p>
                      <a:pPr marL="0" marR="0" algn="l" hangingPunct="0">
                        <a:lnSpc>
                          <a:spcPct val="100000"/>
                        </a:lnSpc>
                        <a:spcBef>
                          <a:spcPts val="0"/>
                        </a:spcBef>
                        <a:spcAft>
                          <a:spcPts val="0"/>
                        </a:spcAft>
                      </a:pPr>
                      <a:r>
                        <a:rPr lang="en-US" sz="2000" b="1" kern="1200" dirty="0" smtClean="0">
                          <a:solidFill>
                            <a:schemeClr val="bg1"/>
                          </a:solidFill>
                          <a:latin typeface="New Caledonia"/>
                          <a:ea typeface="Times New Roman"/>
                          <a:cs typeface="Times New Roman"/>
                        </a:rPr>
                        <a:t>What</a:t>
                      </a:r>
                      <a:endParaRPr lang="en-US" sz="2000" b="1" kern="1200" dirty="0">
                        <a:solidFill>
                          <a:schemeClr val="bg1"/>
                        </a:solidFill>
                        <a:latin typeface="New Caledonia"/>
                        <a:ea typeface="Times New Roman"/>
                        <a:cs typeface="Times New Roman"/>
                      </a:endParaRPr>
                    </a:p>
                  </a:txBody>
                  <a:tcPr marL="62204" marR="622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50000"/>
                      </a:schemeClr>
                    </a:solidFill>
                  </a:tcPr>
                </a:tc>
                <a:tc>
                  <a:txBody>
                    <a:bodyPr/>
                    <a:lstStyle/>
                    <a:p>
                      <a:pPr marL="0" marR="0" algn="l" hangingPunct="0">
                        <a:lnSpc>
                          <a:spcPct val="100000"/>
                        </a:lnSpc>
                        <a:spcBef>
                          <a:spcPts val="0"/>
                        </a:spcBef>
                        <a:spcAft>
                          <a:spcPts val="0"/>
                        </a:spcAft>
                      </a:pPr>
                      <a:r>
                        <a:rPr lang="en-US" sz="2000" b="1" kern="1200" dirty="0" smtClean="0">
                          <a:solidFill>
                            <a:schemeClr val="bg1"/>
                          </a:solidFill>
                          <a:latin typeface="New Caledonia"/>
                          <a:ea typeface="Times New Roman"/>
                          <a:cs typeface="Times New Roman"/>
                        </a:rPr>
                        <a:t>Who</a:t>
                      </a:r>
                      <a:endParaRPr lang="en-US" sz="2000" b="1" kern="1200" dirty="0">
                        <a:solidFill>
                          <a:schemeClr val="bg1"/>
                        </a:solidFill>
                        <a:latin typeface="New Caledonia"/>
                        <a:ea typeface="Times New Roman"/>
                        <a:cs typeface="Times New Roman"/>
                      </a:endParaRPr>
                    </a:p>
                  </a:txBody>
                  <a:tcPr marL="62204" marR="622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50000"/>
                      </a:schemeClr>
                    </a:solidFill>
                  </a:tcPr>
                </a:tc>
                <a:tc>
                  <a:txBody>
                    <a:bodyPr/>
                    <a:lstStyle/>
                    <a:p>
                      <a:pPr marL="0" marR="0" algn="l" hangingPunct="0">
                        <a:lnSpc>
                          <a:spcPct val="100000"/>
                        </a:lnSpc>
                        <a:spcBef>
                          <a:spcPts val="0"/>
                        </a:spcBef>
                        <a:spcAft>
                          <a:spcPts val="0"/>
                        </a:spcAft>
                      </a:pPr>
                      <a:r>
                        <a:rPr lang="en-US" sz="2000" b="1" kern="1200" dirty="0" smtClean="0">
                          <a:solidFill>
                            <a:schemeClr val="bg1"/>
                          </a:solidFill>
                          <a:latin typeface="New Caledonia"/>
                          <a:ea typeface="Times New Roman"/>
                          <a:cs typeface="Times New Roman"/>
                        </a:rPr>
                        <a:t>Where</a:t>
                      </a:r>
                      <a:endParaRPr lang="en-US" sz="2000" b="1" kern="1200" dirty="0">
                        <a:solidFill>
                          <a:schemeClr val="bg1"/>
                        </a:solidFill>
                        <a:latin typeface="New Caledonia"/>
                        <a:ea typeface="Times New Roman"/>
                        <a:cs typeface="Times New Roman"/>
                      </a:endParaRPr>
                    </a:p>
                  </a:txBody>
                  <a:tcPr marL="62204" marR="622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50000"/>
                      </a:schemeClr>
                    </a:solidFill>
                  </a:tcPr>
                </a:tc>
              </a:tr>
              <a:tr h="319470">
                <a:tc>
                  <a:txBody>
                    <a:bodyPr/>
                    <a:lstStyle/>
                    <a:p>
                      <a:r>
                        <a:rPr lang="en-US" sz="1600" kern="1200" baseline="0" dirty="0" smtClean="0">
                          <a:solidFill>
                            <a:schemeClr val="tx1"/>
                          </a:solidFill>
                          <a:latin typeface="+mn-lt"/>
                          <a:ea typeface="+mn-ea"/>
                          <a:cs typeface="+mn-cs"/>
                        </a:rPr>
                        <a:t>Hardware</a:t>
                      </a:r>
                    </a:p>
                  </a:txBody>
                  <a:tcPr marL="62204" marR="622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auto" hangingPunct="1">
                        <a:lnSpc>
                          <a:spcPct val="100000"/>
                        </a:lnSpc>
                        <a:spcBef>
                          <a:spcPts val="0"/>
                        </a:spcBef>
                        <a:spcAft>
                          <a:spcPts val="0"/>
                        </a:spcAft>
                      </a:pPr>
                      <a:r>
                        <a:rPr lang="en-US" sz="1600" kern="1200" baseline="0" dirty="0" smtClean="0">
                          <a:solidFill>
                            <a:schemeClr val="tx1"/>
                          </a:solidFill>
                          <a:latin typeface="+mn-lt"/>
                          <a:ea typeface="+mn-ea"/>
                          <a:cs typeface="+mn-cs"/>
                        </a:rPr>
                        <a:t>List of physical components of the system</a:t>
                      </a:r>
                    </a:p>
                  </a:txBody>
                  <a:tcPr marL="62204" marR="622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fontAlgn="auto" hangingPunct="1">
                        <a:lnSpc>
                          <a:spcPct val="100000"/>
                        </a:lnSpc>
                        <a:spcBef>
                          <a:spcPts val="0"/>
                        </a:spcBef>
                        <a:spcAft>
                          <a:spcPts val="0"/>
                        </a:spcAft>
                      </a:pPr>
                      <a:r>
                        <a:rPr lang="en-US" sz="1600" kern="1200" baseline="0" dirty="0" smtClean="0">
                          <a:solidFill>
                            <a:schemeClr val="tx1"/>
                          </a:solidFill>
                          <a:latin typeface="+mn-lt"/>
                          <a:ea typeface="+mn-ea"/>
                          <a:cs typeface="+mn-cs"/>
                        </a:rPr>
                        <a:t>Individuals who use it Individuals who manage it</a:t>
                      </a:r>
                    </a:p>
                  </a:txBody>
                  <a:tcPr marL="62204" marR="622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fontAlgn="auto" hangingPunct="1">
                        <a:lnSpc>
                          <a:spcPct val="100000"/>
                        </a:lnSpc>
                        <a:spcBef>
                          <a:spcPts val="0"/>
                        </a:spcBef>
                        <a:spcAft>
                          <a:spcPts val="0"/>
                        </a:spcAft>
                      </a:pPr>
                      <a:r>
                        <a:rPr lang="en-US" sz="1600" kern="1200" baseline="0" dirty="0" smtClean="0">
                          <a:solidFill>
                            <a:schemeClr val="tx1"/>
                          </a:solidFill>
                          <a:latin typeface="+mn-lt"/>
                          <a:ea typeface="+mn-ea"/>
                          <a:cs typeface="+mn-cs"/>
                        </a:rPr>
                        <a:t>Physical location</a:t>
                      </a:r>
                    </a:p>
                    <a:p>
                      <a:pPr marL="0" marR="0" fontAlgn="auto" hangingPunct="1">
                        <a:lnSpc>
                          <a:spcPct val="100000"/>
                        </a:lnSpc>
                        <a:spcBef>
                          <a:spcPts val="0"/>
                        </a:spcBef>
                        <a:spcAft>
                          <a:spcPts val="0"/>
                        </a:spcAft>
                      </a:pPr>
                      <a:endParaRPr lang="en-US" sz="1600" kern="1200" baseline="0" dirty="0">
                        <a:solidFill>
                          <a:schemeClr val="tx1"/>
                        </a:solidFill>
                        <a:latin typeface="+mn-lt"/>
                        <a:ea typeface="+mn-ea"/>
                        <a:cs typeface="+mn-cs"/>
                      </a:endParaRPr>
                    </a:p>
                  </a:txBody>
                  <a:tcPr marL="62204" marR="622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947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tx1"/>
                          </a:solidFill>
                          <a:latin typeface="+mn-lt"/>
                          <a:ea typeface="+mn-ea"/>
                          <a:cs typeface="+mn-cs"/>
                        </a:rPr>
                        <a:t>Software</a:t>
                      </a:r>
                      <a:endParaRPr lang="en-US" sz="1800" dirty="0" smtClean="0">
                        <a:solidFill>
                          <a:schemeClr val="tx1"/>
                        </a:solidFill>
                        <a:latin typeface="+mn-lt"/>
                        <a:ea typeface="Times New Roman"/>
                        <a:cs typeface="Times New Roman"/>
                      </a:endParaRPr>
                    </a:p>
                  </a:txBody>
                  <a:tcPr marL="62204" marR="622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auto" hangingPunct="1">
                        <a:lnSpc>
                          <a:spcPct val="100000"/>
                        </a:lnSpc>
                        <a:spcBef>
                          <a:spcPts val="0"/>
                        </a:spcBef>
                        <a:spcAft>
                          <a:spcPts val="0"/>
                        </a:spcAft>
                      </a:pPr>
                      <a:r>
                        <a:rPr lang="en-US" sz="1600" kern="1200" baseline="0" dirty="0" smtClean="0">
                          <a:solidFill>
                            <a:schemeClr val="tx1"/>
                          </a:solidFill>
                          <a:latin typeface="+mn-lt"/>
                          <a:ea typeface="+mn-ea"/>
                          <a:cs typeface="+mn-cs"/>
                        </a:rPr>
                        <a:t>List of programs, applications, and utilities</a:t>
                      </a:r>
                    </a:p>
                  </a:txBody>
                  <a:tcPr marL="62204" marR="622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fontAlgn="auto" hangingPunct="1">
                        <a:lnSpc>
                          <a:spcPct val="100000"/>
                        </a:lnSpc>
                        <a:spcBef>
                          <a:spcPts val="0"/>
                        </a:spcBef>
                        <a:spcAft>
                          <a:spcPts val="0"/>
                        </a:spcAft>
                      </a:pPr>
                      <a:r>
                        <a:rPr lang="en-US" sz="1600" kern="1200" baseline="0" dirty="0" smtClean="0">
                          <a:solidFill>
                            <a:schemeClr val="tx1"/>
                          </a:solidFill>
                          <a:latin typeface="+mn-lt"/>
                          <a:ea typeface="+mn-ea"/>
                          <a:cs typeface="+mn-cs"/>
                        </a:rPr>
                        <a:t>Individuals who use it Individuals who manage it</a:t>
                      </a:r>
                    </a:p>
                  </a:txBody>
                  <a:tcPr marL="62204" marR="622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fontAlgn="auto" hangingPunct="1">
                        <a:lnSpc>
                          <a:spcPct val="100000"/>
                        </a:lnSpc>
                        <a:spcBef>
                          <a:spcPts val="0"/>
                        </a:spcBef>
                        <a:spcAft>
                          <a:spcPts val="0"/>
                        </a:spcAft>
                      </a:pPr>
                      <a:r>
                        <a:rPr lang="en-US" sz="1600" kern="1200" baseline="0" dirty="0" smtClean="0">
                          <a:solidFill>
                            <a:schemeClr val="tx1"/>
                          </a:solidFill>
                          <a:latin typeface="+mn-lt"/>
                          <a:ea typeface="+mn-ea"/>
                          <a:cs typeface="+mn-cs"/>
                        </a:rPr>
                        <a:t>What hardware it resides upon and where that hardware is located</a:t>
                      </a:r>
                    </a:p>
                  </a:txBody>
                  <a:tcPr marL="62204" marR="622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9470">
                <a:tc>
                  <a:txBody>
                    <a:bodyPr/>
                    <a:lstStyle/>
                    <a:p>
                      <a:r>
                        <a:rPr lang="en-US" sz="1600" kern="1200" baseline="0" dirty="0" smtClean="0">
                          <a:solidFill>
                            <a:schemeClr val="tx1"/>
                          </a:solidFill>
                          <a:latin typeface="+mn-lt"/>
                          <a:ea typeface="+mn-ea"/>
                          <a:cs typeface="+mn-cs"/>
                        </a:rPr>
                        <a:t>Networking</a:t>
                      </a:r>
                    </a:p>
                  </a:txBody>
                  <a:tcPr marL="62204" marR="622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auto" hangingPunct="1">
                        <a:lnSpc>
                          <a:spcPct val="100000"/>
                        </a:lnSpc>
                        <a:spcBef>
                          <a:spcPts val="0"/>
                        </a:spcBef>
                        <a:spcAft>
                          <a:spcPts val="0"/>
                        </a:spcAft>
                      </a:pPr>
                      <a:r>
                        <a:rPr lang="en-US" sz="1600" kern="1200" baseline="0" dirty="0" smtClean="0">
                          <a:solidFill>
                            <a:schemeClr val="tx1"/>
                          </a:solidFill>
                          <a:latin typeface="+mn-lt"/>
                          <a:ea typeface="+mn-ea"/>
                          <a:cs typeface="+mn-cs"/>
                        </a:rPr>
                        <a:t>Diagram of how hardware and software components are connected</a:t>
                      </a:r>
                    </a:p>
                  </a:txBody>
                  <a:tcPr marL="62204" marR="622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fontAlgn="auto" hangingPunct="1">
                        <a:lnSpc>
                          <a:spcPct val="100000"/>
                        </a:lnSpc>
                        <a:spcBef>
                          <a:spcPts val="0"/>
                        </a:spcBef>
                        <a:spcAft>
                          <a:spcPts val="0"/>
                        </a:spcAft>
                      </a:pPr>
                      <a:r>
                        <a:rPr lang="en-US" sz="1600" kern="1200" baseline="0" dirty="0" smtClean="0">
                          <a:solidFill>
                            <a:schemeClr val="tx1"/>
                          </a:solidFill>
                          <a:latin typeface="+mn-lt"/>
                          <a:ea typeface="+mn-ea"/>
                          <a:cs typeface="+mn-cs"/>
                        </a:rPr>
                        <a:t>Individuals who use it/ Individuals who manage it/Company service obtained from</a:t>
                      </a:r>
                    </a:p>
                  </a:txBody>
                  <a:tcPr marL="62204" marR="622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tx1"/>
                          </a:solidFill>
                          <a:latin typeface="+mn-lt"/>
                          <a:ea typeface="+mn-ea"/>
                          <a:cs typeface="+mn-cs"/>
                        </a:rPr>
                        <a:t>Where the nodes are located, where the wires and other transport media are located</a:t>
                      </a:r>
                    </a:p>
                  </a:txBody>
                  <a:tcPr marL="62204" marR="622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58411">
                <a:tc>
                  <a:txBody>
                    <a:bodyPr/>
                    <a:lstStyle/>
                    <a:p>
                      <a:r>
                        <a:rPr lang="en-US" sz="1800" dirty="0" smtClean="0">
                          <a:solidFill>
                            <a:schemeClr val="tx1"/>
                          </a:solidFill>
                          <a:latin typeface="+mn-lt"/>
                          <a:ea typeface="Times New Roman"/>
                          <a:cs typeface="Times New Roman"/>
                        </a:rPr>
                        <a:t>Data</a:t>
                      </a:r>
                      <a:endParaRPr lang="en-US" sz="1800" dirty="0">
                        <a:solidFill>
                          <a:schemeClr val="tx1"/>
                        </a:solidFill>
                        <a:latin typeface="+mn-lt"/>
                        <a:ea typeface="Times New Roman"/>
                        <a:cs typeface="Times New Roman"/>
                      </a:endParaRPr>
                    </a:p>
                  </a:txBody>
                  <a:tcPr marL="62204" marR="622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1600" kern="1200" baseline="0" dirty="0" smtClean="0">
                          <a:solidFill>
                            <a:schemeClr val="tx1"/>
                          </a:solidFill>
                          <a:latin typeface="+mn-lt"/>
                          <a:ea typeface="+mn-ea"/>
                          <a:cs typeface="+mn-cs"/>
                        </a:rPr>
                        <a:t>Bits of information stored in the system</a:t>
                      </a:r>
                    </a:p>
                  </a:txBody>
                  <a:tcPr marL="62204" marR="622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rtl="0" eaLnBrk="1" fontAlgn="base" latinLnBrk="0" hangingPunct="1">
                        <a:spcBef>
                          <a:spcPts val="384"/>
                        </a:spcBef>
                        <a:spcAft>
                          <a:spcPts val="0"/>
                        </a:spcAft>
                      </a:pPr>
                      <a:r>
                        <a:rPr lang="en-US" sz="1600" kern="1200" baseline="0" dirty="0" smtClean="0">
                          <a:solidFill>
                            <a:schemeClr val="tx1"/>
                          </a:solidFill>
                          <a:latin typeface="+mn-lt"/>
                          <a:ea typeface="+mn-ea"/>
                          <a:cs typeface="+mn-cs"/>
                        </a:rPr>
                        <a:t>Individuals who use it</a:t>
                      </a:r>
                    </a:p>
                    <a:p>
                      <a:pPr marL="0" marR="0" indent="0" algn="l" rtl="0" eaLnBrk="1" fontAlgn="base" latinLnBrk="0" hangingPunct="1">
                        <a:spcBef>
                          <a:spcPts val="384"/>
                        </a:spcBef>
                        <a:spcAft>
                          <a:spcPts val="0"/>
                        </a:spcAft>
                      </a:pPr>
                      <a:r>
                        <a:rPr lang="en-US" sz="1600" kern="1200" baseline="0" dirty="0" smtClean="0">
                          <a:solidFill>
                            <a:schemeClr val="tx1"/>
                          </a:solidFill>
                          <a:latin typeface="+mn-lt"/>
                          <a:ea typeface="+mn-ea"/>
                          <a:cs typeface="+mn-cs"/>
                        </a:rPr>
                        <a:t>Individuals who manage it</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rtl="0" eaLnBrk="1" fontAlgn="base" latinLnBrk="0" hangingPunct="1">
                        <a:spcBef>
                          <a:spcPts val="384"/>
                        </a:spcBef>
                        <a:spcAft>
                          <a:spcPts val="0"/>
                        </a:spcAft>
                      </a:pPr>
                      <a:r>
                        <a:rPr lang="en-US" sz="1600" kern="1200" baseline="0" dirty="0" smtClean="0">
                          <a:solidFill>
                            <a:schemeClr val="tx1"/>
                          </a:solidFill>
                          <a:latin typeface="+mn-lt"/>
                          <a:ea typeface="+mn-ea"/>
                          <a:cs typeface="+mn-cs"/>
                        </a:rPr>
                        <a:t>Where the information resides</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 name="TextBox 1"/>
          <p:cNvSpPr txBox="1"/>
          <p:nvPr/>
        </p:nvSpPr>
        <p:spPr>
          <a:xfrm>
            <a:off x="1371600" y="609600"/>
            <a:ext cx="5257800" cy="600164"/>
          </a:xfrm>
          <a:prstGeom prst="rect">
            <a:avLst/>
          </a:prstGeom>
          <a:noFill/>
        </p:spPr>
        <p:txBody>
          <a:bodyPr wrap="square" rtlCol="0">
            <a:spAutoFit/>
          </a:bodyPr>
          <a:lstStyle/>
          <a:p>
            <a:r>
              <a:rPr lang="en-US" sz="3300" b="1" dirty="0">
                <a:solidFill>
                  <a:srgbClr val="0036A2"/>
                </a:solidFill>
                <a:latin typeface="+mj-lt"/>
                <a:ea typeface="+mj-ea"/>
                <a:cs typeface="+mj-cs"/>
              </a:rPr>
              <a:t>IS Strategy Matrix</a:t>
            </a:r>
          </a:p>
        </p:txBody>
      </p:sp>
    </p:spTree>
    <p:extLst>
      <p:ext uri="{BB962C8B-B14F-4D97-AF65-F5344CB8AC3E}">
        <p14:creationId xmlns:p14="http://schemas.microsoft.com/office/powerpoint/2010/main" val="42833539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854074"/>
          </a:xfrm>
        </p:spPr>
        <p:txBody>
          <a:bodyPr/>
          <a:lstStyle/>
          <a:p>
            <a:r>
              <a:rPr lang="en-US" b="1" dirty="0" smtClean="0">
                <a:solidFill>
                  <a:srgbClr val="0036A2"/>
                </a:solidFill>
              </a:rPr>
              <a:t>IS &amp; the Role of the General Manager (GM)</a:t>
            </a:r>
            <a:endParaRPr lang="en-US" b="1" dirty="0"/>
          </a:p>
        </p:txBody>
      </p:sp>
      <p:sp>
        <p:nvSpPr>
          <p:cNvPr id="3" name="Content Placeholder 2"/>
          <p:cNvSpPr>
            <a:spLocks noGrp="1"/>
          </p:cNvSpPr>
          <p:nvPr>
            <p:ph idx="1"/>
          </p:nvPr>
        </p:nvSpPr>
        <p:spPr>
          <a:xfrm>
            <a:off x="0" y="1690689"/>
            <a:ext cx="9448800" cy="4718049"/>
          </a:xfrm>
        </p:spPr>
        <p:txBody>
          <a:bodyPr>
            <a:normAutofit/>
          </a:bodyPr>
          <a:lstStyle/>
          <a:p>
            <a:r>
              <a:rPr lang="en-US" sz="2800" dirty="0" smtClean="0"/>
              <a:t>Should the GM to have deep technical knowledge?</a:t>
            </a:r>
          </a:p>
          <a:p>
            <a:pPr lvl="1"/>
            <a:r>
              <a:rPr lang="en-US" sz="2400" dirty="0" smtClean="0"/>
              <a:t>No</a:t>
            </a:r>
          </a:p>
          <a:p>
            <a:r>
              <a:rPr lang="en-US" sz="2800" dirty="0" smtClean="0"/>
              <a:t>How to should GM participate in IS decisions?</a:t>
            </a:r>
          </a:p>
          <a:p>
            <a:pPr lvl="1"/>
            <a:r>
              <a:rPr lang="en-US" sz="2400" dirty="0" smtClean="0"/>
              <a:t>Aggressively seek to understand the consequences of using technologies relevant to the business’s environment.</a:t>
            </a:r>
          </a:p>
          <a:p>
            <a:pPr lvl="1"/>
            <a:r>
              <a:rPr lang="en-US" sz="2400" dirty="0" smtClean="0"/>
              <a:t>Ask questions when it’s not clear.</a:t>
            </a:r>
          </a:p>
          <a:p>
            <a:r>
              <a:rPr lang="en-US" sz="2800" dirty="0"/>
              <a:t>Changes in business strategy should </a:t>
            </a:r>
            <a:r>
              <a:rPr lang="en-US" sz="2800" dirty="0" smtClean="0"/>
              <a:t>cause </a:t>
            </a:r>
            <a:r>
              <a:rPr lang="en-US" sz="2800" dirty="0"/>
              <a:t>reassessments of?</a:t>
            </a:r>
          </a:p>
          <a:p>
            <a:pPr lvl="1"/>
            <a:r>
              <a:rPr lang="en-US" sz="2400" dirty="0" smtClean="0"/>
              <a:t>IS</a:t>
            </a:r>
          </a:p>
          <a:p>
            <a:r>
              <a:rPr lang="en-US" sz="2800" dirty="0" smtClean="0"/>
              <a:t>Changes in IS potential should trigger reassessments of?</a:t>
            </a:r>
          </a:p>
          <a:p>
            <a:pPr lvl="1"/>
            <a:r>
              <a:rPr lang="en-US" sz="2400" dirty="0" smtClean="0"/>
              <a:t>Business strategy (i.e. the Internet)</a:t>
            </a:r>
          </a:p>
          <a:p>
            <a:endParaRPr lang="en-US" sz="2400" dirty="0" smtClean="0"/>
          </a:p>
          <a:p>
            <a:pPr lvl="1"/>
            <a:endParaRPr lang="en-US" sz="2400" dirty="0" smtClean="0"/>
          </a:p>
          <a:p>
            <a:pPr marL="0" indent="0">
              <a:buNone/>
            </a:pPr>
            <a:endParaRPr lang="en-US" sz="3200" dirty="0"/>
          </a:p>
        </p:txBody>
      </p:sp>
    </p:spTree>
    <p:extLst>
      <p:ext uri="{BB962C8B-B14F-4D97-AF65-F5344CB8AC3E}">
        <p14:creationId xmlns:p14="http://schemas.microsoft.com/office/powerpoint/2010/main" val="14120128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36A2"/>
                </a:solidFill>
              </a:rPr>
              <a:t>Learning Objectives</a:t>
            </a:r>
            <a:endParaRPr lang="en-US" b="1" dirty="0"/>
          </a:p>
        </p:txBody>
      </p:sp>
      <p:sp>
        <p:nvSpPr>
          <p:cNvPr id="5" name="Content Placeholder 4"/>
          <p:cNvSpPr>
            <a:spLocks noGrp="1"/>
          </p:cNvSpPr>
          <p:nvPr>
            <p:ph idx="1"/>
          </p:nvPr>
        </p:nvSpPr>
        <p:spPr>
          <a:xfrm>
            <a:off x="228600" y="1828800"/>
            <a:ext cx="8458200" cy="4297363"/>
          </a:xfrm>
        </p:spPr>
        <p:txBody>
          <a:bodyPr/>
          <a:lstStyle/>
          <a:p>
            <a:pPr marL="347472" indent="-347472">
              <a:spcBef>
                <a:spcPts val="576"/>
              </a:spcBef>
            </a:pPr>
            <a:r>
              <a:rPr lang="en-US" dirty="0" smtClean="0"/>
              <a:t>Define and explain the Information Systems Strategy Triangle</a:t>
            </a:r>
          </a:p>
          <a:p>
            <a:pPr marL="347472" indent="-347472">
              <a:spcBef>
                <a:spcPts val="576"/>
              </a:spcBef>
            </a:pPr>
            <a:r>
              <a:rPr lang="en-US" dirty="0" smtClean="0"/>
              <a:t>Understand the alignment between </a:t>
            </a:r>
          </a:p>
          <a:p>
            <a:pPr marL="687197" lvl="1" indent="-347472">
              <a:spcBef>
                <a:spcPts val="576"/>
              </a:spcBef>
            </a:pPr>
            <a:r>
              <a:rPr lang="en-US" dirty="0" smtClean="0"/>
              <a:t>I. decisions of business strategy, </a:t>
            </a:r>
          </a:p>
          <a:p>
            <a:pPr marL="687197" lvl="1" indent="-347472">
              <a:spcBef>
                <a:spcPts val="576"/>
              </a:spcBef>
            </a:pPr>
            <a:r>
              <a:rPr lang="en-US" dirty="0" smtClean="0"/>
              <a:t>II. information systems strategy, and </a:t>
            </a:r>
          </a:p>
          <a:p>
            <a:pPr marL="687197" lvl="1" indent="-347472">
              <a:spcBef>
                <a:spcPts val="576"/>
              </a:spcBef>
            </a:pPr>
            <a:r>
              <a:rPr lang="en-US" dirty="0" smtClean="0"/>
              <a:t>III. organizational design</a:t>
            </a:r>
          </a:p>
          <a:p>
            <a:pPr marL="347472" indent="-347472">
              <a:spcBef>
                <a:spcPts val="576"/>
              </a:spcBef>
            </a:pPr>
            <a:r>
              <a:rPr lang="en-US" dirty="0" smtClean="0"/>
              <a:t>Apply these models to different organizations</a:t>
            </a:r>
          </a:p>
          <a:p>
            <a:pPr marL="347472" indent="-347472">
              <a:spcBef>
                <a:spcPts val="576"/>
              </a:spcBef>
            </a:pPr>
            <a:r>
              <a:rPr lang="en-US" dirty="0" smtClean="0"/>
              <a:t>Determine the role general managers must take in decisions about IS</a:t>
            </a:r>
          </a:p>
          <a:p>
            <a:pPr marL="347472" indent="-347472">
              <a:spcBef>
                <a:spcPts val="576"/>
              </a:spcBef>
            </a:pPr>
            <a:endParaRPr lang="en-US" dirty="0"/>
          </a:p>
          <a:p>
            <a:pPr>
              <a:lnSpc>
                <a:spcPct val="150000"/>
              </a:lnSpc>
            </a:pPr>
            <a:endParaRPr lang="en-US"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8357"/>
            <a:ext cx="7886700" cy="854074"/>
          </a:xfrm>
        </p:spPr>
        <p:txBody>
          <a:bodyPr/>
          <a:lstStyle/>
          <a:p>
            <a:pPr algn="ctr"/>
            <a:r>
              <a:rPr lang="en-US" b="1" dirty="0" smtClean="0">
                <a:solidFill>
                  <a:srgbClr val="0036A2"/>
                </a:solidFill>
              </a:rPr>
              <a:t>IS Strategy </a:t>
            </a:r>
            <a:r>
              <a:rPr lang="en-US" b="1" dirty="0">
                <a:solidFill>
                  <a:srgbClr val="0036A2"/>
                </a:solidFill>
              </a:rPr>
              <a:t>Triangle </a:t>
            </a:r>
            <a:endParaRPr lang="en-US" b="1" dirty="0"/>
          </a:p>
        </p:txBody>
      </p:sp>
      <p:pic>
        <p:nvPicPr>
          <p:cNvPr id="2050" name="Picture 2" descr="http://cobhomepages.cob.isu.edu/kreggaytes/mba624/images/IS%20Strategy%20Triangle.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04800" y="1554471"/>
            <a:ext cx="8691320" cy="3855729"/>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6248400" y="5105400"/>
            <a:ext cx="2273226" cy="1477328"/>
          </a:xfrm>
          <a:prstGeom prst="rect">
            <a:avLst/>
          </a:prstGeom>
          <a:noFill/>
        </p:spPr>
        <p:txBody>
          <a:bodyPr wrap="square" rtlCol="0">
            <a:spAutoFit/>
          </a:bodyPr>
          <a:lstStyle/>
          <a:p>
            <a:r>
              <a:rPr lang="en-US" i="1" dirty="0" smtClean="0"/>
              <a:t>What can the firm do</a:t>
            </a:r>
          </a:p>
          <a:p>
            <a:pPr marL="285750" indent="-285750">
              <a:buFontTx/>
              <a:buChar char="-"/>
            </a:pPr>
            <a:r>
              <a:rPr lang="en-US" i="1" dirty="0" smtClean="0"/>
              <a:t>Hardware</a:t>
            </a:r>
          </a:p>
          <a:p>
            <a:pPr marL="285750" indent="-285750">
              <a:buFontTx/>
              <a:buChar char="-"/>
            </a:pPr>
            <a:r>
              <a:rPr lang="en-US" i="1" dirty="0" smtClean="0"/>
              <a:t>Software </a:t>
            </a:r>
          </a:p>
          <a:p>
            <a:pPr marL="285750" indent="-285750">
              <a:buFontTx/>
              <a:buChar char="-"/>
            </a:pPr>
            <a:r>
              <a:rPr lang="en-US" i="1" dirty="0" smtClean="0"/>
              <a:t>Networking</a:t>
            </a:r>
          </a:p>
          <a:p>
            <a:pPr marL="285750" indent="-285750">
              <a:buFontTx/>
              <a:buChar char="-"/>
            </a:pPr>
            <a:r>
              <a:rPr lang="en-US" i="1" dirty="0" smtClean="0"/>
              <a:t>Data</a:t>
            </a:r>
          </a:p>
        </p:txBody>
      </p:sp>
      <p:pic>
        <p:nvPicPr>
          <p:cNvPr id="5" name="Picture 4"/>
          <p:cNvPicPr>
            <a:picLocks noChangeAspect="1"/>
          </p:cNvPicPr>
          <p:nvPr/>
        </p:nvPicPr>
        <p:blipFill>
          <a:blip r:embed="rId4">
            <a:clrChange>
              <a:clrFrom>
                <a:srgbClr val="FFFFFF"/>
              </a:clrFrom>
              <a:clrTo>
                <a:srgbClr val="FFFFFF">
                  <a:alpha val="0"/>
                </a:srgbClr>
              </a:clrTo>
            </a:clrChange>
          </a:blip>
          <a:stretch>
            <a:fillRect/>
          </a:stretch>
        </p:blipFill>
        <p:spPr>
          <a:xfrm>
            <a:off x="735812" y="1066647"/>
            <a:ext cx="3252966" cy="1287889"/>
          </a:xfrm>
          <a:prstGeom prst="rect">
            <a:avLst/>
          </a:prstGeom>
        </p:spPr>
      </p:pic>
      <p:sp>
        <p:nvSpPr>
          <p:cNvPr id="6" name="TextBox 5"/>
          <p:cNvSpPr txBox="1"/>
          <p:nvPr/>
        </p:nvSpPr>
        <p:spPr>
          <a:xfrm>
            <a:off x="5490565" y="1350255"/>
            <a:ext cx="2520806" cy="646331"/>
          </a:xfrm>
          <a:prstGeom prst="rect">
            <a:avLst/>
          </a:prstGeom>
          <a:noFill/>
        </p:spPr>
        <p:txBody>
          <a:bodyPr wrap="square" rtlCol="0">
            <a:spAutoFit/>
          </a:bodyPr>
          <a:lstStyle/>
          <a:p>
            <a:r>
              <a:rPr lang="en-US" i="1" dirty="0" err="1" smtClean="0"/>
              <a:t>Hypercompetition</a:t>
            </a:r>
            <a:endParaRPr lang="en-US" i="1" dirty="0" smtClean="0"/>
          </a:p>
          <a:p>
            <a:r>
              <a:rPr lang="en-US" i="1" dirty="0" smtClean="0"/>
              <a:t>dynamic environments</a:t>
            </a:r>
            <a:endParaRPr lang="en-US" i="1" dirty="0"/>
          </a:p>
        </p:txBody>
      </p:sp>
      <p:pic>
        <p:nvPicPr>
          <p:cNvPr id="9" name="Picture 2" descr="c01f06"/>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1295399" y="3310868"/>
            <a:ext cx="2133791" cy="1143000"/>
          </a:xfrm>
          <a:prstGeom prst="rect">
            <a:avLst/>
          </a:prstGeom>
          <a:noFill/>
          <a:ln w="9525">
            <a:noFill/>
            <a:miter lim="800000"/>
            <a:headEnd/>
            <a:tailEnd/>
          </a:ln>
        </p:spPr>
      </p:pic>
      <p:pic>
        <p:nvPicPr>
          <p:cNvPr id="10" name="Picture 2"/>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1693334" y="5036864"/>
            <a:ext cx="2299798" cy="1417329"/>
          </a:xfrm>
          <a:prstGeom prst="rect">
            <a:avLst/>
          </a:prstGeom>
          <a:noFill/>
          <a:ln w="9525">
            <a:noFill/>
            <a:miter lim="800000"/>
            <a:headEnd/>
            <a:tailEnd/>
          </a:ln>
          <a:effectLst/>
        </p:spPr>
      </p:pic>
      <p:cxnSp>
        <p:nvCxnSpPr>
          <p:cNvPr id="7" name="Straight Arrow Connector 6"/>
          <p:cNvCxnSpPr/>
          <p:nvPr/>
        </p:nvCxnSpPr>
        <p:spPr>
          <a:xfrm flipH="1">
            <a:off x="2743200" y="2491648"/>
            <a:ext cx="533401" cy="563860"/>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5815034" y="2590800"/>
            <a:ext cx="585766" cy="609600"/>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4191000" y="5410200"/>
            <a:ext cx="1501787" cy="0"/>
          </a:xfrm>
          <a:prstGeom prst="straightConnector1">
            <a:avLst/>
          </a:prstGeom>
          <a:ln w="762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05057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854074"/>
          </a:xfrm>
        </p:spPr>
        <p:txBody>
          <a:bodyPr>
            <a:normAutofit fontScale="90000"/>
          </a:bodyPr>
          <a:lstStyle/>
          <a:p>
            <a:r>
              <a:rPr lang="en-US" dirty="0" smtClean="0"/>
              <a:t>In 100 words or less, respond to one question:</a:t>
            </a:r>
            <a:endParaRPr lang="en-US" dirty="0"/>
          </a:p>
        </p:txBody>
      </p:sp>
      <p:sp>
        <p:nvSpPr>
          <p:cNvPr id="3" name="Content Placeholder 2"/>
          <p:cNvSpPr>
            <a:spLocks noGrp="1"/>
          </p:cNvSpPr>
          <p:nvPr>
            <p:ph idx="1"/>
          </p:nvPr>
        </p:nvSpPr>
        <p:spPr>
          <a:xfrm>
            <a:off x="628650" y="1600200"/>
            <a:ext cx="7886700" cy="4576763"/>
          </a:xfrm>
        </p:spPr>
        <p:txBody>
          <a:bodyPr>
            <a:normAutofit lnSpcReduction="10000"/>
          </a:bodyPr>
          <a:lstStyle/>
          <a:p>
            <a:pPr marL="457200" indent="-457200">
              <a:buFont typeface="+mj-lt"/>
              <a:buAutoNum type="arabicPeriod"/>
            </a:pPr>
            <a:r>
              <a:rPr lang="en-US" dirty="0" smtClean="0"/>
              <a:t>Why is it important for business strategy to drive organizational strategy and IS strategy? </a:t>
            </a:r>
            <a:br>
              <a:rPr lang="en-US" dirty="0" smtClean="0"/>
            </a:br>
            <a:r>
              <a:rPr lang="en-US" dirty="0" smtClean="0"/>
              <a:t>What might happen if business strategy was not the driver?</a:t>
            </a:r>
          </a:p>
          <a:p>
            <a:pPr marL="457200" indent="-457200">
              <a:buFont typeface="+mj-lt"/>
              <a:buAutoNum type="arabicPeriod"/>
            </a:pPr>
            <a:r>
              <a:rPr lang="en-US" dirty="0" smtClean="0"/>
              <a:t>Social Business Strategy #1</a:t>
            </a:r>
          </a:p>
          <a:p>
            <a:pPr lvl="1"/>
            <a:r>
              <a:rPr lang="en-US" dirty="0" smtClean="0"/>
              <a:t>Provide a social business strategy for a </a:t>
            </a:r>
            <a:r>
              <a:rPr lang="en-US" b="1" dirty="0" smtClean="0"/>
              <a:t>manufacturing </a:t>
            </a:r>
            <a:r>
              <a:rPr lang="en-US" dirty="0" smtClean="0"/>
              <a:t>company. </a:t>
            </a:r>
          </a:p>
          <a:p>
            <a:pPr lvl="1"/>
            <a:r>
              <a:rPr lang="en-US" dirty="0" smtClean="0"/>
              <a:t>How would you change IS strategy and organizational strategy, in order to maintain alignment with the recommended changes?</a:t>
            </a:r>
          </a:p>
          <a:p>
            <a:pPr lvl="1"/>
            <a:r>
              <a:rPr lang="en-US" dirty="0" smtClean="0"/>
              <a:t>How would this differ for a </a:t>
            </a:r>
            <a:r>
              <a:rPr lang="en-US" b="1" dirty="0" smtClean="0"/>
              <a:t>consumer products </a:t>
            </a:r>
            <a:r>
              <a:rPr lang="en-US" dirty="0" smtClean="0"/>
              <a:t>company?</a:t>
            </a:r>
          </a:p>
          <a:p>
            <a:pPr marL="457200" indent="-457200">
              <a:buFont typeface="+mj-lt"/>
              <a:buAutoNum type="arabicPeriod"/>
            </a:pPr>
            <a:r>
              <a:rPr lang="en-US" dirty="0" smtClean="0"/>
              <a:t>Social Business Strategy #2</a:t>
            </a:r>
          </a:p>
          <a:p>
            <a:pPr lvl="1"/>
            <a:r>
              <a:rPr lang="en-US" dirty="0" smtClean="0"/>
              <a:t>Provide a social business strategy for </a:t>
            </a:r>
            <a:r>
              <a:rPr lang="en-US" b="1" dirty="0" smtClean="0"/>
              <a:t>your company or employer</a:t>
            </a:r>
            <a:r>
              <a:rPr lang="en-US" dirty="0" smtClean="0"/>
              <a:t>. </a:t>
            </a:r>
          </a:p>
          <a:p>
            <a:pPr lvl="1"/>
            <a:r>
              <a:rPr lang="en-US" dirty="0" smtClean="0"/>
              <a:t>How would you change IS strategy and organizational strategy, in order to maintain alignment with the recommended changes?</a:t>
            </a:r>
          </a:p>
          <a:p>
            <a:pPr lvl="1"/>
            <a:r>
              <a:rPr lang="en-US" dirty="0" smtClean="0"/>
              <a:t>How would this differ for a </a:t>
            </a:r>
            <a:r>
              <a:rPr lang="en-US" b="1" dirty="0" smtClean="0"/>
              <a:t>non-profit </a:t>
            </a:r>
            <a:r>
              <a:rPr lang="en-US" dirty="0" smtClean="0"/>
              <a:t>company?</a:t>
            </a:r>
          </a:p>
          <a:p>
            <a:pPr marL="457200" indent="-457200">
              <a:buFont typeface="+mj-lt"/>
              <a:buAutoNum type="arabicPeriod"/>
            </a:pPr>
            <a:r>
              <a:rPr lang="en-US" dirty="0" smtClean="0"/>
              <a:t>How should the CIO facilitate flexibility in the organization from a strategic point of view? Provide specific examples.</a:t>
            </a:r>
            <a:endParaRPr lang="en-US" dirty="0"/>
          </a:p>
        </p:txBody>
      </p:sp>
      <p:sp>
        <p:nvSpPr>
          <p:cNvPr id="4" name="Slide Number Placeholder 3"/>
          <p:cNvSpPr>
            <a:spLocks noGrp="1"/>
          </p:cNvSpPr>
          <p:nvPr>
            <p:ph type="sldNum" sz="quarter" idx="12"/>
          </p:nvPr>
        </p:nvSpPr>
        <p:spPr/>
        <p:txBody>
          <a:bodyPr/>
          <a:lstStyle/>
          <a:p>
            <a:fld id="{515FC477-0A05-4F3E-8EE9-E015C9089D56}" type="slidenum">
              <a:rPr lang="en-US" smtClean="0"/>
              <a:pPr/>
              <a:t>21</a:t>
            </a:fld>
            <a:endParaRPr lang="en-US" dirty="0"/>
          </a:p>
        </p:txBody>
      </p:sp>
    </p:spTree>
    <p:extLst>
      <p:ext uri="{BB962C8B-B14F-4D97-AF65-F5344CB8AC3E}">
        <p14:creationId xmlns:p14="http://schemas.microsoft.com/office/powerpoint/2010/main" val="3218753164"/>
      </p:ext>
    </p:extLst>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solidFill>
                  <a:srgbClr val="0036A2"/>
                </a:solidFill>
              </a:rPr>
              <a:t>I. IS Strategy </a:t>
            </a:r>
            <a:r>
              <a:rPr lang="en-US" b="1" dirty="0">
                <a:solidFill>
                  <a:srgbClr val="0036A2"/>
                </a:solidFill>
              </a:rPr>
              <a:t>Triangle </a:t>
            </a:r>
            <a:endParaRPr lang="en-US" b="1" dirty="0"/>
          </a:p>
        </p:txBody>
      </p:sp>
      <p:pic>
        <p:nvPicPr>
          <p:cNvPr id="2050" name="Picture 2" descr="http://cobhomepages.cob.isu.edu/kreggaytes/mba624/images/IS%20Strategy%20Triangle.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762000" y="1905000"/>
            <a:ext cx="7930557" cy="310105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2"/>
          </p:nvPr>
        </p:nvSpPr>
        <p:spPr/>
        <p:txBody>
          <a:bodyPr/>
          <a:lstStyle/>
          <a:p>
            <a:fld id="{515FC477-0A05-4F3E-8EE9-E015C9089D56}" type="slidenum">
              <a:rPr lang="en-US" smtClean="0"/>
              <a:pPr/>
              <a:t>4</a:t>
            </a:fld>
            <a:endParaRPr lang="en-US" dirty="0"/>
          </a:p>
        </p:txBody>
      </p:sp>
      <p:pic>
        <p:nvPicPr>
          <p:cNvPr id="1026" name="Picture 2" descr="http://louisianarecord.com/wp-content/uploads/2013/01/800px-Deepwater_Horizon_offshore_drilling_unit_on_fire_201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600" y="0"/>
            <a:ext cx="9245600" cy="69342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6038850" y="200921"/>
            <a:ext cx="2895600" cy="830997"/>
          </a:xfrm>
          <a:prstGeom prst="rect">
            <a:avLst/>
          </a:prstGeom>
          <a:noFill/>
        </p:spPr>
        <p:txBody>
          <a:bodyPr wrap="square" rtlCol="0">
            <a:spAutoFit/>
          </a:bodyPr>
          <a:lstStyle/>
          <a:p>
            <a:r>
              <a:rPr lang="en-US" sz="2400" dirty="0">
                <a:latin typeface="Arial Black" panose="020B0A04020102020204" pitchFamily="34" charset="0"/>
              </a:rPr>
              <a:t>2010 </a:t>
            </a:r>
            <a:r>
              <a:rPr lang="en-US" sz="2400" dirty="0" err="1">
                <a:latin typeface="Arial Black" panose="020B0A04020102020204" pitchFamily="34" charset="0"/>
              </a:rPr>
              <a:t>Deepwater</a:t>
            </a:r>
            <a:r>
              <a:rPr lang="en-US" sz="2400" dirty="0">
                <a:latin typeface="Arial Black" panose="020B0A04020102020204" pitchFamily="34" charset="0"/>
              </a:rPr>
              <a:t> Horizon oil spill</a:t>
            </a:r>
          </a:p>
        </p:txBody>
      </p:sp>
      <p:sp>
        <p:nvSpPr>
          <p:cNvPr id="9" name="TextBox 8"/>
          <p:cNvSpPr txBox="1"/>
          <p:nvPr/>
        </p:nvSpPr>
        <p:spPr>
          <a:xfrm>
            <a:off x="4495800" y="6308080"/>
            <a:ext cx="4446671" cy="461665"/>
          </a:xfrm>
          <a:prstGeom prst="rect">
            <a:avLst/>
          </a:prstGeom>
          <a:noFill/>
        </p:spPr>
        <p:txBody>
          <a:bodyPr wrap="square" rtlCol="0">
            <a:spAutoFit/>
          </a:bodyPr>
          <a:lstStyle/>
          <a:p>
            <a:pPr algn="r"/>
            <a:r>
              <a:rPr lang="en-US" sz="2400" dirty="0" smtClean="0">
                <a:solidFill>
                  <a:schemeClr val="bg1"/>
                </a:solidFill>
                <a:latin typeface="Arial" panose="020B0604020202020204" pitchFamily="34" charset="0"/>
                <a:cs typeface="Arial" panose="020B0604020202020204" pitchFamily="34" charset="0"/>
              </a:rPr>
              <a:t>4,000,000,000 </a:t>
            </a:r>
            <a:r>
              <a:rPr lang="en-US" sz="2400" dirty="0" err="1" smtClean="0">
                <a:solidFill>
                  <a:schemeClr val="bg1"/>
                </a:solidFill>
                <a:latin typeface="Arial" panose="020B0604020202020204" pitchFamily="34" charset="0"/>
                <a:cs typeface="Arial" panose="020B0604020202020204" pitchFamily="34" charset="0"/>
              </a:rPr>
              <a:t>barells</a:t>
            </a:r>
            <a:r>
              <a:rPr lang="en-US" sz="2400" dirty="0" smtClean="0">
                <a:solidFill>
                  <a:schemeClr val="bg1"/>
                </a:solidFill>
                <a:latin typeface="Arial" panose="020B0604020202020204" pitchFamily="34" charset="0"/>
                <a:cs typeface="Arial" panose="020B0604020202020204" pitchFamily="34" charset="0"/>
              </a:rPr>
              <a:t>/day</a:t>
            </a:r>
            <a:endParaRPr lang="en-US" sz="2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32769228"/>
      </p:ext>
    </p:extLst>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914400"/>
          </a:xfrm>
        </p:spPr>
        <p:txBody>
          <a:bodyPr>
            <a:normAutofit/>
          </a:bodyPr>
          <a:lstStyle/>
          <a:p>
            <a:r>
              <a:rPr lang="en-US" b="1" dirty="0" smtClean="0">
                <a:solidFill>
                  <a:srgbClr val="0036A2"/>
                </a:solidFill>
              </a:rPr>
              <a:t>Causes for Oil Spill, in addition to failure of safety</a:t>
            </a:r>
            <a:endParaRPr lang="en-US" b="1" dirty="0"/>
          </a:p>
        </p:txBody>
      </p:sp>
      <p:sp>
        <p:nvSpPr>
          <p:cNvPr id="3" name="Content Placeholder 2"/>
          <p:cNvSpPr>
            <a:spLocks noGrp="1"/>
          </p:cNvSpPr>
          <p:nvPr>
            <p:ph idx="1"/>
          </p:nvPr>
        </p:nvSpPr>
        <p:spPr>
          <a:xfrm>
            <a:off x="406556" y="1295400"/>
            <a:ext cx="8229600" cy="4297363"/>
          </a:xfrm>
        </p:spPr>
        <p:txBody>
          <a:bodyPr>
            <a:noAutofit/>
          </a:bodyPr>
          <a:lstStyle/>
          <a:p>
            <a:pPr marL="347472" indent="-347472">
              <a:spcBef>
                <a:spcPts val="576"/>
              </a:spcBef>
            </a:pPr>
            <a:r>
              <a:rPr lang="en-US" sz="2800" dirty="0" smtClean="0"/>
              <a:t>The crisis illustrates the need for proper alignment of</a:t>
            </a:r>
          </a:p>
          <a:p>
            <a:pPr marL="687197" lvl="1" indent="-347472">
              <a:spcBef>
                <a:spcPts val="576"/>
              </a:spcBef>
            </a:pPr>
            <a:r>
              <a:rPr lang="en-US" sz="2500" dirty="0" smtClean="0"/>
              <a:t>Business strategy</a:t>
            </a:r>
          </a:p>
          <a:p>
            <a:pPr marL="687197" lvl="1" indent="-347472">
              <a:spcBef>
                <a:spcPts val="576"/>
              </a:spcBef>
            </a:pPr>
            <a:r>
              <a:rPr lang="en-US" sz="2500" dirty="0" smtClean="0"/>
              <a:t>Information Systems (IS) </a:t>
            </a:r>
          </a:p>
          <a:p>
            <a:pPr marL="687197" lvl="1" indent="-347472">
              <a:spcBef>
                <a:spcPts val="576"/>
              </a:spcBef>
            </a:pPr>
            <a:r>
              <a:rPr lang="en-US" sz="2500" dirty="0"/>
              <a:t>Organizational mechanisms </a:t>
            </a:r>
          </a:p>
          <a:p>
            <a:pPr marL="687197" lvl="1" indent="-347472">
              <a:spcBef>
                <a:spcPts val="576"/>
              </a:spcBef>
            </a:pPr>
            <a:r>
              <a:rPr lang="en-US" sz="2500" dirty="0"/>
              <a:t>Practices for designing safety mechanisms</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777874"/>
          </a:xfrm>
        </p:spPr>
        <p:txBody>
          <a:bodyPr/>
          <a:lstStyle/>
          <a:p>
            <a:pPr algn="ctr"/>
            <a:r>
              <a:rPr lang="en-US" b="1" dirty="0" smtClean="0">
                <a:solidFill>
                  <a:srgbClr val="0036A2"/>
                </a:solidFill>
              </a:rPr>
              <a:t>II. Business Strategy</a:t>
            </a:r>
            <a:endParaRPr lang="en-US" b="1" dirty="0"/>
          </a:p>
        </p:txBody>
      </p:sp>
      <p:sp>
        <p:nvSpPr>
          <p:cNvPr id="3" name="Content Placeholder 2"/>
          <p:cNvSpPr>
            <a:spLocks noGrp="1"/>
          </p:cNvSpPr>
          <p:nvPr>
            <p:ph idx="1"/>
          </p:nvPr>
        </p:nvSpPr>
        <p:spPr>
          <a:xfrm>
            <a:off x="304800" y="1219200"/>
            <a:ext cx="8610600" cy="4957763"/>
          </a:xfrm>
        </p:spPr>
        <p:txBody>
          <a:bodyPr>
            <a:normAutofit lnSpcReduction="10000"/>
          </a:bodyPr>
          <a:lstStyle/>
          <a:p>
            <a:r>
              <a:rPr lang="en-US" sz="2700" dirty="0" smtClean="0"/>
              <a:t>Two key strategy frameworks</a:t>
            </a:r>
          </a:p>
          <a:p>
            <a:pPr lvl="1"/>
            <a:r>
              <a:rPr lang="en-US" sz="2400" dirty="0" smtClean="0"/>
              <a:t>Porter’s Generic Strategy for Competitive Advantage</a:t>
            </a:r>
          </a:p>
          <a:p>
            <a:pPr lvl="1"/>
            <a:r>
              <a:rPr lang="en-US" sz="2400" dirty="0" smtClean="0"/>
              <a:t>Dynamic Environment </a:t>
            </a:r>
            <a:r>
              <a:rPr lang="en-US" sz="2400" dirty="0"/>
              <a:t>(</a:t>
            </a:r>
            <a:r>
              <a:rPr lang="en-US" sz="2400" dirty="0" err="1" smtClean="0"/>
              <a:t>Hypercompetition</a:t>
            </a:r>
            <a:r>
              <a:rPr lang="en-US" sz="2400" dirty="0"/>
              <a:t>) </a:t>
            </a:r>
            <a:r>
              <a:rPr lang="en-US" sz="2400" dirty="0" smtClean="0"/>
              <a:t>Strategies</a:t>
            </a:r>
          </a:p>
          <a:p>
            <a:r>
              <a:rPr lang="en-US" sz="2800" dirty="0" smtClean="0"/>
              <a:t>But, what is a Business Strategy?</a:t>
            </a:r>
          </a:p>
          <a:p>
            <a:pPr lvl="1"/>
            <a:r>
              <a:rPr lang="en-US" sz="2400" dirty="0" smtClean="0"/>
              <a:t>A strategy is a coordinated set of actions to fulfill objectives, purposes and goals</a:t>
            </a:r>
          </a:p>
          <a:p>
            <a:pPr lvl="1"/>
            <a:r>
              <a:rPr lang="en-US" sz="2400" dirty="0">
                <a:solidFill>
                  <a:srgbClr val="0070C0"/>
                </a:solidFill>
              </a:rPr>
              <a:t>a plan articulating where a business seeks to go and how it expects to get there</a:t>
            </a:r>
            <a:endParaRPr lang="en-US" sz="2400" dirty="0" smtClean="0">
              <a:solidFill>
                <a:srgbClr val="0070C0"/>
              </a:solidFill>
            </a:endParaRPr>
          </a:p>
          <a:p>
            <a:r>
              <a:rPr lang="en-US" sz="2800" dirty="0" smtClean="0"/>
              <a:t>What is the relationship between Strategy and Mission?</a:t>
            </a:r>
          </a:p>
          <a:p>
            <a:pPr lvl="1"/>
            <a:r>
              <a:rPr lang="en-US" sz="2400" dirty="0" smtClean="0"/>
              <a:t>Strategy starts with a mission.</a:t>
            </a:r>
          </a:p>
          <a:p>
            <a:r>
              <a:rPr lang="en-US" sz="2800" dirty="0" smtClean="0"/>
              <a:t>What is the difference between Strategy and Mission?</a:t>
            </a:r>
          </a:p>
          <a:p>
            <a:pPr lvl="1"/>
            <a:r>
              <a:rPr lang="en-US" sz="2400" dirty="0" smtClean="0"/>
              <a:t>Strategy suggests where a business seeks to go</a:t>
            </a:r>
          </a:p>
          <a:p>
            <a:pPr lvl="1"/>
            <a:r>
              <a:rPr lang="en-US" sz="2400" dirty="0" smtClean="0"/>
              <a:t>Missions suggests how a business will get there</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Table 14"/>
          <p:cNvGraphicFramePr>
            <a:graphicFrameLocks noGrp="1"/>
          </p:cNvGraphicFramePr>
          <p:nvPr>
            <p:extLst>
              <p:ext uri="{D42A27DB-BD31-4B8C-83A1-F6EECF244321}">
                <p14:modId xmlns:p14="http://schemas.microsoft.com/office/powerpoint/2010/main" val="2627182528"/>
              </p:ext>
            </p:extLst>
          </p:nvPr>
        </p:nvGraphicFramePr>
        <p:xfrm>
          <a:off x="457200" y="943096"/>
          <a:ext cx="7924800" cy="3848466"/>
        </p:xfrm>
        <a:graphic>
          <a:graphicData uri="http://schemas.openxmlformats.org/drawingml/2006/table">
            <a:tbl>
              <a:tblPr/>
              <a:tblGrid>
                <a:gridCol w="7924800"/>
              </a:tblGrid>
              <a:tr h="518160">
                <a:tc>
                  <a:txBody>
                    <a:bodyPr/>
                    <a:lstStyle/>
                    <a:p>
                      <a:pPr marL="0" marR="0" indent="0" algn="ctr" defTabSz="685800" rtl="0" eaLnBrk="1" fontAlgn="auto" latinLnBrk="0" hangingPunct="0">
                        <a:lnSpc>
                          <a:spcPct val="200000"/>
                        </a:lnSpc>
                        <a:spcBef>
                          <a:spcPts val="0"/>
                        </a:spcBef>
                        <a:spcAft>
                          <a:spcPts val="0"/>
                        </a:spcAft>
                        <a:buClrTx/>
                        <a:buSzTx/>
                        <a:buFontTx/>
                        <a:buNone/>
                        <a:tabLst/>
                        <a:defRPr/>
                      </a:pPr>
                      <a:r>
                        <a:rPr lang="en-US" sz="3200" b="1" dirty="0" smtClean="0">
                          <a:solidFill>
                            <a:schemeClr val="bg1"/>
                          </a:solidFill>
                          <a:latin typeface="+mj-lt"/>
                          <a:ea typeface="+mj-ea"/>
                          <a:cs typeface="+mj-cs"/>
                        </a:rPr>
                        <a:t>Sample Mission statements</a:t>
                      </a:r>
                    </a:p>
                  </a:txBody>
                  <a:tcPr marL="62204" marR="622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50000"/>
                      </a:schemeClr>
                    </a:solidFill>
                  </a:tcPr>
                </a:tc>
              </a:tr>
              <a:tr h="762000">
                <a:tc>
                  <a:txBody>
                    <a:bodyPr/>
                    <a:lstStyle/>
                    <a:p>
                      <a:pPr marL="0" marR="0" fontAlgn="auto" hangingPunct="1">
                        <a:lnSpc>
                          <a:spcPct val="100000"/>
                        </a:lnSpc>
                        <a:spcBef>
                          <a:spcPts val="0"/>
                        </a:spcBef>
                        <a:spcAft>
                          <a:spcPts val="0"/>
                        </a:spcAft>
                      </a:pPr>
                      <a:r>
                        <a:rPr lang="en-US" sz="2000" kern="1200" baseline="0" dirty="0" smtClean="0">
                          <a:solidFill>
                            <a:schemeClr val="tx1"/>
                          </a:solidFill>
                          <a:latin typeface="+mn-lt"/>
                          <a:ea typeface="+mn-ea"/>
                          <a:cs typeface="+mn-cs"/>
                        </a:rPr>
                        <a:t>To provide the best customer service possible. Internally we call this our  WOW  Philosophy</a:t>
                      </a:r>
                      <a:endParaRPr lang="en-US" sz="2000" kern="1200" baseline="0" dirty="0">
                        <a:solidFill>
                          <a:schemeClr val="tx1"/>
                        </a:solidFill>
                        <a:latin typeface="+mn-lt"/>
                        <a:ea typeface="+mn-ea"/>
                        <a:cs typeface="+mn-cs"/>
                      </a:endParaRPr>
                    </a:p>
                  </a:txBody>
                  <a:tcPr marL="62204" marR="622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55794">
                <a:tc>
                  <a:txBody>
                    <a:bodyPr/>
                    <a:lstStyle/>
                    <a:p>
                      <a:r>
                        <a:rPr lang="en-US" sz="2000" kern="1200" baseline="0" dirty="0" smtClean="0">
                          <a:solidFill>
                            <a:schemeClr val="tx1"/>
                          </a:solidFill>
                          <a:latin typeface="+mn-lt"/>
                          <a:ea typeface="+mn-ea"/>
                          <a:cs typeface="+mn-cs"/>
                        </a:rPr>
                        <a:t>We seek to be Earth’s most customer-centric company for three primary customer sets: consumer customers, seller customers and developer customers</a:t>
                      </a:r>
                    </a:p>
                  </a:txBody>
                  <a:tcPr marL="62204" marR="622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55312">
                <a:tc>
                  <a:txBody>
                    <a:bodyPr/>
                    <a:lstStyle/>
                    <a:p>
                      <a:r>
                        <a:rPr lang="en-US" sz="2000" kern="1200" baseline="0" dirty="0" smtClean="0">
                          <a:solidFill>
                            <a:schemeClr val="tx1"/>
                          </a:solidFill>
                          <a:latin typeface="+mn-lt"/>
                          <a:ea typeface="+mn-ea"/>
                          <a:cs typeface="+mn-cs"/>
                        </a:rPr>
                        <a:t>Sell good merchandise at a reasonable profit, treat your customers like human beings</a:t>
                      </a:r>
                    </a:p>
                  </a:txBody>
                  <a:tcPr marL="62204" marR="622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3074" name="Picture 2" descr="Go to the Zappos.com homep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42568" y="5489120"/>
            <a:ext cx="1912752" cy="1047751"/>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http://www.nchannel.com/wp-content/uploads/2012/07/amazon-logo.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363433" y="5489120"/>
            <a:ext cx="2743200" cy="804930"/>
          </a:xfrm>
          <a:prstGeom prst="rect">
            <a:avLst/>
          </a:prstGeom>
          <a:noFill/>
          <a:extLst>
            <a:ext uri="{909E8E84-426E-40DD-AFC4-6F175D3DCCD1}">
              <a14:hiddenFill xmlns:a14="http://schemas.microsoft.com/office/drawing/2010/main">
                <a:solidFill>
                  <a:srgbClr val="FFFFFF"/>
                </a:solidFill>
              </a14:hiddenFill>
            </a:ext>
          </a:extLst>
        </p:spPr>
      </p:pic>
      <p:pic>
        <p:nvPicPr>
          <p:cNvPr id="3086" name="Picture 14" descr="http://mainecamps.org/files/2010/02/ll-beancolor.jpg"/>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a:off x="311888" y="5334000"/>
            <a:ext cx="2590800" cy="120287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c01f02"/>
          <p:cNvPicPr>
            <a:picLocks noGrp="1" noChangeAspect="1" noChangeArrowheads="1"/>
          </p:cNvPicPr>
          <p:nvPr>
            <p:ph idx="4294967295"/>
          </p:nvPr>
        </p:nvPicPr>
        <p:blipFill>
          <a:blip r:embed="rId3" cstate="print"/>
          <a:srcRect/>
          <a:stretch>
            <a:fillRect/>
          </a:stretch>
        </p:blipFill>
        <p:spPr bwMode="auto">
          <a:xfrm>
            <a:off x="0" y="2133600"/>
            <a:ext cx="7315200" cy="3352800"/>
          </a:xfrm>
          <a:prstGeom prst="rect">
            <a:avLst/>
          </a:prstGeom>
          <a:noFill/>
          <a:ln w="9525">
            <a:noFill/>
            <a:miter lim="800000"/>
            <a:headEnd/>
            <a:tailEnd/>
          </a:ln>
        </p:spPr>
      </p:pic>
      <p:sp>
        <p:nvSpPr>
          <p:cNvPr id="6" name="Rectangle 5"/>
          <p:cNvSpPr/>
          <p:nvPr/>
        </p:nvSpPr>
        <p:spPr>
          <a:xfrm>
            <a:off x="228600" y="609600"/>
            <a:ext cx="8763000" cy="1006429"/>
          </a:xfrm>
          <a:prstGeom prst="rect">
            <a:avLst/>
          </a:prstGeom>
          <a:ln w="3175">
            <a:noFill/>
          </a:ln>
        </p:spPr>
        <p:txBody>
          <a:bodyPr wrap="square">
            <a:spAutoFit/>
          </a:bodyPr>
          <a:lstStyle/>
          <a:p>
            <a:pPr algn="ctr" defTabSz="685800">
              <a:lnSpc>
                <a:spcPct val="90000"/>
              </a:lnSpc>
              <a:spcBef>
                <a:spcPct val="0"/>
              </a:spcBef>
            </a:pPr>
            <a:r>
              <a:rPr lang="en-US" sz="3300" b="1" dirty="0" smtClean="0">
                <a:solidFill>
                  <a:srgbClr val="0036A2"/>
                </a:solidFill>
                <a:latin typeface="+mj-lt"/>
                <a:ea typeface="+mj-ea"/>
                <a:cs typeface="+mj-cs"/>
              </a:rPr>
              <a:t>Porter’s framework of strategies for </a:t>
            </a:r>
            <a:r>
              <a:rPr lang="en-US" sz="3300" b="1" dirty="0">
                <a:solidFill>
                  <a:srgbClr val="0036A2"/>
                </a:solidFill>
                <a:latin typeface="+mj-lt"/>
                <a:ea typeface="+mj-ea"/>
                <a:cs typeface="+mj-cs"/>
              </a:rPr>
              <a:t>achieving competitive advantage.</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1254" y="0"/>
            <a:ext cx="7886700" cy="1006474"/>
          </a:xfrm>
        </p:spPr>
        <p:txBody>
          <a:bodyPr>
            <a:normAutofit/>
          </a:bodyPr>
          <a:lstStyle/>
          <a:p>
            <a:r>
              <a:rPr lang="en-US" b="1" dirty="0" smtClean="0">
                <a:solidFill>
                  <a:srgbClr val="0036A2"/>
                </a:solidFill>
              </a:rPr>
              <a:t>The </a:t>
            </a:r>
            <a:r>
              <a:rPr lang="en-US" b="1" dirty="0" err="1" smtClean="0">
                <a:solidFill>
                  <a:srgbClr val="0036A2"/>
                </a:solidFill>
              </a:rPr>
              <a:t>Hypercompetition</a:t>
            </a:r>
            <a:r>
              <a:rPr lang="en-US" b="1" dirty="0" smtClean="0">
                <a:solidFill>
                  <a:srgbClr val="0036A2"/>
                </a:solidFill>
              </a:rPr>
              <a:t> Model </a:t>
            </a:r>
          </a:p>
        </p:txBody>
      </p:sp>
      <p:sp>
        <p:nvSpPr>
          <p:cNvPr id="3" name="Content Placeholder 2"/>
          <p:cNvSpPr>
            <a:spLocks noGrp="1"/>
          </p:cNvSpPr>
          <p:nvPr>
            <p:ph idx="1"/>
          </p:nvPr>
        </p:nvSpPr>
        <p:spPr>
          <a:xfrm>
            <a:off x="341229" y="1006474"/>
            <a:ext cx="7888371" cy="4267200"/>
          </a:xfrm>
        </p:spPr>
        <p:txBody>
          <a:bodyPr>
            <a:normAutofit/>
          </a:bodyPr>
          <a:lstStyle/>
          <a:p>
            <a:r>
              <a:rPr lang="en-US" sz="2800" dirty="0"/>
              <a:t>Speed and aggressiveness of today’s times</a:t>
            </a:r>
          </a:p>
          <a:p>
            <a:r>
              <a:rPr lang="en-US" sz="2800" dirty="0" smtClean="0"/>
              <a:t>Rapid </a:t>
            </a:r>
            <a:r>
              <a:rPr lang="en-US" sz="2800" dirty="0"/>
              <a:t>creation and deletion of advantages</a:t>
            </a:r>
          </a:p>
          <a:p>
            <a:pPr lvl="1"/>
            <a:r>
              <a:rPr lang="en-US" sz="2400" dirty="0" smtClean="0"/>
              <a:t>Requires dynamic structures and processes</a:t>
            </a:r>
          </a:p>
          <a:p>
            <a:pPr lvl="1"/>
            <a:r>
              <a:rPr lang="en-US" sz="2400" dirty="0" smtClean="0"/>
              <a:t>Fits </a:t>
            </a:r>
            <a:r>
              <a:rPr lang="en-US" sz="2400" smtClean="0"/>
              <a:t>turbulent </a:t>
            </a:r>
            <a:r>
              <a:rPr lang="en-US" sz="2400" smtClean="0"/>
              <a:t>environments: DYB</a:t>
            </a:r>
            <a:r>
              <a:rPr lang="en-US" sz="2400" smtClean="0">
                <a:sym typeface="Wingdings" panose="05000000000000000000" pitchFamily="2" charset="2"/>
              </a:rPr>
              <a:t> GYB</a:t>
            </a:r>
            <a:endParaRPr lang="en-US" sz="2400" dirty="0" smtClean="0"/>
          </a:p>
          <a:p>
            <a:pPr lvl="1"/>
            <a:r>
              <a:rPr lang="en-US" sz="2400" dirty="0" smtClean="0"/>
              <a:t>Enables managers respond instantly </a:t>
            </a:r>
            <a:br>
              <a:rPr lang="en-US" sz="2400" dirty="0" smtClean="0"/>
            </a:br>
            <a:r>
              <a:rPr lang="en-US" sz="2400" dirty="0" smtClean="0"/>
              <a:t>and change rapidly</a:t>
            </a:r>
          </a:p>
          <a:p>
            <a:pPr lvl="1"/>
            <a:r>
              <a:rPr lang="en-US" sz="2400" dirty="0" smtClean="0"/>
              <a:t>Example?</a:t>
            </a:r>
          </a:p>
          <a:p>
            <a:pPr lvl="1"/>
            <a:endParaRPr lang="en-US" sz="2400" dirty="0" smtClean="0"/>
          </a:p>
          <a:p>
            <a:pPr lvl="1"/>
            <a:endParaRPr lang="en-US" sz="2400" dirty="0"/>
          </a:p>
        </p:txBody>
      </p:sp>
      <p:grpSp>
        <p:nvGrpSpPr>
          <p:cNvPr id="11" name="Group 10"/>
          <p:cNvGrpSpPr/>
          <p:nvPr/>
        </p:nvGrpSpPr>
        <p:grpSpPr>
          <a:xfrm>
            <a:off x="4651996" y="3459274"/>
            <a:ext cx="3276935" cy="1927190"/>
            <a:chOff x="5638800" y="3795142"/>
            <a:chExt cx="3276935" cy="1927190"/>
          </a:xfrm>
        </p:grpSpPr>
        <p:pic>
          <p:nvPicPr>
            <p:cNvPr id="6" name="Picture 5"/>
            <p:cNvPicPr>
              <a:picLocks noChangeAspect="1"/>
            </p:cNvPicPr>
            <p:nvPr/>
          </p:nvPicPr>
          <p:blipFill rotWithShape="1">
            <a:blip r:embed="rId3"/>
            <a:srcRect l="-156"/>
            <a:stretch/>
          </p:blipFill>
          <p:spPr>
            <a:xfrm>
              <a:off x="5638800" y="3795142"/>
              <a:ext cx="3276935" cy="1650776"/>
            </a:xfrm>
            <a:prstGeom prst="rect">
              <a:avLst/>
            </a:prstGeom>
          </p:spPr>
        </p:pic>
        <p:sp>
          <p:nvSpPr>
            <p:cNvPr id="10" name="TextBox 9"/>
            <p:cNvSpPr txBox="1"/>
            <p:nvPr/>
          </p:nvSpPr>
          <p:spPr>
            <a:xfrm>
              <a:off x="6265779" y="5445333"/>
              <a:ext cx="2362200" cy="276999"/>
            </a:xfrm>
            <a:prstGeom prst="rect">
              <a:avLst/>
            </a:prstGeom>
            <a:noFill/>
          </p:spPr>
          <p:txBody>
            <a:bodyPr wrap="square" rtlCol="0">
              <a:spAutoFit/>
            </a:bodyPr>
            <a:lstStyle/>
            <a:p>
              <a:r>
                <a:rPr lang="en-US" sz="1200" dirty="0" smtClean="0"/>
                <a:t>Theaskiagroups.com</a:t>
              </a:r>
              <a:endParaRPr lang="en-US" dirty="0"/>
            </a:p>
          </p:txBody>
        </p:sp>
      </p:grpSp>
      <p:grpSp>
        <p:nvGrpSpPr>
          <p:cNvPr id="13" name="Group 12"/>
          <p:cNvGrpSpPr/>
          <p:nvPr/>
        </p:nvGrpSpPr>
        <p:grpSpPr>
          <a:xfrm>
            <a:off x="4658810" y="4936163"/>
            <a:ext cx="2638425" cy="1921837"/>
            <a:chOff x="2590800" y="3712367"/>
            <a:chExt cx="2638425" cy="1921837"/>
          </a:xfrm>
        </p:grpSpPr>
        <p:pic>
          <p:nvPicPr>
            <p:cNvPr id="4102" name="Picture 6" descr="https://encrypted-tbn3.gstatic.com/images?q=tbn:ANd9GcSRqHh91XDIZhxtP9JXB7pJohYDfI_c2j_1qiu4fkJ4Z7P2AYTtQFM_wMz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0800" y="3712367"/>
              <a:ext cx="2638425" cy="1733551"/>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2630404" y="5357205"/>
              <a:ext cx="2590800" cy="276999"/>
            </a:xfrm>
            <a:prstGeom prst="rect">
              <a:avLst/>
            </a:prstGeom>
            <a:noFill/>
          </p:spPr>
          <p:txBody>
            <a:bodyPr wrap="square" rtlCol="0">
              <a:spAutoFit/>
            </a:bodyPr>
            <a:lstStyle/>
            <a:p>
              <a:r>
                <a:rPr lang="en-US" sz="1200" dirty="0"/>
                <a:t>www.opengardensblog.futuretext.com</a:t>
              </a:r>
            </a:p>
          </p:txBody>
        </p:sp>
      </p:grpSp>
      <p:pic>
        <p:nvPicPr>
          <p:cNvPr id="14" name="Picture 13"/>
          <p:cNvPicPr>
            <a:picLocks noChangeAspect="1"/>
          </p:cNvPicPr>
          <p:nvPr/>
        </p:nvPicPr>
        <p:blipFill>
          <a:blip r:embed="rId5"/>
          <a:stretch>
            <a:fillRect/>
          </a:stretch>
        </p:blipFill>
        <p:spPr>
          <a:xfrm>
            <a:off x="-52049" y="4422869"/>
            <a:ext cx="3581400" cy="2390585"/>
          </a:xfrm>
          <a:prstGeom prst="rect">
            <a:avLst/>
          </a:prstGeom>
        </p:spPr>
      </p:pic>
      <p:grpSp>
        <p:nvGrpSpPr>
          <p:cNvPr id="7" name="Group 6"/>
          <p:cNvGrpSpPr/>
          <p:nvPr/>
        </p:nvGrpSpPr>
        <p:grpSpPr>
          <a:xfrm>
            <a:off x="2357808" y="3855550"/>
            <a:ext cx="2095834" cy="1956038"/>
            <a:chOff x="6262437" y="3581400"/>
            <a:chExt cx="2857500" cy="2876461"/>
          </a:xfrm>
        </p:grpSpPr>
        <p:pic>
          <p:nvPicPr>
            <p:cNvPr id="8" name="Picture 2" descr="http://siliconangle.com/files/2012/08/agile.png"/>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6262437" y="3581400"/>
              <a:ext cx="2857500" cy="283845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6858000" y="6050519"/>
              <a:ext cx="1950954" cy="407342"/>
            </a:xfrm>
            <a:prstGeom prst="rect">
              <a:avLst/>
            </a:prstGeom>
            <a:noFill/>
          </p:spPr>
          <p:txBody>
            <a:bodyPr wrap="square" rtlCol="0">
              <a:spAutoFit/>
            </a:bodyPr>
            <a:lstStyle/>
            <a:p>
              <a:r>
                <a:rPr lang="en-US" sz="1200" dirty="0"/>
                <a:t>devopsangle.com</a:t>
              </a:r>
              <a:endParaRPr lang="en-US" dirty="0"/>
            </a:p>
          </p:txBody>
        </p:sp>
      </p:grpSp>
      <p:pic>
        <p:nvPicPr>
          <p:cNvPr id="15" name="Picture 14"/>
          <p:cNvPicPr>
            <a:picLocks noChangeAspect="1"/>
          </p:cNvPicPr>
          <p:nvPr/>
        </p:nvPicPr>
        <p:blipFill>
          <a:blip r:embed="rId7"/>
          <a:stretch>
            <a:fillRect/>
          </a:stretch>
        </p:blipFill>
        <p:spPr>
          <a:xfrm>
            <a:off x="7328818" y="4000500"/>
            <a:ext cx="1905000" cy="28575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DVSECTIONID" val="6QLnjpDmemWvdkPv8CNhLB"/>
</p:tagLst>
</file>

<file path=ppt/tags/tag2.xml><?xml version="1.0" encoding="utf-8"?>
<p:tagLst xmlns:a="http://schemas.openxmlformats.org/drawingml/2006/main" xmlns:r="http://schemas.openxmlformats.org/officeDocument/2006/relationships" xmlns:p="http://schemas.openxmlformats.org/presentationml/2006/main">
  <p:tag name="DVSHAPEID" val="K4nqtrpMJHznzW6iQWuGbY"/>
</p:tagLst>
</file>

<file path=ppt/tags/tag3.xml><?xml version="1.0" encoding="utf-8"?>
<p:tagLst xmlns:a="http://schemas.openxmlformats.org/drawingml/2006/main" xmlns:r="http://schemas.openxmlformats.org/officeDocument/2006/relationships" xmlns:p="http://schemas.openxmlformats.org/presentationml/2006/main">
  <p:tag name="DVSHAPEID" val="9TlgkWg9GbD75tZxSe07Sl"/>
</p:tagLst>
</file>

<file path=ppt/tags/tag4.xml><?xml version="1.0" encoding="utf-8"?>
<p:tagLst xmlns:a="http://schemas.openxmlformats.org/drawingml/2006/main" xmlns:r="http://schemas.openxmlformats.org/officeDocument/2006/relationships" xmlns:p="http://schemas.openxmlformats.org/presentationml/2006/main">
  <p:tag name="DVSHAPEID" val="9TlgkWg9GbD75tZxSe07Sl"/>
</p:tagLst>
</file>

<file path=ppt/tags/tag5.xml><?xml version="1.0" encoding="utf-8"?>
<p:tagLst xmlns:a="http://schemas.openxmlformats.org/drawingml/2006/main" xmlns:r="http://schemas.openxmlformats.org/officeDocument/2006/relationships" xmlns:p="http://schemas.openxmlformats.org/presentationml/2006/main">
  <p:tag name="DVSECTIONID" val="GeXH6ortg5F8MBDBCXffNY"/>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1533</Words>
  <Application>Microsoft Office PowerPoint</Application>
  <PresentationFormat>On-screen Show (4:3)</PresentationFormat>
  <Paragraphs>219</Paragraphs>
  <Slides>21</Slides>
  <Notes>12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21</vt:i4>
      </vt:variant>
    </vt:vector>
  </HeadingPairs>
  <TitlesOfParts>
    <vt:vector size="30" baseType="lpstr">
      <vt:lpstr>Arial</vt:lpstr>
      <vt:lpstr>Arial Black</vt:lpstr>
      <vt:lpstr>Calibri</vt:lpstr>
      <vt:lpstr>Calibri Light</vt:lpstr>
      <vt:lpstr>Georgia</vt:lpstr>
      <vt:lpstr>New Caledonia</vt:lpstr>
      <vt:lpstr>Times New Roman</vt:lpstr>
      <vt:lpstr>Wingdings</vt:lpstr>
      <vt:lpstr>Office Theme</vt:lpstr>
      <vt:lpstr>Managing and Using Information Systems:  A Strategic Approach – Fifth Edition</vt:lpstr>
      <vt:lpstr>Learning Objectives</vt:lpstr>
      <vt:lpstr>I. IS Strategy Triangle </vt:lpstr>
      <vt:lpstr>PowerPoint Presentation</vt:lpstr>
      <vt:lpstr>Causes for Oil Spill, in addition to failure of safety</vt:lpstr>
      <vt:lpstr>II. Business Strategy</vt:lpstr>
      <vt:lpstr>PowerPoint Presentation</vt:lpstr>
      <vt:lpstr>PowerPoint Presentation</vt:lpstr>
      <vt:lpstr>The Hypercompetition Model </vt:lpstr>
      <vt:lpstr>PowerPoint Presentation</vt:lpstr>
      <vt:lpstr>Building a Social Business Strategy</vt:lpstr>
      <vt:lpstr>Three Social Business Strategies</vt:lpstr>
      <vt:lpstr>Brief Overview of Organizational  Strategies</vt:lpstr>
      <vt:lpstr>PowerPoint Presentation</vt:lpstr>
      <vt:lpstr>PowerPoint Presentation</vt:lpstr>
      <vt:lpstr>PowerPoint Presentation</vt:lpstr>
      <vt:lpstr>III. IS Strategy</vt:lpstr>
      <vt:lpstr>PowerPoint Presentation</vt:lpstr>
      <vt:lpstr>IS &amp; the Role of the General Manager (GM)</vt:lpstr>
      <vt:lpstr>IS Strategy Triangle </vt:lpstr>
      <vt:lpstr>In 100 words or less, respond to one question:</vt:lpstr>
    </vt:vector>
  </TitlesOfParts>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1 - The Information Systems Strategy Triangle</dc:title>
  <dc:subject>Managing and Using Information Systems: A Strategic Approach 5ed</dc:subject>
  <dc:creator/>
  <dc:description>Managing and Using Information Systems: A Strategic Approach 5ed
By Keri Pearlson &amp; Carol Saunders
PowerPoint files by Michelle Ramim, Ph.D. (ramim@nova.edu)</dc:description>
  <cp:lastModifiedBy/>
  <cp:revision>1</cp:revision>
  <dcterms:created xsi:type="dcterms:W3CDTF">2010-02-01T21:08:06Z</dcterms:created>
  <dcterms:modified xsi:type="dcterms:W3CDTF">2013-11-09T14:56:26Z</dcterms:modified>
</cp:coreProperties>
</file>