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4" r:id="rId1"/>
  </p:sldMasterIdLst>
  <p:notesMasterIdLst>
    <p:notesMasterId r:id="rId65"/>
  </p:notesMasterIdLst>
  <p:handoutMasterIdLst>
    <p:handoutMasterId r:id="rId66"/>
  </p:handoutMasterIdLst>
  <p:sldIdLst>
    <p:sldId id="259" r:id="rId2"/>
    <p:sldId id="263" r:id="rId3"/>
    <p:sldId id="381" r:id="rId4"/>
    <p:sldId id="338" r:id="rId5"/>
    <p:sldId id="339" r:id="rId6"/>
    <p:sldId id="340" r:id="rId7"/>
    <p:sldId id="341" r:id="rId8"/>
    <p:sldId id="382" r:id="rId9"/>
    <p:sldId id="383" r:id="rId10"/>
    <p:sldId id="384" r:id="rId11"/>
    <p:sldId id="342" r:id="rId12"/>
    <p:sldId id="343" r:id="rId13"/>
    <p:sldId id="344" r:id="rId14"/>
    <p:sldId id="345" r:id="rId15"/>
    <p:sldId id="346" r:id="rId16"/>
    <p:sldId id="347" r:id="rId17"/>
    <p:sldId id="348" r:id="rId18"/>
    <p:sldId id="349" r:id="rId19"/>
    <p:sldId id="358" r:id="rId20"/>
    <p:sldId id="359" r:id="rId21"/>
    <p:sldId id="386" r:id="rId22"/>
    <p:sldId id="387" r:id="rId23"/>
    <p:sldId id="355" r:id="rId24"/>
    <p:sldId id="388" r:id="rId25"/>
    <p:sldId id="385" r:id="rId26"/>
    <p:sldId id="316" r:id="rId27"/>
    <p:sldId id="352" r:id="rId28"/>
    <p:sldId id="309" r:id="rId29"/>
    <p:sldId id="357" r:id="rId30"/>
    <p:sldId id="317" r:id="rId31"/>
    <p:sldId id="356" r:id="rId32"/>
    <p:sldId id="389" r:id="rId33"/>
    <p:sldId id="361" r:id="rId34"/>
    <p:sldId id="362" r:id="rId35"/>
    <p:sldId id="363" r:id="rId36"/>
    <p:sldId id="365" r:id="rId37"/>
    <p:sldId id="380" r:id="rId38"/>
    <p:sldId id="366" r:id="rId39"/>
    <p:sldId id="390" r:id="rId40"/>
    <p:sldId id="368" r:id="rId41"/>
    <p:sldId id="367" r:id="rId42"/>
    <p:sldId id="369" r:id="rId43"/>
    <p:sldId id="370" r:id="rId44"/>
    <p:sldId id="391" r:id="rId45"/>
    <p:sldId id="371" r:id="rId46"/>
    <p:sldId id="392" r:id="rId47"/>
    <p:sldId id="372" r:id="rId48"/>
    <p:sldId id="373" r:id="rId49"/>
    <p:sldId id="374" r:id="rId50"/>
    <p:sldId id="393" r:id="rId51"/>
    <p:sldId id="375" r:id="rId52"/>
    <p:sldId id="394" r:id="rId53"/>
    <p:sldId id="377" r:id="rId54"/>
    <p:sldId id="376" r:id="rId55"/>
    <p:sldId id="378" r:id="rId56"/>
    <p:sldId id="395" r:id="rId57"/>
    <p:sldId id="379" r:id="rId58"/>
    <p:sldId id="397" r:id="rId59"/>
    <p:sldId id="398" r:id="rId60"/>
    <p:sldId id="399" r:id="rId61"/>
    <p:sldId id="400" r:id="rId62"/>
    <p:sldId id="401" r:id="rId63"/>
    <p:sldId id="402" r:id="rId6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orient="horz" pos="576">
          <p15:clr>
            <a:srgbClr val="A4A3A4"/>
          </p15:clr>
        </p15:guide>
        <p15:guide id="3" pos="2880">
          <p15:clr>
            <a:srgbClr val="A4A3A4"/>
          </p15:clr>
        </p15:guide>
        <p15:guide id="4" pos="288">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66"/>
    <a:srgbClr val="333300"/>
    <a:srgbClr val="800000"/>
    <a:srgbClr val="800040"/>
    <a:srgbClr val="CC66FF"/>
  </p:clrMru>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08" autoAdjust="0"/>
    <p:restoredTop sz="94066" autoAdjust="0"/>
  </p:normalViewPr>
  <p:slideViewPr>
    <p:cSldViewPr>
      <p:cViewPr varScale="1">
        <p:scale>
          <a:sx n="94" d="100"/>
          <a:sy n="94" d="100"/>
        </p:scale>
        <p:origin x="738" y="84"/>
      </p:cViewPr>
      <p:guideLst>
        <p:guide orient="horz" pos="2160"/>
        <p:guide orient="horz" pos="576"/>
        <p:guide pos="2880"/>
        <p:guide pos="288"/>
      </p:guideLst>
    </p:cSldViewPr>
  </p:slideViewPr>
  <p:outlineViewPr>
    <p:cViewPr>
      <p:scale>
        <a:sx n="33" d="100"/>
        <a:sy n="33" d="100"/>
      </p:scale>
      <p:origin x="0" y="21162"/>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59" d="100"/>
          <a:sy n="59" d="100"/>
        </p:scale>
        <p:origin x="-2496"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AF84FDE-0439-764E-8C95-7DE1046C6359}" type="datetimeFigureOut">
              <a:rPr lang="en-US" smtClean="0"/>
              <a:pPr/>
              <a:t>11/23/2013</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CF38717-C43E-E34B-9E0D-747EBC7595D0}" type="slidenum">
              <a:rPr lang="en-US" smtClean="0"/>
              <a:pPr/>
              <a:t>‹#›</a:t>
            </a:fld>
            <a:endParaRPr lang="en-US" dirty="0"/>
          </a:p>
        </p:txBody>
      </p:sp>
    </p:spTree>
    <p:extLst>
      <p:ext uri="{BB962C8B-B14F-4D97-AF65-F5344CB8AC3E}">
        <p14:creationId xmlns:p14="http://schemas.microsoft.com/office/powerpoint/2010/main" val="38414329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24506C0-3FFE-45A5-803D-9F4FC5464A70}" type="datetimeFigureOut">
              <a:rPr lang="en-US" smtClean="0"/>
              <a:pPr/>
              <a:t>11/23/2013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8646707-6BBD-41A9-B4DF-0C76A73A2D2A}" type="slidenum">
              <a:rPr lang="en-US" smtClean="0"/>
              <a:pPr/>
              <a:t>‹#›</a:t>
            </a:fld>
            <a:endParaRPr lang="en-US" dirty="0"/>
          </a:p>
        </p:txBody>
      </p:sp>
    </p:spTree>
    <p:extLst>
      <p:ext uri="{BB962C8B-B14F-4D97-AF65-F5344CB8AC3E}">
        <p14:creationId xmlns:p14="http://schemas.microsoft.com/office/powerpoint/2010/main" val="40447232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5E0C3846-8D4C-4326-8BC7-9B455A036298}" type="slidenum">
              <a:rPr lang="en-US" smtClean="0"/>
              <a:pPr/>
              <a:t>1</a:t>
            </a:fld>
            <a:endParaRPr lang="en-US" dirty="0"/>
          </a:p>
        </p:txBody>
      </p:sp>
    </p:spTree>
    <p:extLst>
      <p:ext uri="{BB962C8B-B14F-4D97-AF65-F5344CB8AC3E}">
        <p14:creationId xmlns:p14="http://schemas.microsoft.com/office/powerpoint/2010/main" val="1793668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Many organizations recognize that certain strategic areas of the IT organization require more focused guidance. This recognition led to the creation of new positions.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17</a:t>
            </a:fld>
            <a:endParaRPr lang="en-US" dirty="0"/>
          </a:p>
        </p:txBody>
      </p:sp>
    </p:spTree>
    <p:extLst>
      <p:ext uri="{BB962C8B-B14F-4D97-AF65-F5344CB8AC3E}">
        <p14:creationId xmlns:p14="http://schemas.microsoft.com/office/powerpoint/2010/main" val="22485749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In building the business case</a:t>
            </a:r>
            <a:r>
              <a:rPr lang="en-US" sz="1200" b="0" kern="1200" baseline="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 it is particularly important to describe the benefits to be gained with the acceptance of the project.</a:t>
            </a:r>
          </a:p>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19</a:t>
            </a:fld>
            <a:endParaRPr lang="en-US" dirty="0"/>
          </a:p>
        </p:txBody>
      </p:sp>
    </p:spTree>
    <p:extLst>
      <p:ext uri="{BB962C8B-B14F-4D97-AF65-F5344CB8AC3E}">
        <p14:creationId xmlns:p14="http://schemas.microsoft.com/office/powerpoint/2010/main" val="5883244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Note that in this example, costs were described in terms of six categories: purchases, implementation technical consultants, development, infrastructure, business change, and training costs. Risks were categorized as financial risks, technical risks, and organizational risks.</a:t>
            </a:r>
          </a:p>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21</a:t>
            </a:fld>
            <a:endParaRPr lang="en-US" dirty="0"/>
          </a:p>
        </p:txBody>
      </p:sp>
    </p:spTree>
    <p:extLst>
      <p:ext uri="{BB962C8B-B14F-4D97-AF65-F5344CB8AC3E}">
        <p14:creationId xmlns:p14="http://schemas.microsoft.com/office/powerpoint/2010/main" val="31100075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23</a:t>
            </a:fld>
            <a:endParaRPr lang="en-US" dirty="0"/>
          </a:p>
        </p:txBody>
      </p:sp>
    </p:spTree>
    <p:extLst>
      <p:ext uri="{BB962C8B-B14F-4D97-AF65-F5344CB8AC3E}">
        <p14:creationId xmlns:p14="http://schemas.microsoft.com/office/powerpoint/2010/main" val="9030090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26</a:t>
            </a:fld>
            <a:endParaRPr lang="en-US" dirty="0"/>
          </a:p>
        </p:txBody>
      </p:sp>
    </p:spTree>
    <p:extLst>
      <p:ext uri="{BB962C8B-B14F-4D97-AF65-F5344CB8AC3E}">
        <p14:creationId xmlns:p14="http://schemas.microsoft.com/office/powerpoint/2010/main" val="7293182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A company with a cost</a:t>
            </a:r>
            <a:r>
              <a:rPr lang="en-US" sz="1200" b="1" kern="1200" baseline="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focused strategy would seek an IT portfolio that helps lower costs as the primary business </a:t>
            </a:r>
            <a:r>
              <a:rPr lang="en-US" sz="1200" strike="noStrike" kern="1200" baseline="0" dirty="0" smtClean="0">
                <a:solidFill>
                  <a:schemeClr val="tx1"/>
                </a:solidFill>
                <a:latin typeface="+mn-lt"/>
                <a:ea typeface="+mn-ea"/>
                <a:cs typeface="+mn-cs"/>
              </a:rPr>
              <a:t>o</a:t>
            </a:r>
            <a:r>
              <a:rPr lang="en-US" sz="1200" kern="1200" baseline="0" dirty="0" smtClean="0">
                <a:solidFill>
                  <a:schemeClr val="tx1"/>
                </a:solidFill>
                <a:latin typeface="+mn-lt"/>
                <a:ea typeface="+mn-ea"/>
                <a:cs typeface="+mn-cs"/>
              </a:rPr>
              <a:t>bjective.</a:t>
            </a:r>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27</a:t>
            </a:fld>
            <a:endParaRPr lang="en-US" dirty="0"/>
          </a:p>
        </p:txBody>
      </p:sp>
    </p:spTree>
    <p:extLst>
      <p:ext uri="{BB962C8B-B14F-4D97-AF65-F5344CB8AC3E}">
        <p14:creationId xmlns:p14="http://schemas.microsoft.com/office/powerpoint/2010/main" val="3802687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Monetary costs and benefits are important but </a:t>
            </a:r>
            <a:r>
              <a:rPr lang="en-US" sz="1200" b="0" kern="1200" baseline="0" dirty="0" smtClean="0">
                <a:solidFill>
                  <a:schemeClr val="tx1"/>
                </a:solidFill>
                <a:latin typeface="+mn-lt"/>
                <a:ea typeface="+mn-ea"/>
                <a:cs typeface="+mn-cs"/>
              </a:rPr>
              <a:t>are</a:t>
            </a:r>
            <a:r>
              <a:rPr lang="en-US" sz="1200" b="1" kern="1200" baseline="0" dirty="0" smtClean="0">
                <a:solidFill>
                  <a:schemeClr val="tx1"/>
                </a:solidFill>
                <a:latin typeface="+mn-lt"/>
                <a:ea typeface="+mn-ea"/>
                <a:cs typeface="+mn-cs"/>
              </a:rPr>
              <a:t> </a:t>
            </a:r>
            <a:r>
              <a:rPr lang="en-US" sz="1200" kern="1200" baseline="0" dirty="0" smtClean="0">
                <a:solidFill>
                  <a:schemeClr val="tx1"/>
                </a:solidFill>
                <a:latin typeface="+mn-lt"/>
                <a:ea typeface="+mn-ea"/>
                <a:cs typeface="+mn-cs"/>
              </a:rPr>
              <a:t>not the only considerations in making IT investments.</a:t>
            </a:r>
          </a:p>
          <a:p>
            <a:r>
              <a:rPr lang="en-US" sz="1200" kern="1200" baseline="0" dirty="0" smtClean="0">
                <a:solidFill>
                  <a:schemeClr val="tx1"/>
                </a:solidFill>
                <a:latin typeface="+mn-lt"/>
                <a:ea typeface="+mn-ea"/>
                <a:cs typeface="+mn-cs"/>
              </a:rPr>
              <a:t>IT managers, like the business managers who propose IT projects, are expected understand and </a:t>
            </a:r>
            <a:r>
              <a:rPr lang="en-US" sz="1200" b="0" strike="noStrike" kern="1200" baseline="0" dirty="0" smtClean="0">
                <a:solidFill>
                  <a:schemeClr val="tx1"/>
                </a:solidFill>
                <a:latin typeface="+mn-lt"/>
                <a:ea typeface="+mn-ea"/>
                <a:cs typeface="+mn-cs"/>
              </a:rPr>
              <a:t>to</a:t>
            </a:r>
            <a:r>
              <a:rPr lang="en-US" sz="1200" kern="1200" baseline="0" dirty="0" smtClean="0">
                <a:solidFill>
                  <a:schemeClr val="tx1"/>
                </a:solidFill>
                <a:latin typeface="+mn-lt"/>
                <a:ea typeface="+mn-ea"/>
                <a:cs typeface="+mn-cs"/>
              </a:rPr>
              <a:t> try to calculate the true return on these projects.</a:t>
            </a:r>
          </a:p>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29</a:t>
            </a:fld>
            <a:endParaRPr lang="en-US" dirty="0"/>
          </a:p>
        </p:txBody>
      </p:sp>
    </p:spTree>
    <p:extLst>
      <p:ext uri="{BB962C8B-B14F-4D97-AF65-F5344CB8AC3E}">
        <p14:creationId xmlns:p14="http://schemas.microsoft.com/office/powerpoint/2010/main" val="18358544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32</a:t>
            </a:fld>
            <a:endParaRPr lang="en-US" dirty="0"/>
          </a:p>
        </p:txBody>
      </p:sp>
    </p:spTree>
    <p:extLst>
      <p:ext uri="{BB962C8B-B14F-4D97-AF65-F5344CB8AC3E}">
        <p14:creationId xmlns:p14="http://schemas.microsoft.com/office/powerpoint/2010/main" val="15442132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An old adage </a:t>
            </a:r>
            <a:r>
              <a:rPr lang="en-US" sz="1200" b="0" dirty="0" smtClean="0"/>
              <a:t>is</a:t>
            </a:r>
            <a:r>
              <a:rPr lang="en-US" sz="1200" dirty="0" smtClean="0"/>
              <a:t>, “If you can’t measure it, you can’t manage it.”</a:t>
            </a:r>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33</a:t>
            </a:fld>
            <a:endParaRPr lang="en-US" dirty="0"/>
          </a:p>
        </p:txBody>
      </p:sp>
    </p:spTree>
    <p:extLst>
      <p:ext uri="{BB962C8B-B14F-4D97-AF65-F5344CB8AC3E}">
        <p14:creationId xmlns:p14="http://schemas.microsoft.com/office/powerpoint/2010/main" val="8376324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Deciding on appropriate measures is half of the equation for effective IT organizations. The other half of the equation is ensuring that those measures are accurately communicated to the business.</a:t>
            </a:r>
          </a:p>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34</a:t>
            </a:fld>
            <a:endParaRPr lang="en-US" dirty="0"/>
          </a:p>
        </p:txBody>
      </p:sp>
    </p:spTree>
    <p:extLst>
      <p:ext uri="{BB962C8B-B14F-4D97-AF65-F5344CB8AC3E}">
        <p14:creationId xmlns:p14="http://schemas.microsoft.com/office/powerpoint/2010/main" val="16128700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Duplicate this slide as necessary.</a:t>
            </a:r>
          </a:p>
          <a:p>
            <a:r>
              <a:rPr lang="en-US" dirty="0" smtClean="0"/>
              <a:t>This and related slides</a:t>
            </a:r>
            <a:r>
              <a:rPr lang="en-US" baseline="0" dirty="0" smtClean="0"/>
              <a:t> can be moved to the appendix or hidden if necessary.</a:t>
            </a:r>
            <a:endParaRPr lang="en-US" dirty="0"/>
          </a:p>
        </p:txBody>
      </p:sp>
      <p:sp>
        <p:nvSpPr>
          <p:cNvPr id="4" name="Slide Number Placeholder 3"/>
          <p:cNvSpPr>
            <a:spLocks noGrp="1"/>
          </p:cNvSpPr>
          <p:nvPr>
            <p:ph type="sldNum" sz="quarter" idx="10"/>
          </p:nvPr>
        </p:nvSpPr>
        <p:spPr/>
        <p:txBody>
          <a:bodyPr/>
          <a:lstStyle/>
          <a:p>
            <a:fld id="{5E0C3846-8D4C-4326-8BC7-9B455A036298}" type="slidenum">
              <a:rPr lang="en-US" smtClean="0"/>
              <a:pPr/>
              <a:t>2</a:t>
            </a:fld>
            <a:endParaRPr lang="en-US" dirty="0"/>
          </a:p>
        </p:txBody>
      </p:sp>
    </p:spTree>
    <p:extLst>
      <p:ext uri="{BB962C8B-B14F-4D97-AF65-F5344CB8AC3E}">
        <p14:creationId xmlns:p14="http://schemas.microsoft.com/office/powerpoint/2010/main" val="32419216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ln/>
        </p:spPr>
      </p:sp>
      <p:sp>
        <p:nvSpPr>
          <p:cNvPr id="87043" name="Notes Placeholder 2"/>
          <p:cNvSpPr>
            <a:spLocks noGrp="1"/>
          </p:cNvSpPr>
          <p:nvPr>
            <p:ph type="body" idx="1"/>
          </p:nvPr>
        </p:nvSpPr>
        <p:spPr>
          <a:noFill/>
          <a:ln/>
        </p:spPr>
        <p:txBody>
          <a:bodyPr/>
          <a:lstStyle/>
          <a:p>
            <a:pPr eaLnBrk="1" hangingPunct="1"/>
            <a:endParaRPr lang="en-US" dirty="0" smtClean="0"/>
          </a:p>
        </p:txBody>
      </p:sp>
      <p:sp>
        <p:nvSpPr>
          <p:cNvPr id="87044" name="Slide Number Placeholder 3"/>
          <p:cNvSpPr>
            <a:spLocks noGrp="1"/>
          </p:cNvSpPr>
          <p:nvPr>
            <p:ph type="sldNum" sz="quarter" idx="5"/>
          </p:nvPr>
        </p:nvSpPr>
        <p:spPr>
          <a:noFill/>
        </p:spPr>
        <p:txBody>
          <a:bodyPr/>
          <a:lstStyle/>
          <a:p>
            <a:fld id="{1A4E8E60-12E5-4692-969E-CA96C7F5B5A0}" type="slidenum">
              <a:rPr lang="en-US" smtClean="0"/>
              <a:pPr/>
              <a:t>35</a:t>
            </a:fld>
            <a:endParaRPr lang="en-US" dirty="0" smtClean="0"/>
          </a:p>
        </p:txBody>
      </p:sp>
    </p:spTree>
    <p:extLst>
      <p:ext uri="{BB962C8B-B14F-4D97-AF65-F5344CB8AC3E}">
        <p14:creationId xmlns:p14="http://schemas.microsoft.com/office/powerpoint/2010/main" val="17056014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Costs are distributed based on usage or consumption of resources, ensuring that the largest portion of the costs is paid for by the group or individual who consumes the most.</a:t>
            </a:r>
          </a:p>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42</a:t>
            </a:fld>
            <a:endParaRPr lang="en-US" dirty="0"/>
          </a:p>
        </p:txBody>
      </p:sp>
    </p:spTree>
    <p:extLst>
      <p:ext uri="{BB962C8B-B14F-4D97-AF65-F5344CB8AC3E}">
        <p14:creationId xmlns:p14="http://schemas.microsoft.com/office/powerpoint/2010/main" val="19316187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Business managers often prefer the predictability of their monthly IT bills along with a true-up </a:t>
            </a:r>
            <a:r>
              <a:rPr lang="en-US" sz="1200" b="0" kern="1200" baseline="0" dirty="0" smtClean="0">
                <a:solidFill>
                  <a:schemeClr val="tx1"/>
                </a:solidFill>
                <a:latin typeface="+mn-lt"/>
                <a:ea typeface="+mn-ea"/>
                <a:cs typeface="+mn-cs"/>
              </a:rPr>
              <a:t>process instead of </a:t>
            </a:r>
            <a:r>
              <a:rPr lang="en-US" sz="1200" kern="1200" baseline="0" dirty="0" smtClean="0">
                <a:solidFill>
                  <a:schemeClr val="tx1"/>
                </a:solidFill>
                <a:latin typeface="+mn-lt"/>
                <a:ea typeface="+mn-ea"/>
                <a:cs typeface="+mn-cs"/>
              </a:rPr>
              <a:t>the relative unpredictability of being charged actual costs each month.</a:t>
            </a:r>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44</a:t>
            </a:fld>
            <a:endParaRPr lang="en-US" dirty="0"/>
          </a:p>
        </p:txBody>
      </p:sp>
    </p:spTree>
    <p:extLst>
      <p:ext uri="{BB962C8B-B14F-4D97-AF65-F5344CB8AC3E}">
        <p14:creationId xmlns:p14="http://schemas.microsoft.com/office/powerpoint/2010/main" val="3594497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An entirely different way to pay for IT costs is to simply consider them all to be corporate overhead and pay for them directly out of the corporate budget.</a:t>
            </a:r>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45</a:t>
            </a:fld>
            <a:endParaRPr lang="en-US" dirty="0"/>
          </a:p>
        </p:txBody>
      </p:sp>
    </p:spTree>
    <p:extLst>
      <p:ext uri="{BB962C8B-B14F-4D97-AF65-F5344CB8AC3E}">
        <p14:creationId xmlns:p14="http://schemas.microsoft.com/office/powerpoint/2010/main" val="27104979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Some IT organizations are actually profit centers for their corporation.</a:t>
            </a:r>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48</a:t>
            </a:fld>
            <a:endParaRPr lang="en-US" dirty="0"/>
          </a:p>
        </p:txBody>
      </p:sp>
    </p:spTree>
    <p:extLst>
      <p:ext uri="{BB962C8B-B14F-4D97-AF65-F5344CB8AC3E}">
        <p14:creationId xmlns:p14="http://schemas.microsoft.com/office/powerpoint/2010/main" val="24009789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Indirect costs are allocated or absorbed elsewhere in the pricing model.</a:t>
            </a:r>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50</a:t>
            </a:fld>
            <a:endParaRPr lang="en-US" dirty="0"/>
          </a:p>
        </p:txBody>
      </p:sp>
    </p:spTree>
    <p:extLst>
      <p:ext uri="{BB962C8B-B14F-4D97-AF65-F5344CB8AC3E}">
        <p14:creationId xmlns:p14="http://schemas.microsoft.com/office/powerpoint/2010/main" val="25428210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The manager can adapt this framework for use with varying IT infrastructures.</a:t>
            </a:r>
          </a:p>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53</a:t>
            </a:fld>
            <a:endParaRPr lang="en-US" dirty="0"/>
          </a:p>
        </p:txBody>
      </p:sp>
    </p:spTree>
    <p:extLst>
      <p:ext uri="{BB962C8B-B14F-4D97-AF65-F5344CB8AC3E}">
        <p14:creationId xmlns:p14="http://schemas.microsoft.com/office/powerpoint/2010/main" val="14342204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Various IT infrastructure options affect informal support activities differently.</a:t>
            </a:r>
          </a:p>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56</a:t>
            </a:fld>
            <a:endParaRPr lang="en-US" dirty="0"/>
          </a:p>
        </p:txBody>
      </p:sp>
    </p:spTree>
    <p:extLst>
      <p:ext uri="{BB962C8B-B14F-4D97-AF65-F5344CB8AC3E}">
        <p14:creationId xmlns:p14="http://schemas.microsoft.com/office/powerpoint/2010/main" val="16825783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TCO target data for various IT infrastructure choices </a:t>
            </a:r>
            <a:r>
              <a:rPr lang="en-US" b="0" dirty="0" smtClean="0"/>
              <a:t>is</a:t>
            </a:r>
            <a:r>
              <a:rPr lang="en-US" b="1" dirty="0" smtClean="0"/>
              <a:t> </a:t>
            </a:r>
            <a:r>
              <a:rPr lang="en-US" dirty="0" smtClean="0"/>
              <a:t>available from industry research firms.</a:t>
            </a:r>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57</a:t>
            </a:fld>
            <a:endParaRPr lang="en-US" dirty="0"/>
          </a:p>
        </p:txBody>
      </p:sp>
    </p:spTree>
    <p:extLst>
      <p:ext uri="{BB962C8B-B14F-4D97-AF65-F5344CB8AC3E}">
        <p14:creationId xmlns:p14="http://schemas.microsoft.com/office/powerpoint/2010/main" val="12599101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The IS organization has to consider what services and products it needs to deliver to the other departments in the organization and how it can fund and effectively deliver those offerings.</a:t>
            </a:r>
          </a:p>
          <a:p>
            <a:endParaRPr lang="en-US" b="0"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3</a:t>
            </a:fld>
            <a:endParaRPr lang="en-US" dirty="0"/>
          </a:p>
        </p:txBody>
      </p:sp>
    </p:spTree>
    <p:extLst>
      <p:ext uri="{BB962C8B-B14F-4D97-AF65-F5344CB8AC3E}">
        <p14:creationId xmlns:p14="http://schemas.microsoft.com/office/powerpoint/2010/main" val="2067847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Responding to the demands of business requires that the IT department organize to supply the services and products that are needed.</a:t>
            </a:r>
          </a:p>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4</a:t>
            </a:fld>
            <a:endParaRPr lang="en-US" dirty="0"/>
          </a:p>
        </p:txBody>
      </p:sp>
    </p:spTree>
    <p:extLst>
      <p:ext uri="{BB962C8B-B14F-4D97-AF65-F5344CB8AC3E}">
        <p14:creationId xmlns:p14="http://schemas.microsoft.com/office/powerpoint/2010/main" val="6874873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This model differentiates between the supply of IT (the capabilities) and the demand for IT (what the business wants).</a:t>
            </a:r>
          </a:p>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5</a:t>
            </a:fld>
            <a:endParaRPr lang="en-US" dirty="0"/>
          </a:p>
        </p:txBody>
      </p:sp>
    </p:spTree>
    <p:extLst>
      <p:ext uri="{BB962C8B-B14F-4D97-AF65-F5344CB8AC3E}">
        <p14:creationId xmlns:p14="http://schemas.microsoft.com/office/powerpoint/2010/main" val="806658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Managers must learn what to expect from the IT organization so they can plan and implement business strategy accordingly.</a:t>
            </a:r>
          </a:p>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7</a:t>
            </a:fld>
            <a:endParaRPr lang="en-US" dirty="0"/>
          </a:p>
        </p:txBody>
      </p:sp>
    </p:spTree>
    <p:extLst>
      <p:ext uri="{BB962C8B-B14F-4D97-AF65-F5344CB8AC3E}">
        <p14:creationId xmlns:p14="http://schemas.microsoft.com/office/powerpoint/2010/main" val="40304921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Managers must learn what to expect from the IT organization so they can plan and implement business strategy accordingly.</a:t>
            </a:r>
          </a:p>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8</a:t>
            </a:fld>
            <a:endParaRPr lang="en-US" dirty="0"/>
          </a:p>
        </p:txBody>
      </p:sp>
    </p:spTree>
    <p:extLst>
      <p:ext uri="{BB962C8B-B14F-4D97-AF65-F5344CB8AC3E}">
        <p14:creationId xmlns:p14="http://schemas.microsoft.com/office/powerpoint/2010/main" val="24208114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Managers of core business functions inadvertently delegate key operational decisions to the IT organization.</a:t>
            </a:r>
          </a:p>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15</a:t>
            </a:fld>
            <a:endParaRPr lang="en-US" dirty="0"/>
          </a:p>
        </p:txBody>
      </p:sp>
    </p:spTree>
    <p:extLst>
      <p:ext uri="{BB962C8B-B14F-4D97-AF65-F5344CB8AC3E}">
        <p14:creationId xmlns:p14="http://schemas.microsoft.com/office/powerpoint/2010/main" val="13835628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CIO is an executive who manages IT resources to implement enterprise strategy.</a:t>
            </a:r>
          </a:p>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16</a:t>
            </a:fld>
            <a:endParaRPr lang="en-US" dirty="0"/>
          </a:p>
        </p:txBody>
      </p:sp>
    </p:spTree>
    <p:extLst>
      <p:ext uri="{BB962C8B-B14F-4D97-AF65-F5344CB8AC3E}">
        <p14:creationId xmlns:p14="http://schemas.microsoft.com/office/powerpoint/2010/main" val="15432162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5FF710B-C944-43CB-B7AF-8037E0C84A83}" type="datetime1">
              <a:rPr lang="en-US" smtClean="0"/>
              <a:t>11/23/2013</a:t>
            </a:fld>
            <a:endParaRPr lang="en-US" dirty="0"/>
          </a:p>
        </p:txBody>
      </p:sp>
      <p:sp>
        <p:nvSpPr>
          <p:cNvPr id="5" name="Footer Placeholder 4"/>
          <p:cNvSpPr>
            <a:spLocks noGrp="1"/>
          </p:cNvSpPr>
          <p:nvPr>
            <p:ph type="ftr" sz="quarter" idx="11"/>
          </p:nvPr>
        </p:nvSpPr>
        <p:spPr/>
        <p:txBody>
          <a:bodyPr/>
          <a:lstStyle/>
          <a:p>
            <a:endParaRPr lang="en-US" dirty="0" smtClean="0"/>
          </a:p>
        </p:txBody>
      </p:sp>
      <p:sp>
        <p:nvSpPr>
          <p:cNvPr id="6" name="Slide Number Placeholder 5"/>
          <p:cNvSpPr>
            <a:spLocks noGrp="1"/>
          </p:cNvSpPr>
          <p:nvPr>
            <p:ph type="sldNum" sz="quarter" idx="12"/>
          </p:nvPr>
        </p:nvSpPr>
        <p:spPr/>
        <p:txBody>
          <a:bodyPr/>
          <a:lstStyle/>
          <a:p>
            <a:fld id="{515FC477-0A05-4F3E-8EE9-E015C9089D56}" type="slidenum">
              <a:rPr lang="en-US" smtClean="0"/>
              <a:pPr/>
              <a:t>‹#›</a:t>
            </a:fld>
            <a:endParaRPr lang="en-US" dirty="0"/>
          </a:p>
        </p:txBody>
      </p:sp>
    </p:spTree>
    <p:extLst>
      <p:ext uri="{BB962C8B-B14F-4D97-AF65-F5344CB8AC3E}">
        <p14:creationId xmlns:p14="http://schemas.microsoft.com/office/powerpoint/2010/main" val="6528983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793C66E-4A4C-43BA-9885-D8B38FDAAA18}" type="datetime1">
              <a:rPr lang="en-US" smtClean="0"/>
              <a:t>11/23/2013</a:t>
            </a:fld>
            <a:endParaRPr lang="en-US" dirty="0"/>
          </a:p>
        </p:txBody>
      </p:sp>
      <p:sp>
        <p:nvSpPr>
          <p:cNvPr id="5" name="Footer Placeholder 4"/>
          <p:cNvSpPr>
            <a:spLocks noGrp="1"/>
          </p:cNvSpPr>
          <p:nvPr>
            <p:ph type="ftr" sz="quarter" idx="11"/>
          </p:nvPr>
        </p:nvSpPr>
        <p:spPr/>
        <p:txBody>
          <a:bodyPr/>
          <a:lstStyle/>
          <a:p>
            <a:endParaRPr lang="en-US" dirty="0" smtClean="0"/>
          </a:p>
        </p:txBody>
      </p:sp>
      <p:sp>
        <p:nvSpPr>
          <p:cNvPr id="6" name="Slide Number Placeholder 5"/>
          <p:cNvSpPr>
            <a:spLocks noGrp="1"/>
          </p:cNvSpPr>
          <p:nvPr>
            <p:ph type="sldNum" sz="quarter" idx="12"/>
          </p:nvPr>
        </p:nvSpPr>
        <p:spPr/>
        <p:txBody>
          <a:bodyPr/>
          <a:lstStyle/>
          <a:p>
            <a:fld id="{515FC477-0A05-4F3E-8EE9-E015C9089D56}" type="slidenum">
              <a:rPr lang="en-US" smtClean="0"/>
              <a:pPr/>
              <a:t>‹#›</a:t>
            </a:fld>
            <a:endParaRPr lang="en-US" dirty="0"/>
          </a:p>
        </p:txBody>
      </p:sp>
    </p:spTree>
    <p:extLst>
      <p:ext uri="{BB962C8B-B14F-4D97-AF65-F5344CB8AC3E}">
        <p14:creationId xmlns:p14="http://schemas.microsoft.com/office/powerpoint/2010/main" val="3354693865"/>
      </p:ext>
    </p:extLst>
  </p:cSld>
  <p:clrMapOvr>
    <a:masterClrMapping/>
  </p:clrMapOvr>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793C66E-4A4C-43BA-9885-D8B38FDAAA18}" type="datetime1">
              <a:rPr lang="en-US" smtClean="0"/>
              <a:t>11/23/2013</a:t>
            </a:fld>
            <a:endParaRPr lang="en-US" dirty="0"/>
          </a:p>
        </p:txBody>
      </p:sp>
      <p:sp>
        <p:nvSpPr>
          <p:cNvPr id="5" name="Footer Placeholder 4"/>
          <p:cNvSpPr>
            <a:spLocks noGrp="1"/>
          </p:cNvSpPr>
          <p:nvPr>
            <p:ph type="ftr" sz="quarter" idx="11"/>
          </p:nvPr>
        </p:nvSpPr>
        <p:spPr/>
        <p:txBody>
          <a:bodyPr/>
          <a:lstStyle/>
          <a:p>
            <a:endParaRPr lang="en-US" dirty="0" smtClean="0"/>
          </a:p>
        </p:txBody>
      </p:sp>
      <p:sp>
        <p:nvSpPr>
          <p:cNvPr id="6" name="Slide Number Placeholder 5"/>
          <p:cNvSpPr>
            <a:spLocks noGrp="1"/>
          </p:cNvSpPr>
          <p:nvPr>
            <p:ph type="sldNum" sz="quarter" idx="12"/>
          </p:nvPr>
        </p:nvSpPr>
        <p:spPr/>
        <p:txBody>
          <a:bodyPr/>
          <a:lstStyle/>
          <a:p>
            <a:fld id="{515FC477-0A05-4F3E-8EE9-E015C9089D56}" type="slidenum">
              <a:rPr lang="en-US" smtClean="0"/>
              <a:pPr/>
              <a:t>‹#›</a:t>
            </a:fld>
            <a:endParaRPr lang="en-US" dirty="0"/>
          </a:p>
        </p:txBody>
      </p:sp>
    </p:spTree>
    <p:extLst>
      <p:ext uri="{BB962C8B-B14F-4D97-AF65-F5344CB8AC3E}">
        <p14:creationId xmlns:p14="http://schemas.microsoft.com/office/powerpoint/2010/main" val="1010346938"/>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67BBE1B-B12B-4A71-8067-B65D17E72EF3}" type="datetime1">
              <a:rPr lang="en-US" smtClean="0"/>
              <a:t>11/23/2013</a:t>
            </a:fld>
            <a:endParaRPr lang="en-US" dirty="0"/>
          </a:p>
        </p:txBody>
      </p:sp>
      <p:sp>
        <p:nvSpPr>
          <p:cNvPr id="5" name="Footer Placeholder 4"/>
          <p:cNvSpPr>
            <a:spLocks noGrp="1"/>
          </p:cNvSpPr>
          <p:nvPr>
            <p:ph type="ftr" sz="quarter" idx="11"/>
          </p:nvPr>
        </p:nvSpPr>
        <p:spPr/>
        <p:txBody>
          <a:bodyPr/>
          <a:lstStyle/>
          <a:p>
            <a:endParaRPr lang="en-US" dirty="0" smtClean="0"/>
          </a:p>
        </p:txBody>
      </p:sp>
      <p:sp>
        <p:nvSpPr>
          <p:cNvPr id="6" name="Slide Number Placeholder 5"/>
          <p:cNvSpPr>
            <a:spLocks noGrp="1"/>
          </p:cNvSpPr>
          <p:nvPr>
            <p:ph type="sldNum" sz="quarter" idx="12"/>
          </p:nvPr>
        </p:nvSpPr>
        <p:spPr/>
        <p:txBody>
          <a:bodyPr/>
          <a:lstStyle/>
          <a:p>
            <a:fld id="{E79AAD83-313B-4E28-B24A-E38D3D0C01C7}" type="slidenum">
              <a:rPr lang="en-US" smtClean="0"/>
              <a:t>‹#›</a:t>
            </a:fld>
            <a:endParaRPr lang="en-US"/>
          </a:p>
        </p:txBody>
      </p:sp>
    </p:spTree>
    <p:extLst>
      <p:ext uri="{BB962C8B-B14F-4D97-AF65-F5344CB8AC3E}">
        <p14:creationId xmlns:p14="http://schemas.microsoft.com/office/powerpoint/2010/main" val="648942546"/>
      </p:ext>
    </p:extLst>
  </p:cSld>
  <p:clrMapOvr>
    <a:masterClrMapping/>
  </p:clrMapOvr>
  <p:transition spd="slow">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FC129BC-21F1-4686-9384-D0A02FAEDD5F}" type="datetime1">
              <a:rPr lang="en-US" smtClean="0"/>
              <a:t>11/23/2013</a:t>
            </a:fld>
            <a:endParaRPr lang="en-US" dirty="0"/>
          </a:p>
        </p:txBody>
      </p:sp>
      <p:sp>
        <p:nvSpPr>
          <p:cNvPr id="5" name="Footer Placeholder 4"/>
          <p:cNvSpPr>
            <a:spLocks noGrp="1"/>
          </p:cNvSpPr>
          <p:nvPr>
            <p:ph type="ftr" sz="quarter" idx="11"/>
          </p:nvPr>
        </p:nvSpPr>
        <p:spPr/>
        <p:txBody>
          <a:bodyPr/>
          <a:lstStyle/>
          <a:p>
            <a:endParaRPr lang="en-US" dirty="0" smtClean="0"/>
          </a:p>
        </p:txBody>
      </p:sp>
      <p:sp>
        <p:nvSpPr>
          <p:cNvPr id="6" name="Slide Number Placeholder 5"/>
          <p:cNvSpPr>
            <a:spLocks noGrp="1"/>
          </p:cNvSpPr>
          <p:nvPr>
            <p:ph type="sldNum" sz="quarter" idx="12"/>
          </p:nvPr>
        </p:nvSpPr>
        <p:spPr/>
        <p:txBody>
          <a:bodyPr/>
          <a:lstStyle/>
          <a:p>
            <a:fld id="{E79AAD83-313B-4E28-B24A-E38D3D0C01C7}" type="slidenum">
              <a:rPr lang="en-US" smtClean="0"/>
              <a:t>‹#›</a:t>
            </a:fld>
            <a:endParaRPr lang="en-US"/>
          </a:p>
        </p:txBody>
      </p:sp>
    </p:spTree>
    <p:extLst>
      <p:ext uri="{BB962C8B-B14F-4D97-AF65-F5344CB8AC3E}">
        <p14:creationId xmlns:p14="http://schemas.microsoft.com/office/powerpoint/2010/main" val="4209749533"/>
      </p:ext>
    </p:extLst>
  </p:cSld>
  <p:clrMapOvr>
    <a:masterClrMapping/>
  </p:clrMapOvr>
  <p:transition spd="slow">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181885F-A0D6-4879-9113-7C872AB5BB2A}" type="datetime1">
              <a:rPr lang="en-US" smtClean="0"/>
              <a:t>11/23/2013</a:t>
            </a:fld>
            <a:endParaRPr lang="en-US" dirty="0"/>
          </a:p>
        </p:txBody>
      </p:sp>
      <p:sp>
        <p:nvSpPr>
          <p:cNvPr id="6" name="Footer Placeholder 5"/>
          <p:cNvSpPr>
            <a:spLocks noGrp="1"/>
          </p:cNvSpPr>
          <p:nvPr>
            <p:ph type="ftr" sz="quarter" idx="11"/>
          </p:nvPr>
        </p:nvSpPr>
        <p:spPr/>
        <p:txBody>
          <a:bodyPr/>
          <a:lstStyle/>
          <a:p>
            <a:endParaRPr lang="en-US" dirty="0" smtClean="0"/>
          </a:p>
        </p:txBody>
      </p:sp>
      <p:sp>
        <p:nvSpPr>
          <p:cNvPr id="7" name="Slide Number Placeholder 6"/>
          <p:cNvSpPr>
            <a:spLocks noGrp="1"/>
          </p:cNvSpPr>
          <p:nvPr>
            <p:ph type="sldNum" sz="quarter" idx="12"/>
          </p:nvPr>
        </p:nvSpPr>
        <p:spPr/>
        <p:txBody>
          <a:bodyPr/>
          <a:lstStyle/>
          <a:p>
            <a:fld id="{E79AAD83-313B-4E28-B24A-E38D3D0C01C7}" type="slidenum">
              <a:rPr lang="en-US" smtClean="0"/>
              <a:t>‹#›</a:t>
            </a:fld>
            <a:endParaRPr lang="en-US"/>
          </a:p>
        </p:txBody>
      </p:sp>
    </p:spTree>
    <p:extLst>
      <p:ext uri="{BB962C8B-B14F-4D97-AF65-F5344CB8AC3E}">
        <p14:creationId xmlns:p14="http://schemas.microsoft.com/office/powerpoint/2010/main" val="3165186149"/>
      </p:ext>
    </p:extLst>
  </p:cSld>
  <p:clrMapOvr>
    <a:masterClrMapping/>
  </p:clrMapOvr>
  <p:transition spd="slow">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793C66E-4A4C-43BA-9885-D8B38FDAAA18}" type="datetime1">
              <a:rPr lang="en-US" smtClean="0"/>
              <a:t>11/23/2013</a:t>
            </a:fld>
            <a:endParaRPr lang="en-US" dirty="0"/>
          </a:p>
        </p:txBody>
      </p:sp>
      <p:sp>
        <p:nvSpPr>
          <p:cNvPr id="8" name="Footer Placeholder 7"/>
          <p:cNvSpPr>
            <a:spLocks noGrp="1"/>
          </p:cNvSpPr>
          <p:nvPr>
            <p:ph type="ftr" sz="quarter" idx="11"/>
          </p:nvPr>
        </p:nvSpPr>
        <p:spPr/>
        <p:txBody>
          <a:bodyPr/>
          <a:lstStyle/>
          <a:p>
            <a:endParaRPr lang="en-US" dirty="0" smtClean="0"/>
          </a:p>
        </p:txBody>
      </p:sp>
      <p:sp>
        <p:nvSpPr>
          <p:cNvPr id="9" name="Slide Number Placeholder 8"/>
          <p:cNvSpPr>
            <a:spLocks noGrp="1"/>
          </p:cNvSpPr>
          <p:nvPr>
            <p:ph type="sldNum" sz="quarter" idx="12"/>
          </p:nvPr>
        </p:nvSpPr>
        <p:spPr/>
        <p:txBody>
          <a:bodyPr/>
          <a:lstStyle/>
          <a:p>
            <a:fld id="{515FC477-0A05-4F3E-8EE9-E015C9089D56}" type="slidenum">
              <a:rPr lang="en-US" smtClean="0"/>
              <a:pPr/>
              <a:t>‹#›</a:t>
            </a:fld>
            <a:endParaRPr lang="en-US" dirty="0"/>
          </a:p>
        </p:txBody>
      </p:sp>
    </p:spTree>
    <p:extLst>
      <p:ext uri="{BB962C8B-B14F-4D97-AF65-F5344CB8AC3E}">
        <p14:creationId xmlns:p14="http://schemas.microsoft.com/office/powerpoint/2010/main" val="1324392760"/>
      </p:ext>
    </p:extLst>
  </p:cSld>
  <p:clrMapOvr>
    <a:masterClrMapping/>
  </p:clrMapOvr>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793C66E-4A4C-43BA-9885-D8B38FDAAA18}" type="datetime1">
              <a:rPr lang="en-US" smtClean="0"/>
              <a:t>11/23/2013</a:t>
            </a:fld>
            <a:endParaRPr lang="en-US" dirty="0"/>
          </a:p>
        </p:txBody>
      </p:sp>
      <p:sp>
        <p:nvSpPr>
          <p:cNvPr id="4" name="Footer Placeholder 3"/>
          <p:cNvSpPr>
            <a:spLocks noGrp="1"/>
          </p:cNvSpPr>
          <p:nvPr>
            <p:ph type="ftr" sz="quarter" idx="11"/>
          </p:nvPr>
        </p:nvSpPr>
        <p:spPr/>
        <p:txBody>
          <a:bodyPr/>
          <a:lstStyle/>
          <a:p>
            <a:endParaRPr lang="en-US" dirty="0" smtClean="0"/>
          </a:p>
        </p:txBody>
      </p:sp>
      <p:sp>
        <p:nvSpPr>
          <p:cNvPr id="5" name="Slide Number Placeholder 4"/>
          <p:cNvSpPr>
            <a:spLocks noGrp="1"/>
          </p:cNvSpPr>
          <p:nvPr>
            <p:ph type="sldNum" sz="quarter" idx="12"/>
          </p:nvPr>
        </p:nvSpPr>
        <p:spPr/>
        <p:txBody>
          <a:bodyPr/>
          <a:lstStyle/>
          <a:p>
            <a:fld id="{515FC477-0A05-4F3E-8EE9-E015C9089D56}" type="slidenum">
              <a:rPr lang="en-US" smtClean="0"/>
              <a:pPr/>
              <a:t>‹#›</a:t>
            </a:fld>
            <a:endParaRPr lang="en-US" dirty="0"/>
          </a:p>
        </p:txBody>
      </p:sp>
    </p:spTree>
    <p:extLst>
      <p:ext uri="{BB962C8B-B14F-4D97-AF65-F5344CB8AC3E}">
        <p14:creationId xmlns:p14="http://schemas.microsoft.com/office/powerpoint/2010/main" val="3325017333"/>
      </p:ext>
    </p:extLst>
  </p:cSld>
  <p:clrMapOvr>
    <a:masterClrMapping/>
  </p:clrMapOvr>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953EC79-6BD6-4F1B-811D-9D6B5CED9363}" type="datetime1">
              <a:rPr lang="en-US" smtClean="0"/>
              <a:t>11/23/2013</a:t>
            </a:fld>
            <a:endParaRPr lang="en-US" dirty="0"/>
          </a:p>
        </p:txBody>
      </p:sp>
      <p:sp>
        <p:nvSpPr>
          <p:cNvPr id="3" name="Footer Placeholder 2"/>
          <p:cNvSpPr>
            <a:spLocks noGrp="1"/>
          </p:cNvSpPr>
          <p:nvPr>
            <p:ph type="ftr" sz="quarter" idx="11"/>
          </p:nvPr>
        </p:nvSpPr>
        <p:spPr/>
        <p:txBody>
          <a:bodyPr/>
          <a:lstStyle/>
          <a:p>
            <a:endParaRPr lang="en-US" dirty="0" smtClean="0"/>
          </a:p>
        </p:txBody>
      </p:sp>
      <p:sp>
        <p:nvSpPr>
          <p:cNvPr id="4" name="Slide Number Placeholder 3"/>
          <p:cNvSpPr>
            <a:spLocks noGrp="1"/>
          </p:cNvSpPr>
          <p:nvPr>
            <p:ph type="sldNum" sz="quarter" idx="12"/>
          </p:nvPr>
        </p:nvSpPr>
        <p:spPr/>
        <p:txBody>
          <a:bodyPr/>
          <a:lstStyle/>
          <a:p>
            <a:fld id="{E79AAD83-313B-4E28-B24A-E38D3D0C01C7}" type="slidenum">
              <a:rPr lang="en-US" smtClean="0"/>
              <a:t>‹#›</a:t>
            </a:fld>
            <a:endParaRPr lang="en-US"/>
          </a:p>
        </p:txBody>
      </p:sp>
    </p:spTree>
    <p:extLst>
      <p:ext uri="{BB962C8B-B14F-4D97-AF65-F5344CB8AC3E}">
        <p14:creationId xmlns:p14="http://schemas.microsoft.com/office/powerpoint/2010/main" val="4127583639"/>
      </p:ext>
    </p:extLst>
  </p:cSld>
  <p:clrMapOvr>
    <a:masterClrMapping/>
  </p:clrMapOvr>
  <p:transition spd="slow">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793C66E-4A4C-43BA-9885-D8B38FDAAA18}" type="datetime1">
              <a:rPr lang="en-US" smtClean="0"/>
              <a:t>11/23/2013</a:t>
            </a:fld>
            <a:endParaRPr lang="en-US" dirty="0"/>
          </a:p>
        </p:txBody>
      </p:sp>
      <p:sp>
        <p:nvSpPr>
          <p:cNvPr id="6" name="Footer Placeholder 5"/>
          <p:cNvSpPr>
            <a:spLocks noGrp="1"/>
          </p:cNvSpPr>
          <p:nvPr>
            <p:ph type="ftr" sz="quarter" idx="11"/>
          </p:nvPr>
        </p:nvSpPr>
        <p:spPr/>
        <p:txBody>
          <a:bodyPr/>
          <a:lstStyle/>
          <a:p>
            <a:endParaRPr lang="en-US" dirty="0" smtClean="0"/>
          </a:p>
        </p:txBody>
      </p:sp>
      <p:sp>
        <p:nvSpPr>
          <p:cNvPr id="7" name="Slide Number Placeholder 6"/>
          <p:cNvSpPr>
            <a:spLocks noGrp="1"/>
          </p:cNvSpPr>
          <p:nvPr>
            <p:ph type="sldNum" sz="quarter" idx="12"/>
          </p:nvPr>
        </p:nvSpPr>
        <p:spPr/>
        <p:txBody>
          <a:bodyPr/>
          <a:lstStyle/>
          <a:p>
            <a:fld id="{515FC477-0A05-4F3E-8EE9-E015C9089D56}" type="slidenum">
              <a:rPr lang="en-US" smtClean="0"/>
              <a:pPr/>
              <a:t>‹#›</a:t>
            </a:fld>
            <a:endParaRPr lang="en-US" dirty="0"/>
          </a:p>
        </p:txBody>
      </p:sp>
    </p:spTree>
    <p:extLst>
      <p:ext uri="{BB962C8B-B14F-4D97-AF65-F5344CB8AC3E}">
        <p14:creationId xmlns:p14="http://schemas.microsoft.com/office/powerpoint/2010/main" val="4289545712"/>
      </p:ext>
    </p:extLst>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793C66E-4A4C-43BA-9885-D8B38FDAAA18}" type="datetime1">
              <a:rPr lang="en-US" smtClean="0"/>
              <a:t>11/23/2013</a:t>
            </a:fld>
            <a:endParaRPr lang="en-US" dirty="0"/>
          </a:p>
        </p:txBody>
      </p:sp>
      <p:sp>
        <p:nvSpPr>
          <p:cNvPr id="6" name="Footer Placeholder 5"/>
          <p:cNvSpPr>
            <a:spLocks noGrp="1"/>
          </p:cNvSpPr>
          <p:nvPr>
            <p:ph type="ftr" sz="quarter" idx="11"/>
          </p:nvPr>
        </p:nvSpPr>
        <p:spPr/>
        <p:txBody>
          <a:bodyPr/>
          <a:lstStyle/>
          <a:p>
            <a:endParaRPr lang="en-US" dirty="0" smtClean="0"/>
          </a:p>
        </p:txBody>
      </p:sp>
      <p:sp>
        <p:nvSpPr>
          <p:cNvPr id="7" name="Slide Number Placeholder 6"/>
          <p:cNvSpPr>
            <a:spLocks noGrp="1"/>
          </p:cNvSpPr>
          <p:nvPr>
            <p:ph type="sldNum" sz="quarter" idx="12"/>
          </p:nvPr>
        </p:nvSpPr>
        <p:spPr/>
        <p:txBody>
          <a:bodyPr/>
          <a:lstStyle/>
          <a:p>
            <a:fld id="{515FC477-0A05-4F3E-8EE9-E015C9089D56}" type="slidenum">
              <a:rPr lang="en-US" smtClean="0"/>
              <a:pPr/>
              <a:t>‹#›</a:t>
            </a:fld>
            <a:endParaRPr lang="en-US" dirty="0"/>
          </a:p>
        </p:txBody>
      </p:sp>
    </p:spTree>
    <p:extLst>
      <p:ext uri="{BB962C8B-B14F-4D97-AF65-F5344CB8AC3E}">
        <p14:creationId xmlns:p14="http://schemas.microsoft.com/office/powerpoint/2010/main" val="3421276662"/>
      </p:ext>
    </p:extLst>
  </p:cSld>
  <p:clrMapOvr>
    <a:masterClrMapping/>
  </p:clrMapOvr>
  <p:hf sldNum="0" hd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793C66E-4A4C-43BA-9885-D8B38FDAAA18}" type="datetime1">
              <a:rPr lang="en-US" smtClean="0"/>
              <a:t>11/23/2013</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smtClean="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15FC477-0A05-4F3E-8EE9-E015C9089D56}" type="slidenum">
              <a:rPr lang="en-US" smtClean="0"/>
              <a:pPr/>
              <a:t>‹#›</a:t>
            </a:fld>
            <a:endParaRPr lang="en-US" dirty="0"/>
          </a:p>
        </p:txBody>
      </p:sp>
    </p:spTree>
    <p:extLst>
      <p:ext uri="{BB962C8B-B14F-4D97-AF65-F5344CB8AC3E}">
        <p14:creationId xmlns:p14="http://schemas.microsoft.com/office/powerpoint/2010/main" val="2059888024"/>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ransition spd="slow">
    <p:fade/>
  </p:transition>
  <p:timing>
    <p:tnLst>
      <p:par>
        <p:cTn id="1" dur="indefinite" restart="never" nodeType="tmRoot"/>
      </p:par>
    </p:tnLst>
  </p:timing>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3" Type="http://schemas.openxmlformats.org/officeDocument/2006/relationships/tags" Target="../tags/tag3.xml"/><Relationship Id="rId7"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9"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2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10.emf"/><Relationship Id="rId4" Type="http://schemas.openxmlformats.org/officeDocument/2006/relationships/oleObject" Target="../embeddings/oleObject1.bin"/></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custDataLst>
              <p:tags r:id="rId2"/>
            </p:custDataLst>
          </p:nvPr>
        </p:nvSpPr>
        <p:spPr>
          <a:xfrm>
            <a:off x="304800" y="228601"/>
            <a:ext cx="8534400" cy="761999"/>
          </a:xfrm>
        </p:spPr>
        <p:txBody>
          <a:bodyPr>
            <a:normAutofit fontScale="90000"/>
          </a:bodyPr>
          <a:lstStyle/>
          <a:p>
            <a:pPr algn="ctr"/>
            <a:r>
              <a:rPr kumimoji="1" lang="en-US" dirty="0" smtClean="0">
                <a:solidFill>
                  <a:schemeClr val="accent6">
                    <a:lumMod val="50000"/>
                  </a:schemeClr>
                </a:solidFill>
                <a:latin typeface="Arial Black" pitchFamily="34" charset="0"/>
              </a:rPr>
              <a:t>Managing and Using Information Systems: </a:t>
            </a:r>
            <a:br>
              <a:rPr kumimoji="1" lang="en-US" dirty="0" smtClean="0">
                <a:solidFill>
                  <a:schemeClr val="accent6">
                    <a:lumMod val="50000"/>
                  </a:schemeClr>
                </a:solidFill>
                <a:latin typeface="Arial Black" pitchFamily="34" charset="0"/>
              </a:rPr>
            </a:br>
            <a:r>
              <a:rPr kumimoji="1" lang="en-US" dirty="0" smtClean="0">
                <a:solidFill>
                  <a:schemeClr val="accent6">
                    <a:lumMod val="50000"/>
                  </a:schemeClr>
                </a:solidFill>
                <a:latin typeface="Arial Black" pitchFamily="34" charset="0"/>
              </a:rPr>
              <a:t>A Strategic Approach – Fifth Edition</a:t>
            </a:r>
            <a:endParaRPr lang="en-US" dirty="0">
              <a:solidFill>
                <a:schemeClr val="accent6">
                  <a:lumMod val="50000"/>
                </a:schemeClr>
              </a:solidFill>
            </a:endParaRPr>
          </a:p>
        </p:txBody>
      </p:sp>
      <p:sp>
        <p:nvSpPr>
          <p:cNvPr id="3" name="Subtitle 2"/>
          <p:cNvSpPr>
            <a:spLocks noGrp="1"/>
          </p:cNvSpPr>
          <p:nvPr>
            <p:ph type="subTitle" idx="1"/>
            <p:custDataLst>
              <p:tags r:id="rId3"/>
            </p:custDataLst>
          </p:nvPr>
        </p:nvSpPr>
        <p:spPr>
          <a:xfrm>
            <a:off x="0" y="5181600"/>
            <a:ext cx="9144000" cy="457200"/>
          </a:xfrm>
        </p:spPr>
        <p:txBody>
          <a:bodyPr>
            <a:noAutofit/>
          </a:bodyPr>
          <a:lstStyle/>
          <a:p>
            <a:pPr algn="ctr">
              <a:lnSpc>
                <a:spcPct val="80000"/>
              </a:lnSpc>
            </a:pPr>
            <a:r>
              <a:rPr lang="en-US" sz="2400" b="1" i="1" dirty="0" smtClean="0"/>
              <a:t>The Business of IT</a:t>
            </a:r>
            <a:endParaRPr lang="en-US" sz="2000" b="1" i="1" dirty="0"/>
          </a:p>
        </p:txBody>
      </p:sp>
      <p:sp>
        <p:nvSpPr>
          <p:cNvPr id="8" name="Footer Placeholder 3"/>
          <p:cNvSpPr>
            <a:spLocks noGrp="1"/>
          </p:cNvSpPr>
          <p:nvPr>
            <p:ph type="ftr" sz="quarter" idx="11"/>
          </p:nvPr>
        </p:nvSpPr>
        <p:spPr>
          <a:xfrm>
            <a:off x="0" y="6492875"/>
            <a:ext cx="9144000" cy="365125"/>
          </a:xfrm>
        </p:spPr>
        <p:txBody>
          <a:bodyPr/>
          <a:lstStyle/>
          <a:p>
            <a:r>
              <a:rPr lang="en-US" dirty="0" smtClean="0">
                <a:solidFill>
                  <a:schemeClr val="bg1">
                    <a:lumMod val="50000"/>
                  </a:schemeClr>
                </a:solidFill>
              </a:rPr>
              <a:t>(c) 2013 John Wiley &amp; Sons, Inc.</a:t>
            </a:r>
            <a:endParaRPr lang="en-US" dirty="0">
              <a:solidFill>
                <a:schemeClr val="bg1">
                  <a:lumMod val="50000"/>
                </a:schemeClr>
              </a:solidFill>
            </a:endParaRPr>
          </a:p>
        </p:txBody>
      </p:sp>
      <p:sp>
        <p:nvSpPr>
          <p:cNvPr id="5" name="Subtitle 2"/>
          <p:cNvSpPr txBox="1">
            <a:spLocks/>
          </p:cNvSpPr>
          <p:nvPr>
            <p:custDataLst>
              <p:tags r:id="rId4"/>
            </p:custDataLst>
          </p:nvPr>
        </p:nvSpPr>
        <p:spPr>
          <a:xfrm>
            <a:off x="914400" y="1371600"/>
            <a:ext cx="7315200" cy="609600"/>
          </a:xfrm>
          <a:prstGeom prst="rect">
            <a:avLst/>
          </a:prstGeom>
        </p:spPr>
        <p:txBody>
          <a:bodyPr vert="horz" lIns="91440" tIns="45720" rIns="91440" bIns="45720" rtlCol="0">
            <a:noAutofit/>
          </a:bodyPr>
          <a:lstStyle>
            <a:lvl1pPr marL="0" indent="0" algn="l" defTabSz="914400" rtl="0" eaLnBrk="1" latinLnBrk="0" hangingPunct="1">
              <a:spcBef>
                <a:spcPct val="20000"/>
              </a:spcBef>
              <a:buFont typeface="Arial" pitchFamily="34" charset="0"/>
              <a:buNone/>
              <a:defRPr sz="1600" kern="1200" baseline="0">
                <a:solidFill>
                  <a:schemeClr val="tx1"/>
                </a:solidFill>
                <a:latin typeface="Georgia" pitchFamily="18" charset="0"/>
                <a:ea typeface="+mn-ea"/>
                <a:cs typeface="+mn-cs"/>
              </a:defRPr>
            </a:lvl1pPr>
            <a:lvl2pPr marL="457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ctr">
              <a:lnSpc>
                <a:spcPct val="80000"/>
              </a:lnSpc>
            </a:pPr>
            <a:r>
              <a:rPr kumimoji="1" lang="en-US" sz="2400" dirty="0" smtClean="0">
                <a:solidFill>
                  <a:schemeClr val="accent6">
                    <a:lumMod val="75000"/>
                  </a:schemeClr>
                </a:solidFill>
                <a:latin typeface="Arial Black" pitchFamily="34" charset="0"/>
              </a:rPr>
              <a:t>Keri Pearlson and Carol Saunders</a:t>
            </a:r>
            <a:endParaRPr lang="en-US" sz="2800" dirty="0">
              <a:solidFill>
                <a:schemeClr val="accent6">
                  <a:lumMod val="75000"/>
                </a:schemeClr>
              </a:solidFill>
            </a:endParaRPr>
          </a:p>
        </p:txBody>
      </p:sp>
      <p:sp>
        <p:nvSpPr>
          <p:cNvPr id="6" name="Subtitle 2"/>
          <p:cNvSpPr txBox="1">
            <a:spLocks/>
          </p:cNvSpPr>
          <p:nvPr>
            <p:custDataLst>
              <p:tags r:id="rId5"/>
            </p:custDataLst>
          </p:nvPr>
        </p:nvSpPr>
        <p:spPr>
          <a:xfrm>
            <a:off x="3505200" y="4645769"/>
            <a:ext cx="2252579" cy="486828"/>
          </a:xfrm>
          <a:prstGeom prst="rect">
            <a:avLst/>
          </a:prstGeom>
        </p:spPr>
        <p:txBody>
          <a:bodyPr vert="horz" lIns="91440" tIns="45720" rIns="91440" bIns="45720" rtlCol="0">
            <a:noAutofit/>
          </a:bodyPr>
          <a:lstStyle>
            <a:lvl1pPr marL="0" indent="0" algn="l" defTabSz="914400" rtl="0" eaLnBrk="1" latinLnBrk="0" hangingPunct="1">
              <a:spcBef>
                <a:spcPct val="20000"/>
              </a:spcBef>
              <a:buFont typeface="Arial" pitchFamily="34" charset="0"/>
              <a:buNone/>
              <a:defRPr sz="1600" kern="1200" baseline="0">
                <a:solidFill>
                  <a:schemeClr val="tx1"/>
                </a:solidFill>
                <a:latin typeface="Georgia" pitchFamily="18" charset="0"/>
                <a:ea typeface="+mn-ea"/>
                <a:cs typeface="+mn-cs"/>
              </a:defRPr>
            </a:lvl1pPr>
            <a:lvl2pPr marL="457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ctr"/>
            <a:r>
              <a:rPr lang="en-US" sz="2400" b="1" i="1" dirty="0" smtClean="0"/>
              <a:t>Chapter 7</a:t>
            </a:r>
          </a:p>
        </p:txBody>
      </p:sp>
      <p:pic>
        <p:nvPicPr>
          <p:cNvPr id="9" name="Picture 8"/>
          <p:cNvPicPr>
            <a:picLocks noChangeAspect="1"/>
          </p:cNvPicPr>
          <p:nvPr/>
        </p:nvPicPr>
        <p:blipFill>
          <a:blip r:embed="rId9" cstate="print"/>
          <a:stretch>
            <a:fillRect/>
          </a:stretch>
        </p:blipFill>
        <p:spPr>
          <a:xfrm>
            <a:off x="152400" y="5948560"/>
            <a:ext cx="1676400" cy="833240"/>
          </a:xfrm>
          <a:prstGeom prst="rect">
            <a:avLst/>
          </a:prstGeom>
        </p:spPr>
      </p:pic>
      <p:sp>
        <p:nvSpPr>
          <p:cNvPr id="11" name="Subtitle 2"/>
          <p:cNvSpPr txBox="1">
            <a:spLocks/>
          </p:cNvSpPr>
          <p:nvPr>
            <p:custDataLst>
              <p:tags r:id="rId6"/>
            </p:custDataLst>
          </p:nvPr>
        </p:nvSpPr>
        <p:spPr>
          <a:xfrm>
            <a:off x="1905000" y="5867400"/>
            <a:ext cx="5275052" cy="685800"/>
          </a:xfrm>
          <a:prstGeom prst="rect">
            <a:avLst/>
          </a:prstGeom>
        </p:spPr>
        <p:txBody>
          <a:bodyPr vert="horz" lIns="91440" tIns="45720" rIns="91440" bIns="45720" rtlCol="0">
            <a:noAutofit/>
          </a:bodyPr>
          <a:lstStyle/>
          <a:p>
            <a:pPr marL="0" marR="0" lvl="0" indent="0" algn="ctr" defTabSz="914400" rtl="0" eaLnBrk="1" fontAlgn="auto" latinLnBrk="0" hangingPunct="1">
              <a:lnSpc>
                <a:spcPct val="80000"/>
              </a:lnSpc>
              <a:spcBef>
                <a:spcPct val="20000"/>
              </a:spcBef>
              <a:spcAft>
                <a:spcPts val="0"/>
              </a:spcAft>
              <a:buClr>
                <a:schemeClr val="accent6">
                  <a:lumMod val="50000"/>
                </a:schemeClr>
              </a:buClr>
              <a:buSzTx/>
              <a:buFont typeface="Arial" pitchFamily="34" charset="0"/>
              <a:buNone/>
              <a:tabLst/>
              <a:defRPr/>
            </a:pPr>
            <a:r>
              <a:rPr kumimoji="0" lang="en-US" i="1" u="none" strike="noStrike" kern="1200" cap="none" spc="0" normalizeH="0" baseline="0" noProof="0" dirty="0" smtClean="0">
                <a:ln>
                  <a:noFill/>
                </a:ln>
                <a:solidFill>
                  <a:srgbClr val="333300"/>
                </a:solidFill>
                <a:effectLst>
                  <a:outerShdw blurRad="38100" dist="38100" dir="2700000" algn="tl">
                    <a:srgbClr val="000000">
                      <a:alpha val="43137"/>
                    </a:srgbClr>
                  </a:outerShdw>
                </a:effectLst>
                <a:uLnTx/>
                <a:uFillTx/>
                <a:latin typeface="Georgia" pitchFamily="18" charset="0"/>
                <a:ea typeface="+mn-ea"/>
                <a:cs typeface="+mn-cs"/>
              </a:rPr>
              <a:t>PowerPoint</a:t>
            </a:r>
            <a:r>
              <a:rPr kumimoji="0" lang="en-US" i="1" u="none" strike="noStrike" kern="1200" cap="none" spc="0" normalizeH="0" baseline="30000" noProof="0" dirty="0" smtClean="0">
                <a:ln>
                  <a:noFill/>
                </a:ln>
                <a:solidFill>
                  <a:srgbClr val="333300"/>
                </a:solidFill>
                <a:effectLst>
                  <a:outerShdw blurRad="38100" dist="38100" dir="2700000" algn="tl">
                    <a:srgbClr val="000000">
                      <a:alpha val="43137"/>
                    </a:srgbClr>
                  </a:outerShdw>
                </a:effectLst>
                <a:uLnTx/>
                <a:uFillTx/>
                <a:latin typeface="Georgia" pitchFamily="18" charset="0"/>
                <a:ea typeface="+mn-ea"/>
                <a:cs typeface="+mn-cs"/>
              </a:rPr>
              <a:t>®</a:t>
            </a:r>
            <a:r>
              <a:rPr kumimoji="0" lang="en-US" i="1" u="none" strike="noStrike" kern="1200" cap="none" spc="0" normalizeH="0" baseline="0" noProof="0" dirty="0" smtClean="0">
                <a:ln>
                  <a:noFill/>
                </a:ln>
                <a:solidFill>
                  <a:srgbClr val="333300"/>
                </a:solidFill>
                <a:effectLst>
                  <a:outerShdw blurRad="38100" dist="38100" dir="2700000" algn="tl">
                    <a:srgbClr val="000000">
                      <a:alpha val="43137"/>
                    </a:srgbClr>
                  </a:outerShdw>
                </a:effectLst>
                <a:uLnTx/>
                <a:uFillTx/>
                <a:latin typeface="Georgia" pitchFamily="18" charset="0"/>
                <a:ea typeface="+mn-ea"/>
                <a:cs typeface="+mn-cs"/>
              </a:rPr>
              <a:t> </a:t>
            </a:r>
            <a:r>
              <a:rPr kumimoji="0" lang="en-US" i="1" u="none" kern="1200" cap="none" spc="0" normalizeH="0" baseline="0" noProof="0" dirty="0" smtClean="0">
                <a:ln>
                  <a:noFill/>
                </a:ln>
                <a:effectLst>
                  <a:outerShdw blurRad="38100" dist="38100" dir="2700000" algn="tl">
                    <a:srgbClr val="000000">
                      <a:alpha val="43137"/>
                    </a:srgbClr>
                  </a:outerShdw>
                </a:effectLst>
                <a:uLnTx/>
                <a:uFillTx/>
                <a:latin typeface="Georgia" pitchFamily="18" charset="0"/>
                <a:ea typeface="+mn-ea"/>
                <a:cs typeface="+mn-cs"/>
              </a:rPr>
              <a:t>f</a:t>
            </a:r>
            <a:r>
              <a:rPr kumimoji="0" lang="en-US" i="1" u="none" strike="noStrike" kern="1200" cap="none" spc="0" normalizeH="0" baseline="0" noProof="0" dirty="0" smtClean="0">
                <a:ln>
                  <a:noFill/>
                </a:ln>
                <a:solidFill>
                  <a:srgbClr val="333300"/>
                </a:solidFill>
                <a:effectLst>
                  <a:outerShdw blurRad="38100" dist="38100" dir="2700000" algn="tl">
                    <a:srgbClr val="000000">
                      <a:alpha val="43137"/>
                    </a:srgbClr>
                  </a:outerShdw>
                </a:effectLst>
                <a:uLnTx/>
                <a:uFillTx/>
                <a:latin typeface="Georgia" pitchFamily="18" charset="0"/>
                <a:ea typeface="+mn-ea"/>
                <a:cs typeface="+mn-cs"/>
              </a:rPr>
              <a:t>iles</a:t>
            </a:r>
            <a:r>
              <a:rPr kumimoji="0" lang="en-US" i="1" u="none" strike="noStrike" kern="1200" cap="none" spc="0" normalizeH="0" noProof="0" dirty="0" smtClean="0">
                <a:ln>
                  <a:noFill/>
                </a:ln>
                <a:solidFill>
                  <a:srgbClr val="333300"/>
                </a:solidFill>
                <a:effectLst>
                  <a:outerShdw blurRad="38100" dist="38100" dir="2700000" algn="tl">
                    <a:srgbClr val="000000">
                      <a:alpha val="43137"/>
                    </a:srgbClr>
                  </a:outerShdw>
                </a:effectLst>
                <a:uLnTx/>
                <a:uFillTx/>
                <a:latin typeface="Georgia" pitchFamily="18" charset="0"/>
                <a:ea typeface="+mn-ea"/>
                <a:cs typeface="+mn-cs"/>
              </a:rPr>
              <a:t> by Michelle M. Ramim</a:t>
            </a:r>
          </a:p>
          <a:p>
            <a:pPr lvl="0" algn="ctr">
              <a:lnSpc>
                <a:spcPct val="80000"/>
              </a:lnSpc>
              <a:spcBef>
                <a:spcPct val="20000"/>
              </a:spcBef>
              <a:buClr>
                <a:schemeClr val="accent6">
                  <a:lumMod val="50000"/>
                </a:schemeClr>
              </a:buClr>
            </a:pPr>
            <a:r>
              <a:rPr lang="en-US" sz="1200" i="1" dirty="0" smtClean="0">
                <a:solidFill>
                  <a:srgbClr val="336600"/>
                </a:solidFill>
                <a:effectLst>
                  <a:outerShdw blurRad="38100" dist="38100" dir="2700000" algn="tl">
                    <a:srgbClr val="000000">
                      <a:alpha val="43137"/>
                    </a:srgbClr>
                  </a:outerShdw>
                </a:effectLst>
                <a:latin typeface="Georgia" pitchFamily="18" charset="0"/>
              </a:rPr>
              <a:t>Huizenga School of Business and Entrepreneurship</a:t>
            </a:r>
          </a:p>
          <a:p>
            <a:pPr lvl="0" algn="ctr">
              <a:lnSpc>
                <a:spcPct val="80000"/>
              </a:lnSpc>
              <a:spcBef>
                <a:spcPct val="20000"/>
              </a:spcBef>
              <a:buClr>
                <a:schemeClr val="accent6">
                  <a:lumMod val="50000"/>
                </a:schemeClr>
              </a:buClr>
            </a:pPr>
            <a:r>
              <a:rPr lang="en-US" sz="1200" i="1" dirty="0" smtClean="0">
                <a:solidFill>
                  <a:srgbClr val="336600"/>
                </a:solidFill>
                <a:effectLst>
                  <a:outerShdw blurRad="38100" dist="38100" dir="2700000" algn="tl">
                    <a:srgbClr val="000000">
                      <a:alpha val="43137"/>
                    </a:srgbClr>
                  </a:outerShdw>
                </a:effectLst>
                <a:latin typeface="Georgia" pitchFamily="18" charset="0"/>
              </a:rPr>
              <a:t>Nova Southeastern University</a:t>
            </a:r>
            <a:endParaRPr kumimoji="0" lang="en-US" sz="1600" i="1" u="none" strike="noStrike" kern="1200" cap="none" spc="0" normalizeH="0" baseline="0" noProof="0" dirty="0">
              <a:ln>
                <a:noFill/>
              </a:ln>
              <a:solidFill>
                <a:srgbClr val="336600"/>
              </a:solidFill>
              <a:effectLst>
                <a:outerShdw blurRad="38100" dist="38100" dir="2700000" algn="tl">
                  <a:srgbClr val="000000">
                    <a:alpha val="43137"/>
                  </a:srgbClr>
                </a:outerShdw>
              </a:effectLst>
              <a:uLnTx/>
              <a:uFillTx/>
              <a:latin typeface="Georgia" pitchFamily="18" charset="0"/>
              <a:ea typeface="+mn-ea"/>
              <a:cs typeface="+mn-cs"/>
            </a:endParaRPr>
          </a:p>
        </p:txBody>
      </p:sp>
      <p:sp>
        <p:nvSpPr>
          <p:cNvPr id="4" name="TextBox 3"/>
          <p:cNvSpPr txBox="1"/>
          <p:nvPr/>
        </p:nvSpPr>
        <p:spPr>
          <a:xfrm>
            <a:off x="2133600" y="1821036"/>
            <a:ext cx="5334000" cy="369332"/>
          </a:xfrm>
          <a:prstGeom prst="rect">
            <a:avLst/>
          </a:prstGeom>
          <a:noFill/>
        </p:spPr>
        <p:txBody>
          <a:bodyPr wrap="square" rtlCol="0">
            <a:spAutoFit/>
          </a:bodyPr>
          <a:lstStyle/>
          <a:p>
            <a:r>
              <a:rPr lang="en-US" dirty="0" smtClean="0"/>
              <a:t>Use downloaded version to review hidden slides</a:t>
            </a:r>
            <a:endParaRPr lang="en-US" dirty="0"/>
          </a:p>
        </p:txBody>
      </p:sp>
    </p:spTree>
    <p:custDataLst>
      <p:tags r:id="rId1"/>
    </p:custData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914400"/>
          </a:xfrm>
        </p:spPr>
        <p:txBody>
          <a:bodyPr vert="horz" lIns="91440" tIns="45720" rIns="91440" bIns="45720" rtlCol="0">
            <a:noAutofit/>
          </a:bodyPr>
          <a:lstStyle/>
          <a:p>
            <a:pPr>
              <a:lnSpc>
                <a:spcPct val="150000"/>
              </a:lnSpc>
              <a:spcBef>
                <a:spcPts val="0"/>
              </a:spcBef>
              <a:buClr>
                <a:schemeClr val="accent6">
                  <a:lumMod val="50000"/>
                </a:schemeClr>
              </a:buClr>
            </a:pPr>
            <a:r>
              <a:rPr lang="en-US" sz="2500" b="1" dirty="0" smtClean="0">
                <a:solidFill>
                  <a:srgbClr val="0036A2"/>
                </a:solidFill>
              </a:rPr>
              <a:t>Activities in the IT Organization</a:t>
            </a:r>
          </a:p>
        </p:txBody>
      </p:sp>
      <p:sp>
        <p:nvSpPr>
          <p:cNvPr id="3" name="Content Placeholder 2"/>
          <p:cNvSpPr>
            <a:spLocks noGrp="1"/>
          </p:cNvSpPr>
          <p:nvPr>
            <p:ph idx="1"/>
          </p:nvPr>
        </p:nvSpPr>
        <p:spPr>
          <a:xfrm>
            <a:off x="685800" y="1219200"/>
            <a:ext cx="8229600" cy="5334000"/>
          </a:xfrm>
        </p:spPr>
        <p:txBody>
          <a:bodyPr>
            <a:noAutofit/>
          </a:bodyPr>
          <a:lstStyle/>
          <a:p>
            <a:r>
              <a:rPr lang="en-US" sz="1700" dirty="0" smtClean="0"/>
              <a:t>The </a:t>
            </a:r>
            <a:r>
              <a:rPr lang="en-US" b="1" dirty="0" smtClean="0">
                <a:solidFill>
                  <a:srgbClr val="002060"/>
                </a:solidFill>
              </a:rPr>
              <a:t>scope</a:t>
            </a:r>
            <a:r>
              <a:rPr lang="en-US" sz="1700" dirty="0" smtClean="0"/>
              <a:t> of activities in the IT organization is expanding.</a:t>
            </a:r>
          </a:p>
          <a:p>
            <a:pPr lvl="1"/>
            <a:r>
              <a:rPr lang="en-US" sz="1700" dirty="0" smtClean="0"/>
              <a:t>Integrating social IT into the organization’s business activities (e.g., wikis, forums, and social networks).</a:t>
            </a:r>
          </a:p>
          <a:p>
            <a:pPr lvl="1"/>
            <a:r>
              <a:rPr lang="en-US" sz="1700" dirty="0" smtClean="0"/>
              <a:t>Encouraging new forms of collaboration.</a:t>
            </a:r>
          </a:p>
          <a:p>
            <a:pPr lvl="1"/>
            <a:r>
              <a:rPr lang="en-US" sz="1700" dirty="0" smtClean="0"/>
              <a:t>Creating new processes to accomplish the firm’s goals.</a:t>
            </a:r>
          </a:p>
          <a:p>
            <a:r>
              <a:rPr lang="en-US" sz="1700" dirty="0" smtClean="0"/>
              <a:t>Managing the </a:t>
            </a:r>
            <a:r>
              <a:rPr lang="en-US" b="1" dirty="0" smtClean="0">
                <a:solidFill>
                  <a:srgbClr val="002060"/>
                </a:solidFill>
              </a:rPr>
              <a:t>sourcing relationships</a:t>
            </a:r>
            <a:r>
              <a:rPr lang="en-US" dirty="0" smtClean="0"/>
              <a:t>.</a:t>
            </a:r>
          </a:p>
          <a:p>
            <a:pPr lvl="1"/>
            <a:r>
              <a:rPr lang="en-US" sz="1700" dirty="0" smtClean="0"/>
              <a:t>Identifying and working with vendors who provide services.</a:t>
            </a:r>
          </a:p>
          <a:p>
            <a:pPr lvl="1"/>
            <a:r>
              <a:rPr lang="en-US" sz="1700" dirty="0" smtClean="0"/>
              <a:t>Traditional activities have been outsourced to vendors for decades. </a:t>
            </a:r>
          </a:p>
          <a:p>
            <a:pPr lvl="2"/>
            <a:r>
              <a:rPr lang="en-US" sz="1600" dirty="0" smtClean="0"/>
              <a:t>Data center operations, network management, and system development and maintenance (including application design, development, and maintenance).</a:t>
            </a:r>
          </a:p>
          <a:p>
            <a:pPr lvl="1"/>
            <a:r>
              <a:rPr lang="en-US" sz="1700" dirty="0" smtClean="0"/>
              <a:t>Outsourcing process management is also called </a:t>
            </a:r>
            <a:r>
              <a:rPr lang="en-US" sz="2000" b="1" dirty="0" smtClean="0">
                <a:solidFill>
                  <a:srgbClr val="002060"/>
                </a:solidFill>
              </a:rPr>
              <a:t>business process outsourcing</a:t>
            </a:r>
            <a:r>
              <a:rPr lang="en-US" sz="1700" dirty="0" smtClean="0"/>
              <a:t>.</a:t>
            </a:r>
            <a:endParaRPr lang="en-US" sz="1700" dirty="0"/>
          </a:p>
        </p:txBody>
      </p:sp>
    </p:spTree>
  </p:cSld>
  <p:clrMapOvr>
    <a:overrideClrMapping bg1="lt1" tx1="dk1" bg2="lt2" tx2="dk2" accent1="accent1" accent2="accent2" accent3="accent3" accent4="accent4" accent5="accent5" accent6="accent6" hlink="hlink" folHlink="folHlink"/>
  </p:clrMapOvr>
  <p:transition spd="slow">
    <p:fade/>
  </p:transition>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0" y="636657"/>
            <a:ext cx="9143999" cy="353943"/>
          </a:xfrm>
          <a:prstGeom prst="rect">
            <a:avLst/>
          </a:prstGeom>
          <a:noFill/>
          <a:ln w="9525" algn="ctr">
            <a:noFill/>
            <a:miter lim="800000"/>
            <a:headEnd/>
            <a:tailEnd/>
          </a:ln>
        </p:spPr>
        <p:txBody>
          <a:bodyPr wrap="square">
            <a:spAutoFit/>
          </a:bodyPr>
          <a:lstStyle/>
          <a:p>
            <a:pPr algn="ctr"/>
            <a:r>
              <a:rPr lang="en-US" sz="1700" dirty="0" smtClean="0"/>
              <a:t>Figure 7.2  IT organization activities and related level of maturity.</a:t>
            </a:r>
            <a:endParaRPr lang="en-US" sz="1700" dirty="0"/>
          </a:p>
        </p:txBody>
      </p:sp>
      <p:pic>
        <p:nvPicPr>
          <p:cNvPr id="2050" name="Picture 2" descr="ftp://smandemod:jws&amp;ILEI$@ftp.wiley.com/Pearlson/Final%20Images/C07GR/c07f002a.jpg"/>
          <p:cNvPicPr>
            <a:picLocks noChangeAspect="1" noChangeArrowheads="1"/>
          </p:cNvPicPr>
          <p:nvPr/>
        </p:nvPicPr>
        <p:blipFill>
          <a:blip r:embed="rId2" cstate="print"/>
          <a:srcRect/>
          <a:stretch>
            <a:fillRect/>
          </a:stretch>
        </p:blipFill>
        <p:spPr bwMode="auto">
          <a:xfrm>
            <a:off x="502190" y="1143000"/>
            <a:ext cx="8184610" cy="5257800"/>
          </a:xfrm>
          <a:prstGeom prst="rect">
            <a:avLst/>
          </a:prstGeom>
          <a:noFill/>
        </p:spPr>
      </p:pic>
    </p:spTree>
  </p:cSld>
  <p:clrMapOvr>
    <a:masterClrMapping/>
  </p:clrMapOvr>
  <p:transition spd="slow">
    <p:fade/>
  </p:transition>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8130" name="Picture 2" descr="ftp://smandemod:jws&amp;ILEI$@ftp.wiley.com/Pearlson/Final%20Images/C07GR/c07f002b.jpg"/>
          <p:cNvPicPr>
            <a:picLocks noChangeAspect="1" noChangeArrowheads="1"/>
          </p:cNvPicPr>
          <p:nvPr/>
        </p:nvPicPr>
        <p:blipFill>
          <a:blip r:embed="rId2" cstate="print"/>
          <a:srcRect/>
          <a:stretch>
            <a:fillRect/>
          </a:stretch>
        </p:blipFill>
        <p:spPr bwMode="auto">
          <a:xfrm>
            <a:off x="304800" y="1158875"/>
            <a:ext cx="8260259" cy="5241925"/>
          </a:xfrm>
          <a:prstGeom prst="rect">
            <a:avLst/>
          </a:prstGeom>
          <a:noFill/>
        </p:spPr>
      </p:pic>
      <p:sp>
        <p:nvSpPr>
          <p:cNvPr id="5" name="Text Box 5"/>
          <p:cNvSpPr txBox="1">
            <a:spLocks noChangeArrowheads="1"/>
          </p:cNvSpPr>
          <p:nvPr/>
        </p:nvSpPr>
        <p:spPr bwMode="auto">
          <a:xfrm>
            <a:off x="0" y="636657"/>
            <a:ext cx="9143999" cy="353943"/>
          </a:xfrm>
          <a:prstGeom prst="rect">
            <a:avLst/>
          </a:prstGeom>
          <a:noFill/>
          <a:ln w="9525" algn="ctr">
            <a:noFill/>
            <a:miter lim="800000"/>
            <a:headEnd/>
            <a:tailEnd/>
          </a:ln>
        </p:spPr>
        <p:txBody>
          <a:bodyPr wrap="square">
            <a:spAutoFit/>
          </a:bodyPr>
          <a:lstStyle/>
          <a:p>
            <a:pPr algn="ctr"/>
            <a:r>
              <a:rPr lang="en-US" sz="1700" dirty="0" smtClean="0"/>
              <a:t>Figure 7.2  (Cont.)</a:t>
            </a:r>
            <a:endParaRPr lang="en-US" sz="1700" dirty="0"/>
          </a:p>
        </p:txBody>
      </p:sp>
    </p:spTree>
  </p:cSld>
  <p:clrMapOvr>
    <a:masterClrMapping/>
  </p:clrMapOvr>
  <p:transition spd="slow">
    <p:fade/>
  </p:transition>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b="1" dirty="0" smtClean="0">
                <a:solidFill>
                  <a:srgbClr val="0036A2"/>
                </a:solidFill>
              </a:rPr>
              <a:t>Managing IT Activities Globally</a:t>
            </a:r>
          </a:p>
        </p:txBody>
      </p:sp>
      <p:sp>
        <p:nvSpPr>
          <p:cNvPr id="4" name="Content Placeholder 3"/>
          <p:cNvSpPr>
            <a:spLocks noGrp="1"/>
          </p:cNvSpPr>
          <p:nvPr>
            <p:ph idx="1"/>
          </p:nvPr>
        </p:nvSpPr>
        <p:spPr/>
        <p:txBody>
          <a:bodyPr>
            <a:normAutofit/>
          </a:bodyPr>
          <a:lstStyle/>
          <a:p>
            <a:r>
              <a:rPr lang="en-US" dirty="0" smtClean="0"/>
              <a:t>Large </a:t>
            </a:r>
            <a:r>
              <a:rPr lang="en-US" b="1" dirty="0" smtClean="0">
                <a:solidFill>
                  <a:srgbClr val="002060"/>
                </a:solidFill>
              </a:rPr>
              <a:t>global</a:t>
            </a:r>
            <a:r>
              <a:rPr lang="en-US" dirty="0" smtClean="0"/>
              <a:t> IT organizations:</a:t>
            </a:r>
          </a:p>
          <a:p>
            <a:pPr lvl="1"/>
            <a:r>
              <a:rPr lang="en-US" dirty="0" smtClean="0"/>
              <a:t>perform many of the </a:t>
            </a:r>
            <a:r>
              <a:rPr lang="en-US" b="1" dirty="0" smtClean="0">
                <a:solidFill>
                  <a:srgbClr val="002060"/>
                </a:solidFill>
              </a:rPr>
              <a:t>same</a:t>
            </a:r>
            <a:r>
              <a:rPr lang="en-US" dirty="0" smtClean="0"/>
              <a:t> </a:t>
            </a:r>
            <a:r>
              <a:rPr lang="en-US" b="1" dirty="0" smtClean="0">
                <a:solidFill>
                  <a:srgbClr val="002060"/>
                </a:solidFill>
              </a:rPr>
              <a:t>activities</a:t>
            </a:r>
            <a:r>
              <a:rPr lang="en-US" dirty="0" smtClean="0"/>
              <a:t> listed in Figure 7.2. </a:t>
            </a:r>
          </a:p>
          <a:p>
            <a:pPr lvl="1"/>
            <a:r>
              <a:rPr lang="en-US" dirty="0" smtClean="0"/>
              <a:t>face many of the same organizational issues as any other global department, including differences in:</a:t>
            </a:r>
            <a:endParaRPr lang="en-US" strike="sngStrike" dirty="0" smtClean="0">
              <a:solidFill>
                <a:srgbClr val="FF0066"/>
              </a:solidFill>
            </a:endParaRPr>
          </a:p>
          <a:p>
            <a:pPr lvl="2"/>
            <a:r>
              <a:rPr lang="en-US" dirty="0" smtClean="0"/>
              <a:t>time zones.</a:t>
            </a:r>
          </a:p>
          <a:p>
            <a:pPr lvl="2"/>
            <a:r>
              <a:rPr lang="en-US" dirty="0" smtClean="0"/>
              <a:t>languages.</a:t>
            </a:r>
          </a:p>
          <a:p>
            <a:pPr lvl="2"/>
            <a:r>
              <a:rPr lang="en-US" dirty="0" smtClean="0"/>
              <a:t>customs and holidays.</a:t>
            </a:r>
          </a:p>
          <a:p>
            <a:pPr lvl="2"/>
            <a:r>
              <a:rPr lang="en-US" dirty="0" smtClean="0"/>
              <a:t>cultures.</a:t>
            </a:r>
          </a:p>
          <a:p>
            <a:r>
              <a:rPr lang="en-US" dirty="0" smtClean="0"/>
              <a:t>Figure 7.3 summarizes how a global IT perspective affects six information management issues.</a:t>
            </a:r>
            <a:endParaRPr lang="en-US" dirty="0"/>
          </a:p>
        </p:txBody>
      </p:sp>
    </p:spTree>
  </p:cSld>
  <p:clrMapOvr>
    <a:masterClrMapping/>
  </p:clrMapOvr>
  <p:transition spd="slow">
    <p:fade/>
  </p:transition>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Box 5"/>
          <p:cNvSpPr txBox="1">
            <a:spLocks noChangeArrowheads="1"/>
          </p:cNvSpPr>
          <p:nvPr/>
        </p:nvSpPr>
        <p:spPr bwMode="auto">
          <a:xfrm>
            <a:off x="0" y="636657"/>
            <a:ext cx="9144000" cy="353943"/>
          </a:xfrm>
          <a:prstGeom prst="rect">
            <a:avLst/>
          </a:prstGeom>
          <a:noFill/>
          <a:ln w="9525">
            <a:noFill/>
            <a:miter lim="800000"/>
            <a:headEnd/>
            <a:tailEnd/>
          </a:ln>
        </p:spPr>
        <p:txBody>
          <a:bodyPr wrap="square">
            <a:spAutoFit/>
          </a:bodyPr>
          <a:lstStyle/>
          <a:p>
            <a:pPr algn="ctr"/>
            <a:r>
              <a:rPr lang="en-US" sz="1700" dirty="0"/>
              <a:t>Figure 7.3 </a:t>
            </a:r>
            <a:r>
              <a:rPr lang="en-US" sz="1700" dirty="0" smtClean="0"/>
              <a:t> Global considerations for the IT organization.</a:t>
            </a:r>
            <a:endParaRPr lang="en-US" sz="1700" dirty="0"/>
          </a:p>
        </p:txBody>
      </p:sp>
      <p:pic>
        <p:nvPicPr>
          <p:cNvPr id="49154" name="Picture 2" descr="ftp://smandemod:jws&amp;ILEI$@ftp.wiley.com/Pearlson/Final%20Images/C07GR/c07f003.jpg"/>
          <p:cNvPicPr>
            <a:picLocks noChangeAspect="1" noChangeArrowheads="1"/>
          </p:cNvPicPr>
          <p:nvPr/>
        </p:nvPicPr>
        <p:blipFill>
          <a:blip r:embed="rId2" cstate="print"/>
          <a:srcRect/>
          <a:stretch>
            <a:fillRect/>
          </a:stretch>
        </p:blipFill>
        <p:spPr bwMode="auto">
          <a:xfrm>
            <a:off x="2057400" y="1143000"/>
            <a:ext cx="4800600" cy="5410200"/>
          </a:xfrm>
          <a:prstGeom prst="rect">
            <a:avLst/>
          </a:prstGeom>
          <a:noFill/>
        </p:spPr>
      </p:pic>
    </p:spTree>
  </p:cSld>
  <p:clrMapOvr>
    <a:masterClrMapping/>
  </p:clrMapOvr>
  <p:transition spd="slow">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b="1" dirty="0" smtClean="0">
                <a:solidFill>
                  <a:srgbClr val="0036A2"/>
                </a:solidFill>
              </a:rPr>
              <a:t>What the IT Organization </a:t>
            </a:r>
            <a:br>
              <a:rPr lang="en-US" b="1" dirty="0" smtClean="0">
                <a:solidFill>
                  <a:srgbClr val="0036A2"/>
                </a:solidFill>
              </a:rPr>
            </a:br>
            <a:r>
              <a:rPr lang="en-US" b="1" dirty="0" smtClean="0">
                <a:solidFill>
                  <a:srgbClr val="0036A2"/>
                </a:solidFill>
              </a:rPr>
              <a:t>Does Not Do</a:t>
            </a:r>
          </a:p>
        </p:txBody>
      </p:sp>
      <p:sp>
        <p:nvSpPr>
          <p:cNvPr id="4" name="Content Placeholder 3"/>
          <p:cNvSpPr>
            <a:spLocks noGrp="1"/>
          </p:cNvSpPr>
          <p:nvPr>
            <p:ph idx="1"/>
          </p:nvPr>
        </p:nvSpPr>
        <p:spPr/>
        <p:txBody>
          <a:bodyPr>
            <a:normAutofit/>
          </a:bodyPr>
          <a:lstStyle/>
          <a:p>
            <a:r>
              <a:rPr lang="en-US" dirty="0" smtClean="0"/>
              <a:t>The IT organization </a:t>
            </a:r>
            <a:r>
              <a:rPr lang="en-US" b="1" dirty="0" smtClean="0">
                <a:solidFill>
                  <a:srgbClr val="002060"/>
                </a:solidFill>
              </a:rPr>
              <a:t>does not </a:t>
            </a:r>
            <a:r>
              <a:rPr lang="en-US" dirty="0" smtClean="0"/>
              <a:t>directly perform</a:t>
            </a:r>
            <a:r>
              <a:rPr lang="en-US" dirty="0" smtClean="0">
                <a:solidFill>
                  <a:srgbClr val="FF0066"/>
                </a:solidFill>
              </a:rPr>
              <a:t> </a:t>
            </a:r>
            <a:r>
              <a:rPr lang="en-US" dirty="0" smtClean="0"/>
              <a:t>core business functions (e.g. selling, manufacturing, and accounting).</a:t>
            </a:r>
          </a:p>
          <a:p>
            <a:r>
              <a:rPr lang="en-US" dirty="0" smtClean="0"/>
              <a:t>Managers’ lack of involvement in the design of systems turns over </a:t>
            </a:r>
            <a:r>
              <a:rPr lang="en-US" b="1" dirty="0" smtClean="0">
                <a:solidFill>
                  <a:srgbClr val="002060"/>
                </a:solidFill>
              </a:rPr>
              <a:t>control</a:t>
            </a:r>
            <a:r>
              <a:rPr lang="en-US" dirty="0" smtClean="0"/>
              <a:t> of business operations.</a:t>
            </a:r>
          </a:p>
          <a:p>
            <a:r>
              <a:rPr lang="en-US" dirty="0" smtClean="0"/>
              <a:t>The IT organization </a:t>
            </a:r>
            <a:r>
              <a:rPr lang="en-US" b="1" dirty="0" smtClean="0">
                <a:solidFill>
                  <a:srgbClr val="002060"/>
                </a:solidFill>
              </a:rPr>
              <a:t>does not </a:t>
            </a:r>
            <a:r>
              <a:rPr lang="en-US" dirty="0" smtClean="0"/>
              <a:t>typically design business processes.</a:t>
            </a:r>
          </a:p>
          <a:p>
            <a:r>
              <a:rPr lang="en-US" dirty="0" smtClean="0"/>
              <a:t>Partnerships between the general managers and IT professionals are important.</a:t>
            </a:r>
          </a:p>
          <a:p>
            <a:r>
              <a:rPr lang="en-US" dirty="0" smtClean="0"/>
              <a:t>The IT organization </a:t>
            </a:r>
            <a:r>
              <a:rPr lang="en-US" b="1" dirty="0" smtClean="0">
                <a:solidFill>
                  <a:srgbClr val="002060"/>
                </a:solidFill>
              </a:rPr>
              <a:t>does not </a:t>
            </a:r>
            <a:r>
              <a:rPr lang="en-US" dirty="0" smtClean="0"/>
              <a:t>set business strategy.</a:t>
            </a:r>
            <a:endParaRPr lang="en-US" dirty="0"/>
          </a:p>
        </p:txBody>
      </p:sp>
    </p:spTree>
  </p:cSld>
  <p:clrMapOvr>
    <a:masterClrMapping/>
  </p:clrMapOvr>
  <p:transition spd="slow">
    <p:fade/>
  </p:transition>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Chief Information Officer (CIO) </a:t>
            </a:r>
          </a:p>
        </p:txBody>
      </p:sp>
      <p:sp>
        <p:nvSpPr>
          <p:cNvPr id="3" name="Content Placeholder 2"/>
          <p:cNvSpPr>
            <a:spLocks noGrp="1"/>
          </p:cNvSpPr>
          <p:nvPr>
            <p:ph idx="1"/>
          </p:nvPr>
        </p:nvSpPr>
        <p:spPr>
          <a:xfrm>
            <a:off x="457200" y="1524000"/>
            <a:ext cx="8229600" cy="4602163"/>
          </a:xfrm>
        </p:spPr>
        <p:txBody>
          <a:bodyPr>
            <a:normAutofit/>
          </a:bodyPr>
          <a:lstStyle/>
          <a:p>
            <a:r>
              <a:rPr lang="en-US" dirty="0" smtClean="0"/>
              <a:t>The </a:t>
            </a:r>
            <a:r>
              <a:rPr lang="en-US" sz="2200" b="1" dirty="0" smtClean="0">
                <a:solidFill>
                  <a:srgbClr val="002060"/>
                </a:solidFill>
              </a:rPr>
              <a:t>senior-most</a:t>
            </a:r>
            <a:r>
              <a:rPr lang="en-US" dirty="0" smtClean="0"/>
              <a:t> </a:t>
            </a:r>
            <a:r>
              <a:rPr lang="en-US" sz="2200" b="1" dirty="0" smtClean="0">
                <a:solidFill>
                  <a:srgbClr val="002060"/>
                </a:solidFill>
              </a:rPr>
              <a:t>executive</a:t>
            </a:r>
            <a:r>
              <a:rPr lang="en-US" dirty="0" smtClean="0"/>
              <a:t> in the enterprise (Figure 7.4).</a:t>
            </a:r>
          </a:p>
          <a:p>
            <a:pPr lvl="1"/>
            <a:r>
              <a:rPr lang="en-US" dirty="0" smtClean="0"/>
              <a:t>Responsible for technology vision.</a:t>
            </a:r>
          </a:p>
          <a:p>
            <a:pPr lvl="1"/>
            <a:r>
              <a:rPr lang="en-US" dirty="0" smtClean="0"/>
              <a:t>Leadership for designing, developing, implementing, and managing IT initiatives.</a:t>
            </a:r>
            <a:endParaRPr lang="en-US" strike="sngStrike" dirty="0" smtClean="0"/>
          </a:p>
          <a:p>
            <a:pPr lvl="1"/>
            <a:r>
              <a:rPr lang="en-US" dirty="0" smtClean="0"/>
              <a:t>Focus on operating effectively in a constantly changing and intensely competitive marketplace.</a:t>
            </a:r>
          </a:p>
          <a:p>
            <a:r>
              <a:rPr lang="en-US" dirty="0" smtClean="0"/>
              <a:t>Works with the executive team in strategy formulation processes.</a:t>
            </a:r>
          </a:p>
          <a:p>
            <a:r>
              <a:rPr lang="en-US" dirty="0" smtClean="0"/>
              <a:t>A </a:t>
            </a:r>
            <a:r>
              <a:rPr lang="en-US" sz="2200" b="1" dirty="0" smtClean="0">
                <a:solidFill>
                  <a:srgbClr val="002060"/>
                </a:solidFill>
              </a:rPr>
              <a:t>business technology strategist</a:t>
            </a:r>
            <a:r>
              <a:rPr lang="en-US" dirty="0" smtClean="0"/>
              <a:t> or strategic business leader.</a:t>
            </a:r>
          </a:p>
          <a:p>
            <a:r>
              <a:rPr lang="en-US" dirty="0" smtClean="0"/>
              <a:t>Uses technology as the core tool in creating </a:t>
            </a:r>
            <a:r>
              <a:rPr lang="en-US" sz="2200" b="1" dirty="0" smtClean="0">
                <a:solidFill>
                  <a:srgbClr val="002060"/>
                </a:solidFill>
              </a:rPr>
              <a:t>competitive</a:t>
            </a:r>
            <a:r>
              <a:rPr lang="en-US" dirty="0" smtClean="0"/>
              <a:t> </a:t>
            </a:r>
            <a:r>
              <a:rPr lang="en-US" sz="2200" b="1" dirty="0" smtClean="0">
                <a:solidFill>
                  <a:srgbClr val="002060"/>
                </a:solidFill>
              </a:rPr>
              <a:t>advantage</a:t>
            </a:r>
            <a:r>
              <a:rPr lang="en-US" dirty="0" smtClean="0"/>
              <a:t> and aligning business and IT strategies.</a:t>
            </a:r>
          </a:p>
          <a:p>
            <a:r>
              <a:rPr lang="en-US" dirty="0" smtClean="0"/>
              <a:t>In the early days, the CIO was predominantly responsible for controlling</a:t>
            </a:r>
          </a:p>
          <a:p>
            <a:pPr>
              <a:buNone/>
            </a:pPr>
            <a:r>
              <a:rPr lang="en-US" dirty="0" smtClean="0"/>
              <a:t>	costs and reported to the CFO.</a:t>
            </a:r>
          </a:p>
        </p:txBody>
      </p:sp>
    </p:spTree>
  </p:cSld>
  <p:clrMapOvr>
    <a:masterClrMapping/>
  </p:clrMapOvr>
  <p:transition spd="slow">
    <p:fade/>
  </p:transition>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0" y="636657"/>
            <a:ext cx="9144000" cy="353943"/>
          </a:xfrm>
          <a:prstGeom prst="rect">
            <a:avLst/>
          </a:prstGeom>
          <a:noFill/>
          <a:ln w="9525" algn="ctr">
            <a:noFill/>
            <a:miter lim="800000"/>
            <a:headEnd/>
            <a:tailEnd/>
          </a:ln>
        </p:spPr>
        <p:txBody>
          <a:bodyPr wrap="square">
            <a:spAutoFit/>
          </a:bodyPr>
          <a:lstStyle/>
          <a:p>
            <a:pPr algn="ctr"/>
            <a:r>
              <a:rPr lang="en-US" sz="1700" dirty="0" smtClean="0"/>
              <a:t>Figure 7.4  The CIO’s lieutenants.</a:t>
            </a:r>
            <a:endParaRPr lang="en-US" sz="1700" dirty="0"/>
          </a:p>
        </p:txBody>
      </p:sp>
      <p:pic>
        <p:nvPicPr>
          <p:cNvPr id="51202" name="Picture 2" descr="ftp://smandemod:jws&amp;ILEI$@ftp.wiley.com/Pearlson/Final%20Images/C07GR/c07f004.jpg"/>
          <p:cNvPicPr>
            <a:picLocks noChangeAspect="1" noChangeArrowheads="1"/>
          </p:cNvPicPr>
          <p:nvPr/>
        </p:nvPicPr>
        <p:blipFill>
          <a:blip r:embed="rId3" cstate="print"/>
          <a:srcRect/>
          <a:stretch>
            <a:fillRect/>
          </a:stretch>
        </p:blipFill>
        <p:spPr bwMode="auto">
          <a:xfrm>
            <a:off x="381000" y="990600"/>
            <a:ext cx="8229600" cy="5464175"/>
          </a:xfrm>
          <a:prstGeom prst="rect">
            <a:avLst/>
          </a:prstGeom>
          <a:noFill/>
        </p:spPr>
      </p:pic>
      <p:sp>
        <p:nvSpPr>
          <p:cNvPr id="2" name="Footer Placeholder 1"/>
          <p:cNvSpPr>
            <a:spLocks noGrp="1"/>
          </p:cNvSpPr>
          <p:nvPr>
            <p:ph type="ftr" sz="quarter" idx="11"/>
          </p:nvPr>
        </p:nvSpPr>
        <p:spPr>
          <a:xfrm>
            <a:off x="3124200" y="6492875"/>
            <a:ext cx="2895600" cy="365125"/>
          </a:xfrm>
        </p:spPr>
        <p:txBody>
          <a:bodyPr/>
          <a:lstStyle/>
          <a:p>
            <a:r>
              <a:rPr lang="en-US" dirty="0" smtClean="0"/>
              <a:t>(c) 2013 John Wiley &amp; Sons, Inc.</a:t>
            </a:r>
          </a:p>
        </p:txBody>
      </p:sp>
    </p:spTree>
  </p:cSld>
  <p:clrMapOvr>
    <a:masterClrMapping/>
  </p:clrMapOvr>
  <p:transition spd="slow">
    <p:fade/>
  </p:transition>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762000"/>
            <a:ext cx="8229600" cy="914400"/>
          </a:xfrm>
        </p:spPr>
        <p:txBody>
          <a:bodyPr>
            <a:normAutofit/>
          </a:bodyPr>
          <a:lstStyle/>
          <a:p>
            <a:r>
              <a:rPr lang="en-US" b="1" dirty="0" smtClean="0">
                <a:solidFill>
                  <a:srgbClr val="0036A2"/>
                </a:solidFill>
              </a:rPr>
              <a:t>Building a Business Case</a:t>
            </a:r>
          </a:p>
        </p:txBody>
      </p:sp>
      <p:sp>
        <p:nvSpPr>
          <p:cNvPr id="3" name="Content Placeholder 2"/>
          <p:cNvSpPr>
            <a:spLocks noGrp="1"/>
          </p:cNvSpPr>
          <p:nvPr>
            <p:ph idx="1"/>
          </p:nvPr>
        </p:nvSpPr>
        <p:spPr>
          <a:xfrm>
            <a:off x="609600" y="1447800"/>
            <a:ext cx="8229600" cy="5105400"/>
          </a:xfrm>
        </p:spPr>
        <p:txBody>
          <a:bodyPr>
            <a:normAutofit/>
          </a:bodyPr>
          <a:lstStyle/>
          <a:p>
            <a:r>
              <a:rPr lang="en-US" sz="1800" dirty="0" smtClean="0"/>
              <a:t>The IT organization is often charged with providing </a:t>
            </a:r>
            <a:r>
              <a:rPr lang="en-US" b="1" dirty="0" smtClean="0">
                <a:solidFill>
                  <a:srgbClr val="002060"/>
                </a:solidFill>
              </a:rPr>
              <a:t>solutions</a:t>
            </a:r>
            <a:r>
              <a:rPr lang="en-US" sz="1800" dirty="0" smtClean="0"/>
              <a:t>.</a:t>
            </a:r>
          </a:p>
          <a:p>
            <a:r>
              <a:rPr lang="en-US" sz="1800" dirty="0" smtClean="0"/>
              <a:t>A business case:</a:t>
            </a:r>
          </a:p>
          <a:p>
            <a:pPr lvl="1"/>
            <a:r>
              <a:rPr lang="en-US" sz="1600" dirty="0" smtClean="0"/>
              <a:t>is created to gain support and a “go-ahead” decision on an IT investment.</a:t>
            </a:r>
          </a:p>
          <a:p>
            <a:pPr lvl="1"/>
            <a:r>
              <a:rPr lang="en-US" sz="1600" dirty="0" smtClean="0"/>
              <a:t>is similar to a legal case.</a:t>
            </a:r>
          </a:p>
          <a:p>
            <a:pPr lvl="1"/>
            <a:r>
              <a:rPr lang="en-US" sz="1600" dirty="0" smtClean="0"/>
              <a:t>is a structured document that lays out all the relevant information needed to make a go/no-go </a:t>
            </a:r>
            <a:r>
              <a:rPr lang="en-US" b="1" dirty="0" smtClean="0">
                <a:solidFill>
                  <a:srgbClr val="002060"/>
                </a:solidFill>
              </a:rPr>
              <a:t>decision</a:t>
            </a:r>
            <a:r>
              <a:rPr lang="en-US" sz="1600" dirty="0" smtClean="0"/>
              <a:t> (Figure 7.5).</a:t>
            </a:r>
          </a:p>
          <a:p>
            <a:pPr lvl="1"/>
            <a:r>
              <a:rPr lang="en-US" sz="1600" dirty="0" smtClean="0"/>
              <a:t>helps establish </a:t>
            </a:r>
            <a:r>
              <a:rPr lang="en-US" b="1" dirty="0" smtClean="0">
                <a:solidFill>
                  <a:srgbClr val="002060"/>
                </a:solidFill>
              </a:rPr>
              <a:t>priorities</a:t>
            </a:r>
            <a:r>
              <a:rPr lang="en-US" sz="1600" dirty="0" smtClean="0"/>
              <a:t> for investing in different projects.</a:t>
            </a:r>
          </a:p>
          <a:p>
            <a:pPr lvl="1"/>
            <a:r>
              <a:rPr lang="en-US" sz="1600" dirty="0" smtClean="0"/>
              <a:t>identifies how IT and the business can deliver new benefits.</a:t>
            </a:r>
          </a:p>
          <a:p>
            <a:pPr lvl="1"/>
            <a:r>
              <a:rPr lang="en-US" sz="1600" dirty="0" smtClean="0"/>
              <a:t>gains </a:t>
            </a:r>
            <a:r>
              <a:rPr lang="en-US" b="1" dirty="0" smtClean="0">
                <a:solidFill>
                  <a:srgbClr val="002060"/>
                </a:solidFill>
              </a:rPr>
              <a:t>commitment</a:t>
            </a:r>
            <a:r>
              <a:rPr lang="en-US" sz="1600" dirty="0" smtClean="0"/>
              <a:t> from business managers.</a:t>
            </a:r>
          </a:p>
          <a:p>
            <a:pPr lvl="1"/>
            <a:r>
              <a:rPr lang="en-US" sz="1600" dirty="0" smtClean="0"/>
              <a:t>creates a basis for monitoring the investment.</a:t>
            </a:r>
          </a:p>
          <a:p>
            <a:r>
              <a:rPr lang="en-US" sz="1800" dirty="0" smtClean="0"/>
              <a:t>Daniel and Peppard have suggested a framework for identifying and describing both financial and nonfinancial benefits (Figure 7.6).</a:t>
            </a:r>
          </a:p>
          <a:p>
            <a:r>
              <a:rPr lang="en-US" sz="1800" dirty="0" smtClean="0"/>
              <a:t>Figure 7.7 contains a sample of the </a:t>
            </a:r>
            <a:r>
              <a:rPr lang="en-US" b="1" dirty="0" smtClean="0">
                <a:solidFill>
                  <a:srgbClr val="002060"/>
                </a:solidFill>
              </a:rPr>
              <a:t>cost-risk-benefit analysis</a:t>
            </a:r>
            <a:r>
              <a:rPr lang="en-US" sz="1800" dirty="0" smtClean="0"/>
              <a:t>.</a:t>
            </a:r>
            <a:endParaRPr lang="en-US" sz="1800" dirty="0"/>
          </a:p>
        </p:txBody>
      </p:sp>
      <p:sp>
        <p:nvSpPr>
          <p:cNvPr id="4" name="Footer Placeholder 3"/>
          <p:cNvSpPr>
            <a:spLocks noGrp="1"/>
          </p:cNvSpPr>
          <p:nvPr>
            <p:ph type="ftr" sz="quarter" idx="11"/>
          </p:nvPr>
        </p:nvSpPr>
        <p:spPr>
          <a:xfrm>
            <a:off x="3124200" y="6569075"/>
            <a:ext cx="2895600" cy="365125"/>
          </a:xfrm>
        </p:spPr>
        <p:txBody>
          <a:bodyPr/>
          <a:lstStyle/>
          <a:p>
            <a:r>
              <a:rPr lang="en-US" dirty="0" smtClean="0"/>
              <a:t>(c) 2013 John Wiley &amp; Sons, Inc.</a:t>
            </a:r>
          </a:p>
        </p:txBody>
      </p:sp>
    </p:spTree>
  </p:cSld>
  <p:clrMapOvr>
    <a:masterClrMapping/>
  </p:clrMapOvr>
  <p:transition spd="slow">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5"/>
          <p:cNvSpPr txBox="1">
            <a:spLocks noChangeArrowheads="1"/>
          </p:cNvSpPr>
          <p:nvPr/>
        </p:nvSpPr>
        <p:spPr bwMode="auto">
          <a:xfrm>
            <a:off x="0" y="636657"/>
            <a:ext cx="9144000" cy="353943"/>
          </a:xfrm>
          <a:prstGeom prst="rect">
            <a:avLst/>
          </a:prstGeom>
          <a:noFill/>
          <a:ln w="9525">
            <a:noFill/>
            <a:miter lim="800000"/>
            <a:headEnd/>
            <a:tailEnd/>
          </a:ln>
        </p:spPr>
        <p:txBody>
          <a:bodyPr wrap="square">
            <a:spAutoFit/>
          </a:bodyPr>
          <a:lstStyle/>
          <a:p>
            <a:pPr algn="ctr"/>
            <a:r>
              <a:rPr lang="en-US" sz="1700" dirty="0" smtClean="0"/>
              <a:t>Figure 7.5  Components of a business case.</a:t>
            </a:r>
            <a:endParaRPr lang="en-US" sz="1700" dirty="0"/>
          </a:p>
        </p:txBody>
      </p:sp>
      <p:graphicFrame>
        <p:nvGraphicFramePr>
          <p:cNvPr id="5" name="Table 4"/>
          <p:cNvGraphicFramePr>
            <a:graphicFrameLocks noGrp="1"/>
          </p:cNvGraphicFramePr>
          <p:nvPr>
            <p:extLst>
              <p:ext uri="{D42A27DB-BD31-4B8C-83A1-F6EECF244321}">
                <p14:modId xmlns:p14="http://schemas.microsoft.com/office/powerpoint/2010/main" val="4283933761"/>
              </p:ext>
            </p:extLst>
          </p:nvPr>
        </p:nvGraphicFramePr>
        <p:xfrm>
          <a:off x="685800" y="1066800"/>
          <a:ext cx="8153400" cy="5347690"/>
        </p:xfrm>
        <a:graphic>
          <a:graphicData uri="http://schemas.openxmlformats.org/drawingml/2006/table">
            <a:tbl>
              <a:tblPr/>
              <a:tblGrid>
                <a:gridCol w="1524000"/>
                <a:gridCol w="6629400"/>
              </a:tblGrid>
              <a:tr h="470033">
                <a:tc>
                  <a:txBody>
                    <a:bodyPr/>
                    <a:lstStyle/>
                    <a:p>
                      <a:pPr marL="0" marR="0" algn="ctr" hangingPunct="0">
                        <a:lnSpc>
                          <a:spcPct val="100000"/>
                        </a:lnSpc>
                        <a:spcBef>
                          <a:spcPts val="0"/>
                        </a:spcBef>
                        <a:spcAft>
                          <a:spcPts val="0"/>
                        </a:spcAft>
                        <a:tabLst>
                          <a:tab pos="2057400" algn="ctr"/>
                        </a:tabLst>
                      </a:pPr>
                      <a:r>
                        <a:rPr lang="en-US" sz="1400" b="1" kern="1200" dirty="0">
                          <a:solidFill>
                            <a:schemeClr val="bg1"/>
                          </a:solidFill>
                          <a:latin typeface="+mj-lt"/>
                          <a:ea typeface="Times New Roman"/>
                          <a:cs typeface="Times New Roman"/>
                        </a:rPr>
                        <a:t>Section or Component</a:t>
                      </a:r>
                    </a:p>
                  </a:txBody>
                  <a:tcPr marL="19878" marR="198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a:txBody>
                    <a:bodyPr/>
                    <a:lstStyle/>
                    <a:p>
                      <a:pPr marL="0" marR="0" algn="ctr" hangingPunct="0">
                        <a:lnSpc>
                          <a:spcPct val="100000"/>
                        </a:lnSpc>
                        <a:spcBef>
                          <a:spcPts val="0"/>
                        </a:spcBef>
                        <a:spcAft>
                          <a:spcPts val="0"/>
                        </a:spcAft>
                        <a:tabLst>
                          <a:tab pos="2057400" algn="ctr"/>
                        </a:tabLst>
                      </a:pPr>
                      <a:r>
                        <a:rPr lang="en-US" sz="1400" b="1" kern="1200" dirty="0">
                          <a:solidFill>
                            <a:schemeClr val="bg1"/>
                          </a:solidFill>
                          <a:latin typeface="+mj-lt"/>
                          <a:ea typeface="Times New Roman"/>
                          <a:cs typeface="Times New Roman"/>
                        </a:rPr>
                        <a:t>Description</a:t>
                      </a:r>
                    </a:p>
                  </a:txBody>
                  <a:tcPr marL="19878" marR="198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r>
              <a:tr h="215767">
                <a:tc>
                  <a:txBody>
                    <a:bodyPr/>
                    <a:lstStyle/>
                    <a:p>
                      <a:pPr marL="0" marR="0" algn="l" hangingPunct="0">
                        <a:lnSpc>
                          <a:spcPct val="100000"/>
                        </a:lnSpc>
                        <a:spcBef>
                          <a:spcPts val="0"/>
                        </a:spcBef>
                        <a:spcAft>
                          <a:spcPts val="0"/>
                        </a:spcAft>
                        <a:tabLst>
                          <a:tab pos="2057400" algn="ctr"/>
                        </a:tabLst>
                      </a:pPr>
                      <a:r>
                        <a:rPr lang="en-US" sz="1200" dirty="0">
                          <a:solidFill>
                            <a:schemeClr val="tx1"/>
                          </a:solidFill>
                          <a:latin typeface="+mn-lt"/>
                          <a:ea typeface="Times New Roman"/>
                          <a:cs typeface="Times New Roman"/>
                        </a:rPr>
                        <a:t>Executive Summary</a:t>
                      </a:r>
                    </a:p>
                  </a:txBody>
                  <a:tcPr marL="19878" marR="198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lnSpc>
                          <a:spcPct val="100000"/>
                        </a:lnSpc>
                        <a:spcBef>
                          <a:spcPts val="0"/>
                        </a:spcBef>
                        <a:spcAft>
                          <a:spcPts val="0"/>
                        </a:spcAft>
                        <a:tabLst>
                          <a:tab pos="2057400" algn="ctr"/>
                        </a:tabLst>
                      </a:pPr>
                      <a:r>
                        <a:rPr lang="en-US" sz="1200" dirty="0">
                          <a:solidFill>
                            <a:schemeClr val="tx1"/>
                          </a:solidFill>
                          <a:latin typeface="+mn-lt"/>
                          <a:ea typeface="Times New Roman"/>
                          <a:cs typeface="Times New Roman"/>
                        </a:rPr>
                        <a:t>One or two page description of the overall business case document.  </a:t>
                      </a:r>
                    </a:p>
                  </a:txBody>
                  <a:tcPr marL="19878" marR="198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5918">
                <a:tc>
                  <a:txBody>
                    <a:bodyPr/>
                    <a:lstStyle/>
                    <a:p>
                      <a:pPr marL="0" marR="0" algn="l" hangingPunct="0">
                        <a:lnSpc>
                          <a:spcPct val="100000"/>
                        </a:lnSpc>
                        <a:spcBef>
                          <a:spcPts val="0"/>
                        </a:spcBef>
                        <a:spcAft>
                          <a:spcPts val="0"/>
                        </a:spcAft>
                        <a:tabLst>
                          <a:tab pos="2057400" algn="ctr"/>
                        </a:tabLst>
                      </a:pPr>
                      <a:r>
                        <a:rPr lang="en-US" sz="1200" dirty="0">
                          <a:solidFill>
                            <a:schemeClr val="tx1"/>
                          </a:solidFill>
                          <a:latin typeface="+mn-lt"/>
                          <a:ea typeface="Times New Roman"/>
                          <a:cs typeface="Times New Roman"/>
                        </a:rPr>
                        <a:t>Overview and Introduction</a:t>
                      </a:r>
                    </a:p>
                  </a:txBody>
                  <a:tcPr marL="19878" marR="198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lnSpc>
                          <a:spcPct val="100000"/>
                        </a:lnSpc>
                        <a:spcBef>
                          <a:spcPts val="0"/>
                        </a:spcBef>
                        <a:spcAft>
                          <a:spcPts val="0"/>
                        </a:spcAft>
                        <a:tabLst>
                          <a:tab pos="2057400" algn="ctr"/>
                        </a:tabLst>
                      </a:pPr>
                      <a:r>
                        <a:rPr lang="en-US" sz="1200" dirty="0">
                          <a:solidFill>
                            <a:schemeClr val="tx1"/>
                          </a:solidFill>
                          <a:latin typeface="+mn-lt"/>
                          <a:ea typeface="Times New Roman"/>
                          <a:cs typeface="Times New Roman"/>
                        </a:rPr>
                        <a:t>Includes a brief business background, the current business situation, a clear statement of the business problem or </a:t>
                      </a:r>
                      <a:r>
                        <a:rPr lang="en-US" sz="1200" dirty="0" smtClean="0">
                          <a:solidFill>
                            <a:schemeClr val="tx1"/>
                          </a:solidFill>
                          <a:latin typeface="+mn-lt"/>
                          <a:ea typeface="Times New Roman"/>
                          <a:cs typeface="Times New Roman"/>
                        </a:rPr>
                        <a:t>opportunity, </a:t>
                      </a:r>
                      <a:r>
                        <a:rPr lang="en-US" sz="1200" dirty="0">
                          <a:solidFill>
                            <a:schemeClr val="tx1"/>
                          </a:solidFill>
                          <a:latin typeface="+mn-lt"/>
                          <a:ea typeface="Times New Roman"/>
                          <a:cs typeface="Times New Roman"/>
                        </a:rPr>
                        <a:t>and a recommended solution at a high </a:t>
                      </a:r>
                      <a:r>
                        <a:rPr lang="en-US" sz="1200" dirty="0" smtClean="0">
                          <a:solidFill>
                            <a:schemeClr val="tx1"/>
                          </a:solidFill>
                          <a:latin typeface="+mn-lt"/>
                          <a:ea typeface="Times New Roman"/>
                          <a:cs typeface="Times New Roman"/>
                        </a:rPr>
                        <a:t>level.</a:t>
                      </a:r>
                      <a:endParaRPr lang="en-US" sz="1200" dirty="0">
                        <a:solidFill>
                          <a:schemeClr val="tx1"/>
                        </a:solidFill>
                        <a:latin typeface="+mn-lt"/>
                        <a:ea typeface="Times New Roman"/>
                        <a:cs typeface="Times New Roman"/>
                      </a:endParaRPr>
                    </a:p>
                  </a:txBody>
                  <a:tcPr marL="19878" marR="198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0404">
                <a:tc>
                  <a:txBody>
                    <a:bodyPr/>
                    <a:lstStyle/>
                    <a:p>
                      <a:pPr marL="0" marR="0" algn="l" hangingPunct="0">
                        <a:lnSpc>
                          <a:spcPct val="100000"/>
                        </a:lnSpc>
                        <a:spcBef>
                          <a:spcPts val="0"/>
                        </a:spcBef>
                        <a:spcAft>
                          <a:spcPts val="0"/>
                        </a:spcAft>
                        <a:tabLst>
                          <a:tab pos="2057400" algn="ctr"/>
                        </a:tabLst>
                      </a:pPr>
                      <a:r>
                        <a:rPr lang="en-US" sz="1200" dirty="0">
                          <a:solidFill>
                            <a:schemeClr val="tx1"/>
                          </a:solidFill>
                          <a:latin typeface="+mn-lt"/>
                          <a:ea typeface="Times New Roman"/>
                          <a:cs typeface="Times New Roman"/>
                        </a:rPr>
                        <a:t>Assumptions and Rationale</a:t>
                      </a:r>
                    </a:p>
                  </a:txBody>
                  <a:tcPr marL="19878" marR="198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lnSpc>
                          <a:spcPct val="100000"/>
                        </a:lnSpc>
                        <a:spcBef>
                          <a:spcPts val="0"/>
                        </a:spcBef>
                        <a:spcAft>
                          <a:spcPts val="0"/>
                        </a:spcAft>
                        <a:tabLst>
                          <a:tab pos="2057400" algn="ctr"/>
                        </a:tabLst>
                      </a:pPr>
                      <a:r>
                        <a:rPr lang="en-US" sz="1200" dirty="0">
                          <a:solidFill>
                            <a:schemeClr val="tx1"/>
                          </a:solidFill>
                          <a:latin typeface="+mn-lt"/>
                          <a:ea typeface="Times New Roman"/>
                          <a:cs typeface="Times New Roman"/>
                        </a:rPr>
                        <a:t>Includes issues driving the proposal (could be operational, human resource, environmental, competitive, industry or market trends, </a:t>
                      </a:r>
                      <a:r>
                        <a:rPr lang="en-US" sz="1200" dirty="0" smtClean="0">
                          <a:solidFill>
                            <a:schemeClr val="tx1"/>
                          </a:solidFill>
                          <a:latin typeface="+mn-lt"/>
                          <a:ea typeface="Times New Roman"/>
                          <a:cs typeface="Times New Roman"/>
                        </a:rPr>
                        <a:t>financial, or </a:t>
                      </a:r>
                      <a:r>
                        <a:rPr lang="en-US" sz="1200" dirty="0">
                          <a:solidFill>
                            <a:schemeClr val="tx1"/>
                          </a:solidFill>
                          <a:latin typeface="+mn-lt"/>
                          <a:ea typeface="Times New Roman"/>
                          <a:cs typeface="Times New Roman"/>
                        </a:rPr>
                        <a:t>otherwise</a:t>
                      </a:r>
                      <a:r>
                        <a:rPr lang="en-US" sz="1200" dirty="0" smtClean="0">
                          <a:solidFill>
                            <a:schemeClr val="tx1"/>
                          </a:solidFill>
                          <a:latin typeface="+mn-lt"/>
                          <a:ea typeface="Times New Roman"/>
                          <a:cs typeface="Times New Roman"/>
                        </a:rPr>
                        <a:t>)</a:t>
                      </a:r>
                      <a:r>
                        <a:rPr lang="en-US" sz="1200" strike="noStrike" dirty="0" smtClean="0">
                          <a:solidFill>
                            <a:schemeClr val="tx1"/>
                          </a:solidFill>
                          <a:latin typeface="+mn-lt"/>
                          <a:ea typeface="Times New Roman"/>
                          <a:cs typeface="Times New Roman"/>
                        </a:rPr>
                        <a:t>.</a:t>
                      </a:r>
                      <a:r>
                        <a:rPr lang="en-US" sz="1200" dirty="0" smtClean="0">
                          <a:solidFill>
                            <a:schemeClr val="tx1"/>
                          </a:solidFill>
                          <a:latin typeface="+mn-lt"/>
                          <a:ea typeface="Times New Roman"/>
                          <a:cs typeface="Times New Roman"/>
                        </a:rPr>
                        <a:t> </a:t>
                      </a:r>
                      <a:endParaRPr lang="en-US" sz="1200" dirty="0">
                        <a:solidFill>
                          <a:schemeClr val="tx1"/>
                        </a:solidFill>
                        <a:latin typeface="+mn-lt"/>
                        <a:ea typeface="Times New Roman"/>
                        <a:cs typeface="Times New Roman"/>
                      </a:endParaRPr>
                    </a:p>
                  </a:txBody>
                  <a:tcPr marL="19878" marR="198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7435">
                <a:tc>
                  <a:txBody>
                    <a:bodyPr/>
                    <a:lstStyle/>
                    <a:p>
                      <a:pPr marL="0" marR="0" algn="l" hangingPunct="0">
                        <a:lnSpc>
                          <a:spcPct val="100000"/>
                        </a:lnSpc>
                        <a:spcBef>
                          <a:spcPts val="0"/>
                        </a:spcBef>
                        <a:spcAft>
                          <a:spcPts val="0"/>
                        </a:spcAft>
                        <a:tabLst>
                          <a:tab pos="2057400" algn="ctr"/>
                        </a:tabLst>
                      </a:pPr>
                      <a:r>
                        <a:rPr lang="en-US" sz="1200" dirty="0">
                          <a:solidFill>
                            <a:schemeClr val="tx1"/>
                          </a:solidFill>
                          <a:latin typeface="+mn-lt"/>
                          <a:ea typeface="Times New Roman"/>
                          <a:cs typeface="Times New Roman"/>
                        </a:rPr>
                        <a:t>Program Summary</a:t>
                      </a:r>
                    </a:p>
                  </a:txBody>
                  <a:tcPr marL="19878" marR="198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lnSpc>
                          <a:spcPct val="100000"/>
                        </a:lnSpc>
                        <a:spcBef>
                          <a:spcPts val="0"/>
                        </a:spcBef>
                        <a:spcAft>
                          <a:spcPts val="0"/>
                        </a:spcAft>
                        <a:tabLst>
                          <a:tab pos="2057400" algn="ctr"/>
                        </a:tabLst>
                      </a:pPr>
                      <a:r>
                        <a:rPr lang="en-US" sz="1200" dirty="0">
                          <a:solidFill>
                            <a:schemeClr val="tx1"/>
                          </a:solidFill>
                          <a:latin typeface="+mn-lt"/>
                          <a:ea typeface="Times New Roman"/>
                          <a:cs typeface="Times New Roman"/>
                        </a:rPr>
                        <a:t>Includes </a:t>
                      </a:r>
                      <a:r>
                        <a:rPr lang="en-US" sz="1200" dirty="0" smtClean="0">
                          <a:solidFill>
                            <a:schemeClr val="tx1"/>
                          </a:solidFill>
                          <a:latin typeface="+mn-lt"/>
                          <a:ea typeface="Times New Roman"/>
                          <a:cs typeface="Times New Roman"/>
                        </a:rPr>
                        <a:t>a high </a:t>
                      </a:r>
                      <a:r>
                        <a:rPr lang="en-US" sz="1200" dirty="0">
                          <a:solidFill>
                            <a:schemeClr val="tx1"/>
                          </a:solidFill>
                          <a:latin typeface="+mn-lt"/>
                          <a:ea typeface="Times New Roman"/>
                          <a:cs typeface="Times New Roman"/>
                        </a:rPr>
                        <a:t>level and then detailed description of the project, well-defined scope, objectives, contacts, resource plan, key metrics (financial and otherwise), implementation plan (high level discussion and potential impacts</a:t>
                      </a:r>
                      <a:r>
                        <a:rPr lang="en-US" sz="1200" dirty="0" smtClean="0">
                          <a:solidFill>
                            <a:schemeClr val="tx1"/>
                          </a:solidFill>
                          <a:latin typeface="+mn-lt"/>
                          <a:ea typeface="Times New Roman"/>
                          <a:cs typeface="Times New Roman"/>
                        </a:rPr>
                        <a:t>), </a:t>
                      </a:r>
                      <a:r>
                        <a:rPr lang="en-US" sz="1200" dirty="0">
                          <a:solidFill>
                            <a:schemeClr val="tx1"/>
                          </a:solidFill>
                          <a:latin typeface="+mn-lt"/>
                          <a:ea typeface="Times New Roman"/>
                          <a:cs typeface="Times New Roman"/>
                        </a:rPr>
                        <a:t>and key components to make this a success.</a:t>
                      </a:r>
                    </a:p>
                  </a:txBody>
                  <a:tcPr marL="19878" marR="198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4316">
                <a:tc>
                  <a:txBody>
                    <a:bodyPr/>
                    <a:lstStyle/>
                    <a:p>
                      <a:pPr marL="0" marR="0" algn="l" hangingPunct="0">
                        <a:lnSpc>
                          <a:spcPct val="100000"/>
                        </a:lnSpc>
                        <a:spcBef>
                          <a:spcPts val="0"/>
                        </a:spcBef>
                        <a:spcAft>
                          <a:spcPts val="0"/>
                        </a:spcAft>
                        <a:tabLst>
                          <a:tab pos="2057400" algn="ctr"/>
                        </a:tabLst>
                      </a:pPr>
                      <a:r>
                        <a:rPr lang="en-US" sz="1200" dirty="0">
                          <a:solidFill>
                            <a:schemeClr val="tx1"/>
                          </a:solidFill>
                          <a:latin typeface="+mn-lt"/>
                          <a:ea typeface="Times New Roman"/>
                          <a:cs typeface="Times New Roman"/>
                        </a:rPr>
                        <a:t>Financial Discussion and Analysis</a:t>
                      </a:r>
                    </a:p>
                  </a:txBody>
                  <a:tcPr marL="19878" marR="198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lnSpc>
                          <a:spcPct val="100000"/>
                        </a:lnSpc>
                        <a:spcBef>
                          <a:spcPts val="0"/>
                        </a:spcBef>
                        <a:spcAft>
                          <a:spcPts val="0"/>
                        </a:spcAft>
                        <a:tabLst>
                          <a:tab pos="2057400" algn="ctr"/>
                        </a:tabLst>
                      </a:pPr>
                      <a:r>
                        <a:rPr lang="en-US" sz="1200" dirty="0">
                          <a:solidFill>
                            <a:schemeClr val="tx1"/>
                          </a:solidFill>
                          <a:latin typeface="+mn-lt"/>
                          <a:ea typeface="Times New Roman"/>
                          <a:cs typeface="Times New Roman"/>
                        </a:rPr>
                        <a:t>Starts with </a:t>
                      </a:r>
                      <a:r>
                        <a:rPr lang="en-US" sz="1200" dirty="0" smtClean="0">
                          <a:solidFill>
                            <a:schemeClr val="tx1"/>
                          </a:solidFill>
                          <a:latin typeface="+mn-lt"/>
                          <a:ea typeface="Times New Roman"/>
                          <a:cs typeface="Times New Roman"/>
                        </a:rPr>
                        <a:t>financial summary</a:t>
                      </a:r>
                      <a:r>
                        <a:rPr lang="en-US" sz="1200" strike="noStrike" dirty="0" smtClean="0">
                          <a:solidFill>
                            <a:schemeClr val="tx1"/>
                          </a:solidFill>
                          <a:latin typeface="+mn-lt"/>
                          <a:ea typeface="Times New Roman"/>
                          <a:cs typeface="Times New Roman"/>
                        </a:rPr>
                        <a:t> t</a:t>
                      </a:r>
                      <a:r>
                        <a:rPr lang="en-US" sz="1200" dirty="0" smtClean="0">
                          <a:solidFill>
                            <a:schemeClr val="tx1"/>
                          </a:solidFill>
                          <a:latin typeface="+mn-lt"/>
                          <a:ea typeface="Times New Roman"/>
                          <a:cs typeface="Times New Roman"/>
                        </a:rPr>
                        <a:t>hen </a:t>
                      </a:r>
                      <a:r>
                        <a:rPr lang="en-US" sz="1200" dirty="0">
                          <a:solidFill>
                            <a:schemeClr val="tx1"/>
                          </a:solidFill>
                          <a:latin typeface="+mn-lt"/>
                          <a:ea typeface="Times New Roman"/>
                          <a:cs typeface="Times New Roman"/>
                        </a:rPr>
                        <a:t>includes details such as projected costs/revenues/benefits, financial metrics, </a:t>
                      </a:r>
                      <a:r>
                        <a:rPr lang="en-US" sz="1200" dirty="0" smtClean="0">
                          <a:solidFill>
                            <a:schemeClr val="tx1"/>
                          </a:solidFill>
                          <a:latin typeface="+mn-lt"/>
                          <a:ea typeface="Times New Roman"/>
                          <a:cs typeface="Times New Roman"/>
                        </a:rPr>
                        <a:t>financial </a:t>
                      </a:r>
                      <a:r>
                        <a:rPr lang="en-US" sz="1200" dirty="0">
                          <a:solidFill>
                            <a:schemeClr val="tx1"/>
                          </a:solidFill>
                          <a:latin typeface="+mn-lt"/>
                          <a:ea typeface="Times New Roman"/>
                          <a:cs typeface="Times New Roman"/>
                        </a:rPr>
                        <a:t>model, cash flow statement, and assumptions that went into creating </a:t>
                      </a:r>
                      <a:r>
                        <a:rPr lang="en-US" sz="1200" dirty="0" smtClean="0">
                          <a:solidFill>
                            <a:schemeClr val="tx1"/>
                          </a:solidFill>
                          <a:latin typeface="+mn-lt"/>
                          <a:ea typeface="Times New Roman"/>
                          <a:cs typeface="Times New Roman"/>
                        </a:rPr>
                        <a:t>financial </a:t>
                      </a:r>
                      <a:r>
                        <a:rPr lang="en-US" sz="1200" dirty="0">
                          <a:solidFill>
                            <a:schemeClr val="tx1"/>
                          </a:solidFill>
                          <a:latin typeface="+mn-lt"/>
                          <a:ea typeface="Times New Roman"/>
                          <a:cs typeface="Times New Roman"/>
                        </a:rPr>
                        <a:t>statements.  Total Cost of Ownership (TCO) calculations analysis would go in this section.</a:t>
                      </a:r>
                    </a:p>
                  </a:txBody>
                  <a:tcPr marL="19878" marR="198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8787">
                <a:tc>
                  <a:txBody>
                    <a:bodyPr/>
                    <a:lstStyle/>
                    <a:p>
                      <a:pPr marL="0" marR="0" algn="l" hangingPunct="0">
                        <a:lnSpc>
                          <a:spcPct val="100000"/>
                        </a:lnSpc>
                        <a:spcBef>
                          <a:spcPts val="0"/>
                        </a:spcBef>
                        <a:spcAft>
                          <a:spcPts val="0"/>
                        </a:spcAft>
                        <a:tabLst>
                          <a:tab pos="2057400" algn="ctr"/>
                        </a:tabLst>
                      </a:pPr>
                      <a:r>
                        <a:rPr lang="en-US" sz="1200" dirty="0">
                          <a:solidFill>
                            <a:schemeClr val="tx1"/>
                          </a:solidFill>
                          <a:latin typeface="+mn-lt"/>
                          <a:ea typeface="Times New Roman"/>
                          <a:cs typeface="Times New Roman"/>
                        </a:rPr>
                        <a:t>Benefits and Business Impacts</a:t>
                      </a:r>
                    </a:p>
                  </a:txBody>
                  <a:tcPr marL="19878" marR="198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lnSpc>
                          <a:spcPct val="100000"/>
                        </a:lnSpc>
                        <a:spcBef>
                          <a:spcPts val="0"/>
                        </a:spcBef>
                        <a:spcAft>
                          <a:spcPts val="0"/>
                        </a:spcAft>
                        <a:tabLst>
                          <a:tab pos="2057400" algn="ctr"/>
                        </a:tabLst>
                      </a:pPr>
                      <a:r>
                        <a:rPr lang="en-US" sz="1200" dirty="0">
                          <a:solidFill>
                            <a:schemeClr val="tx1"/>
                          </a:solidFill>
                          <a:latin typeface="+mn-lt"/>
                          <a:ea typeface="Times New Roman"/>
                          <a:cs typeface="Times New Roman"/>
                        </a:rPr>
                        <a:t>Starts with business impacts </a:t>
                      </a:r>
                      <a:r>
                        <a:rPr lang="en-US" sz="1200" dirty="0" smtClean="0">
                          <a:solidFill>
                            <a:schemeClr val="tx1"/>
                          </a:solidFill>
                          <a:latin typeface="+mn-lt"/>
                          <a:ea typeface="Times New Roman"/>
                          <a:cs typeface="Times New Roman"/>
                        </a:rPr>
                        <a:t>summary </a:t>
                      </a:r>
                      <a:r>
                        <a:rPr lang="en-US" sz="1200" strike="noStrike" dirty="0" smtClean="0">
                          <a:solidFill>
                            <a:schemeClr val="tx1"/>
                          </a:solidFill>
                          <a:latin typeface="+mn-lt"/>
                          <a:ea typeface="Times New Roman"/>
                          <a:cs typeface="Times New Roman"/>
                        </a:rPr>
                        <a:t>t</a:t>
                      </a:r>
                      <a:r>
                        <a:rPr lang="en-US" sz="1200" dirty="0" smtClean="0">
                          <a:solidFill>
                            <a:schemeClr val="tx1"/>
                          </a:solidFill>
                          <a:latin typeface="+mn-lt"/>
                          <a:ea typeface="Times New Roman"/>
                          <a:cs typeface="Times New Roman"/>
                        </a:rPr>
                        <a:t>hen </a:t>
                      </a:r>
                      <a:r>
                        <a:rPr lang="en-US" sz="1200" dirty="0">
                          <a:solidFill>
                            <a:schemeClr val="tx1"/>
                          </a:solidFill>
                          <a:latin typeface="+mn-lt"/>
                          <a:ea typeface="Times New Roman"/>
                          <a:cs typeface="Times New Roman"/>
                        </a:rPr>
                        <a:t>includes details on all non-financial outcomes such as new business, transformation, innovations, competitive responses, organizational, supply chain, and human resource impacts.</a:t>
                      </a:r>
                    </a:p>
                  </a:txBody>
                  <a:tcPr marL="19878" marR="198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8787">
                <a:tc>
                  <a:txBody>
                    <a:bodyPr/>
                    <a:lstStyle/>
                    <a:p>
                      <a:pPr marL="0" marR="0" algn="l" hangingPunct="0">
                        <a:lnSpc>
                          <a:spcPct val="100000"/>
                        </a:lnSpc>
                        <a:spcBef>
                          <a:spcPts val="0"/>
                        </a:spcBef>
                        <a:spcAft>
                          <a:spcPts val="0"/>
                        </a:spcAft>
                        <a:tabLst>
                          <a:tab pos="2057400" algn="ctr"/>
                        </a:tabLst>
                      </a:pPr>
                      <a:r>
                        <a:rPr lang="en-US" sz="1200" dirty="0">
                          <a:solidFill>
                            <a:schemeClr val="tx1"/>
                          </a:solidFill>
                          <a:latin typeface="+mn-lt"/>
                          <a:ea typeface="Times New Roman"/>
                          <a:cs typeface="Times New Roman"/>
                        </a:rPr>
                        <a:t>Schedule and Milestones</a:t>
                      </a:r>
                    </a:p>
                  </a:txBody>
                  <a:tcPr marL="19878" marR="198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lnSpc>
                          <a:spcPct val="100000"/>
                        </a:lnSpc>
                        <a:spcBef>
                          <a:spcPts val="0"/>
                        </a:spcBef>
                        <a:spcAft>
                          <a:spcPts val="0"/>
                        </a:spcAft>
                        <a:tabLst>
                          <a:tab pos="2057400" algn="ctr"/>
                        </a:tabLst>
                      </a:pPr>
                      <a:r>
                        <a:rPr lang="en-US" sz="1200" dirty="0">
                          <a:solidFill>
                            <a:schemeClr val="tx1"/>
                          </a:solidFill>
                          <a:latin typeface="+mn-lt"/>
                          <a:ea typeface="Times New Roman"/>
                          <a:cs typeface="Times New Roman"/>
                        </a:rPr>
                        <a:t>Outlines the entire schedule for the project, highlights milestones and details expected metrics at each stage (what makes the go/no-go decision at each stage).  If appropriate, this section can also include a marketing plan and schedule (sometimes this is a separate section).</a:t>
                      </a:r>
                    </a:p>
                  </a:txBody>
                  <a:tcPr marL="19878" marR="198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8787">
                <a:tc>
                  <a:txBody>
                    <a:bodyPr/>
                    <a:lstStyle/>
                    <a:p>
                      <a:pPr marL="0" marR="0" algn="l" hangingPunct="0">
                        <a:lnSpc>
                          <a:spcPct val="100000"/>
                        </a:lnSpc>
                        <a:spcBef>
                          <a:spcPts val="0"/>
                        </a:spcBef>
                        <a:spcAft>
                          <a:spcPts val="0"/>
                        </a:spcAft>
                        <a:tabLst>
                          <a:tab pos="2057400" algn="ctr"/>
                        </a:tabLst>
                      </a:pPr>
                      <a:r>
                        <a:rPr lang="en-US" sz="1200" dirty="0">
                          <a:solidFill>
                            <a:schemeClr val="tx1"/>
                          </a:solidFill>
                          <a:latin typeface="+mn-lt"/>
                          <a:ea typeface="Times New Roman"/>
                          <a:cs typeface="Times New Roman"/>
                        </a:rPr>
                        <a:t>Risk and Contingency Analysis</a:t>
                      </a:r>
                    </a:p>
                  </a:txBody>
                  <a:tcPr marL="19878" marR="198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lnSpc>
                          <a:spcPct val="100000"/>
                        </a:lnSpc>
                        <a:spcBef>
                          <a:spcPts val="0"/>
                        </a:spcBef>
                        <a:spcAft>
                          <a:spcPts val="0"/>
                        </a:spcAft>
                        <a:tabLst>
                          <a:tab pos="2057400" algn="ctr"/>
                        </a:tabLst>
                      </a:pPr>
                      <a:r>
                        <a:rPr lang="en-US" sz="1200" dirty="0">
                          <a:solidFill>
                            <a:schemeClr val="tx1"/>
                          </a:solidFill>
                          <a:latin typeface="+mn-lt"/>
                          <a:ea typeface="Times New Roman"/>
                          <a:cs typeface="Times New Roman"/>
                        </a:rPr>
                        <a:t>Includes details on risks, risk </a:t>
                      </a:r>
                      <a:r>
                        <a:rPr lang="en-US" sz="1200" dirty="0" smtClean="0">
                          <a:solidFill>
                            <a:schemeClr val="tx1"/>
                          </a:solidFill>
                          <a:latin typeface="+mn-lt"/>
                          <a:ea typeface="Times New Roman"/>
                          <a:cs typeface="Times New Roman"/>
                        </a:rPr>
                        <a:t>analysis, and </a:t>
                      </a:r>
                      <a:r>
                        <a:rPr lang="en-US" sz="1200" dirty="0">
                          <a:solidFill>
                            <a:schemeClr val="tx1"/>
                          </a:solidFill>
                          <a:latin typeface="+mn-lt"/>
                          <a:ea typeface="Times New Roman"/>
                          <a:cs typeface="Times New Roman"/>
                        </a:rPr>
                        <a:t>contingencies to manage those risks.  Includes sensitivity analysis on the scenario(s) proposed and contingencies to manage anticipated consequences.  Includes interdependencies and </a:t>
                      </a:r>
                      <a:r>
                        <a:rPr lang="en-US" sz="1200" dirty="0" smtClean="0">
                          <a:solidFill>
                            <a:schemeClr val="tx1"/>
                          </a:solidFill>
                          <a:latin typeface="+mn-lt"/>
                          <a:ea typeface="Times New Roman"/>
                          <a:cs typeface="Times New Roman"/>
                        </a:rPr>
                        <a:t>the impact </a:t>
                      </a:r>
                      <a:r>
                        <a:rPr lang="en-US" sz="1200" dirty="0">
                          <a:solidFill>
                            <a:schemeClr val="tx1"/>
                          </a:solidFill>
                          <a:latin typeface="+mn-lt"/>
                          <a:ea typeface="Times New Roman"/>
                          <a:cs typeface="Times New Roman"/>
                        </a:rPr>
                        <a:t>they will have on potential outcomes.</a:t>
                      </a:r>
                    </a:p>
                  </a:txBody>
                  <a:tcPr marL="19878" marR="198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7159">
                <a:tc>
                  <a:txBody>
                    <a:bodyPr/>
                    <a:lstStyle/>
                    <a:p>
                      <a:pPr marL="0" marR="0" algn="l" hangingPunct="0">
                        <a:lnSpc>
                          <a:spcPct val="100000"/>
                        </a:lnSpc>
                        <a:spcBef>
                          <a:spcPts val="0"/>
                        </a:spcBef>
                        <a:spcAft>
                          <a:spcPts val="0"/>
                        </a:spcAft>
                        <a:tabLst>
                          <a:tab pos="2057400" algn="ctr"/>
                        </a:tabLst>
                      </a:pPr>
                      <a:r>
                        <a:rPr lang="en-US" sz="1200" dirty="0">
                          <a:solidFill>
                            <a:schemeClr val="tx1"/>
                          </a:solidFill>
                          <a:latin typeface="+mn-lt"/>
                          <a:ea typeface="Times New Roman"/>
                          <a:cs typeface="Times New Roman"/>
                        </a:rPr>
                        <a:t>Conclusion and Recommendation</a:t>
                      </a:r>
                    </a:p>
                  </a:txBody>
                  <a:tcPr marL="19878" marR="198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lnSpc>
                          <a:spcPct val="100000"/>
                        </a:lnSpc>
                        <a:spcBef>
                          <a:spcPts val="0"/>
                        </a:spcBef>
                        <a:spcAft>
                          <a:spcPts val="0"/>
                        </a:spcAft>
                        <a:tabLst>
                          <a:tab pos="2057400" algn="ctr"/>
                        </a:tabLst>
                      </a:pPr>
                      <a:r>
                        <a:rPr lang="en-US" sz="1200" dirty="0">
                          <a:solidFill>
                            <a:schemeClr val="tx1"/>
                          </a:solidFill>
                          <a:latin typeface="+mn-lt"/>
                          <a:ea typeface="Times New Roman"/>
                          <a:cs typeface="Times New Roman"/>
                        </a:rPr>
                        <a:t>Reiterates primary recommendation and draws any necessary </a:t>
                      </a:r>
                      <a:r>
                        <a:rPr lang="en-US" sz="1200" dirty="0" smtClean="0">
                          <a:solidFill>
                            <a:schemeClr val="tx1"/>
                          </a:solidFill>
                          <a:latin typeface="+mn-lt"/>
                          <a:ea typeface="Times New Roman"/>
                          <a:cs typeface="Times New Roman"/>
                        </a:rPr>
                        <a:t>conclusions.</a:t>
                      </a:r>
                      <a:endParaRPr lang="en-US" sz="1200" dirty="0">
                        <a:solidFill>
                          <a:schemeClr val="tx1"/>
                        </a:solidFill>
                        <a:latin typeface="+mn-lt"/>
                        <a:ea typeface="Times New Roman"/>
                        <a:cs typeface="Times New Roman"/>
                      </a:endParaRPr>
                    </a:p>
                  </a:txBody>
                  <a:tcPr marL="19878" marR="198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0738">
                <a:tc>
                  <a:txBody>
                    <a:bodyPr/>
                    <a:lstStyle/>
                    <a:p>
                      <a:pPr marL="0" marR="0" algn="l" hangingPunct="0">
                        <a:lnSpc>
                          <a:spcPct val="100000"/>
                        </a:lnSpc>
                        <a:spcBef>
                          <a:spcPts val="0"/>
                        </a:spcBef>
                        <a:spcAft>
                          <a:spcPts val="0"/>
                        </a:spcAft>
                        <a:tabLst>
                          <a:tab pos="2057400" algn="ctr"/>
                        </a:tabLst>
                      </a:pPr>
                      <a:r>
                        <a:rPr lang="en-US" sz="1200" dirty="0" smtClean="0">
                          <a:solidFill>
                            <a:schemeClr val="tx1"/>
                          </a:solidFill>
                          <a:latin typeface="+mn-lt"/>
                          <a:ea typeface="Times New Roman"/>
                          <a:cs typeface="Times New Roman"/>
                        </a:rPr>
                        <a:t>Appendices</a:t>
                      </a:r>
                      <a:endParaRPr lang="en-US" sz="1200" dirty="0">
                        <a:solidFill>
                          <a:schemeClr val="tx1"/>
                        </a:solidFill>
                        <a:latin typeface="+mn-lt"/>
                        <a:ea typeface="Times New Roman"/>
                        <a:cs typeface="Times New Roman"/>
                      </a:endParaRPr>
                    </a:p>
                  </a:txBody>
                  <a:tcPr marL="19878" marR="198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lnSpc>
                          <a:spcPct val="100000"/>
                        </a:lnSpc>
                        <a:spcBef>
                          <a:spcPts val="0"/>
                        </a:spcBef>
                        <a:spcAft>
                          <a:spcPts val="0"/>
                        </a:spcAft>
                        <a:tabLst>
                          <a:tab pos="2057400" algn="ctr"/>
                        </a:tabLst>
                      </a:pPr>
                      <a:r>
                        <a:rPr lang="en-US" sz="1200" dirty="0">
                          <a:solidFill>
                            <a:schemeClr val="tx1"/>
                          </a:solidFill>
                          <a:latin typeface="+mn-lt"/>
                          <a:ea typeface="Times New Roman"/>
                          <a:cs typeface="Times New Roman"/>
                        </a:rPr>
                        <a:t>Can include any </a:t>
                      </a:r>
                      <a:r>
                        <a:rPr lang="en-US" sz="1200" dirty="0" smtClean="0">
                          <a:solidFill>
                            <a:schemeClr val="tx1"/>
                          </a:solidFill>
                          <a:latin typeface="+mn-lt"/>
                          <a:ea typeface="Times New Roman"/>
                          <a:cs typeface="Times New Roman"/>
                        </a:rPr>
                        <a:t>backup </a:t>
                      </a:r>
                      <a:r>
                        <a:rPr lang="en-US" sz="1200" dirty="0">
                          <a:solidFill>
                            <a:schemeClr val="tx1"/>
                          </a:solidFill>
                          <a:latin typeface="+mn-lt"/>
                          <a:ea typeface="Times New Roman"/>
                          <a:cs typeface="Times New Roman"/>
                        </a:rPr>
                        <a:t>materials that were not directly included in the body of the document such as detailed </a:t>
                      </a:r>
                      <a:r>
                        <a:rPr lang="en-US" sz="1200" dirty="0" smtClean="0">
                          <a:solidFill>
                            <a:schemeClr val="tx1"/>
                          </a:solidFill>
                          <a:latin typeface="+mn-lt"/>
                          <a:ea typeface="Times New Roman"/>
                          <a:cs typeface="Times New Roman"/>
                        </a:rPr>
                        <a:t>financial </a:t>
                      </a:r>
                      <a:r>
                        <a:rPr lang="en-US" sz="1200" dirty="0">
                          <a:solidFill>
                            <a:schemeClr val="tx1"/>
                          </a:solidFill>
                          <a:latin typeface="+mn-lt"/>
                          <a:ea typeface="Times New Roman"/>
                          <a:cs typeface="Times New Roman"/>
                        </a:rPr>
                        <a:t>investment analysis, marketing materials, </a:t>
                      </a:r>
                      <a:r>
                        <a:rPr lang="en-US" sz="1200" dirty="0" smtClean="0">
                          <a:solidFill>
                            <a:schemeClr val="tx1"/>
                          </a:solidFill>
                          <a:latin typeface="+mn-lt"/>
                          <a:ea typeface="Times New Roman"/>
                          <a:cs typeface="Times New Roman"/>
                        </a:rPr>
                        <a:t>and competitors literature. </a:t>
                      </a:r>
                      <a:endParaRPr lang="en-US" sz="1200" dirty="0">
                        <a:solidFill>
                          <a:schemeClr val="tx1"/>
                        </a:solidFill>
                        <a:latin typeface="+mn-lt"/>
                        <a:ea typeface="Times New Roman"/>
                        <a:cs typeface="Times New Roman"/>
                      </a:endParaRPr>
                    </a:p>
                  </a:txBody>
                  <a:tcPr marL="19878" marR="198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36A2"/>
                </a:solidFill>
              </a:rPr>
              <a:t>Learning Objectives</a:t>
            </a:r>
            <a:endParaRPr lang="en-US" b="1" dirty="0"/>
          </a:p>
        </p:txBody>
      </p:sp>
      <p:sp>
        <p:nvSpPr>
          <p:cNvPr id="5" name="Content Placeholder 4"/>
          <p:cNvSpPr>
            <a:spLocks noGrp="1"/>
          </p:cNvSpPr>
          <p:nvPr>
            <p:ph idx="1"/>
          </p:nvPr>
        </p:nvSpPr>
        <p:spPr/>
        <p:txBody>
          <a:bodyPr>
            <a:normAutofit/>
          </a:bodyPr>
          <a:lstStyle/>
          <a:p>
            <a:pPr marL="347472" indent="-347472">
              <a:spcBef>
                <a:spcPts val="576"/>
              </a:spcBef>
            </a:pPr>
            <a:r>
              <a:rPr lang="en-US" dirty="0" smtClean="0"/>
              <a:t>Understand the business of IT and the customers it serves.</a:t>
            </a:r>
          </a:p>
          <a:p>
            <a:r>
              <a:rPr lang="en-US" dirty="0" smtClean="0"/>
              <a:t>Describe a maturity model.</a:t>
            </a:r>
          </a:p>
          <a:p>
            <a:r>
              <a:rPr lang="en-US" dirty="0" smtClean="0"/>
              <a:t>Understand the balancing act between IS supply and business demand.</a:t>
            </a:r>
          </a:p>
          <a:p>
            <a:r>
              <a:rPr lang="en-US" dirty="0" smtClean="0"/>
              <a:t>Describe key IT organization activities and how the leadership within the IT organization ensures that the various activities are conducted efficiently and effectively.</a:t>
            </a:r>
          </a:p>
          <a:p>
            <a:r>
              <a:rPr lang="en-US" dirty="0" smtClean="0"/>
              <a:t>List the business processes within the IT department including building a business case, managing an IT portfolio, and valuing and monitoring IT investments.</a:t>
            </a:r>
          </a:p>
          <a:p>
            <a:r>
              <a:rPr lang="en-US" dirty="0" smtClean="0"/>
              <a:t>Describe funding models and total cost of ownership.</a:t>
            </a:r>
          </a:p>
          <a:p>
            <a:pPr marL="347472" indent="-347472">
              <a:spcBef>
                <a:spcPts val="576"/>
              </a:spcBef>
            </a:pPr>
            <a:endParaRPr lang="en-US" dirty="0" smtClean="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5"/>
          <p:cNvSpPr txBox="1">
            <a:spLocks noChangeArrowheads="1"/>
          </p:cNvSpPr>
          <p:nvPr/>
        </p:nvSpPr>
        <p:spPr bwMode="auto">
          <a:xfrm>
            <a:off x="0" y="636657"/>
            <a:ext cx="9144000" cy="353943"/>
          </a:xfrm>
          <a:prstGeom prst="rect">
            <a:avLst/>
          </a:prstGeom>
          <a:noFill/>
          <a:ln w="9525">
            <a:noFill/>
            <a:miter lim="800000"/>
            <a:headEnd/>
            <a:tailEnd/>
          </a:ln>
        </p:spPr>
        <p:txBody>
          <a:bodyPr wrap="square">
            <a:spAutoFit/>
          </a:bodyPr>
          <a:lstStyle/>
          <a:p>
            <a:pPr algn="ctr"/>
            <a:r>
              <a:rPr lang="en-US" sz="1700" dirty="0" smtClean="0"/>
              <a:t>Figure 7.6  Classification framework for benefits in a business case.</a:t>
            </a:r>
            <a:endParaRPr lang="en-US" sz="1700" dirty="0"/>
          </a:p>
        </p:txBody>
      </p:sp>
      <p:pic>
        <p:nvPicPr>
          <p:cNvPr id="56322" name="Picture 2" descr="ftp://smandemod:jws&amp;ILEI$@ftp.wiley.com/Pearlson/Final%20Images/C07GR/c07f006.jpg"/>
          <p:cNvPicPr>
            <a:picLocks noChangeAspect="1" noChangeArrowheads="1"/>
          </p:cNvPicPr>
          <p:nvPr/>
        </p:nvPicPr>
        <p:blipFill>
          <a:blip r:embed="rId2" cstate="print"/>
          <a:srcRect/>
          <a:stretch>
            <a:fillRect/>
          </a:stretch>
        </p:blipFill>
        <p:spPr bwMode="auto">
          <a:xfrm>
            <a:off x="609600" y="1371600"/>
            <a:ext cx="7772400" cy="4800600"/>
          </a:xfrm>
          <a:prstGeom prst="rect">
            <a:avLst/>
          </a:prstGeom>
          <a:noFill/>
        </p:spPr>
      </p:pic>
    </p:spTree>
  </p:cSld>
  <p:clrMapOvr>
    <a:masterClrMapping/>
  </p:clrMapOvr>
  <p:transition spd="slow">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5"/>
          <p:cNvSpPr txBox="1">
            <a:spLocks noChangeArrowheads="1"/>
          </p:cNvSpPr>
          <p:nvPr/>
        </p:nvSpPr>
        <p:spPr bwMode="auto">
          <a:xfrm>
            <a:off x="0" y="636657"/>
            <a:ext cx="9144000" cy="353943"/>
          </a:xfrm>
          <a:prstGeom prst="rect">
            <a:avLst/>
          </a:prstGeom>
          <a:noFill/>
          <a:ln w="9525">
            <a:noFill/>
            <a:miter lim="800000"/>
            <a:headEnd/>
            <a:tailEnd/>
          </a:ln>
        </p:spPr>
        <p:txBody>
          <a:bodyPr wrap="square">
            <a:spAutoFit/>
          </a:bodyPr>
          <a:lstStyle/>
          <a:p>
            <a:pPr algn="ctr"/>
            <a:r>
              <a:rPr lang="en-US" sz="1700" dirty="0" smtClean="0"/>
              <a:t>Figure 7.7  Cost-risk-benefit analysis for a business case.</a:t>
            </a:r>
            <a:endParaRPr lang="en-US" sz="1700" dirty="0"/>
          </a:p>
        </p:txBody>
      </p:sp>
      <p:pic>
        <p:nvPicPr>
          <p:cNvPr id="57346" name="Picture 2" descr="ftp://smandemod:jws&amp;ILEI$@ftp.wiley.com/Pearlson/Final%20Images/C07GR/c07f007a.jpg"/>
          <p:cNvPicPr>
            <a:picLocks noChangeAspect="1" noChangeArrowheads="1"/>
          </p:cNvPicPr>
          <p:nvPr/>
        </p:nvPicPr>
        <p:blipFill>
          <a:blip r:embed="rId3" cstate="print"/>
          <a:srcRect/>
          <a:stretch>
            <a:fillRect/>
          </a:stretch>
        </p:blipFill>
        <p:spPr bwMode="auto">
          <a:xfrm>
            <a:off x="1905000" y="990600"/>
            <a:ext cx="5543505" cy="5562600"/>
          </a:xfrm>
          <a:prstGeom prst="rect">
            <a:avLst/>
          </a:prstGeom>
          <a:noFill/>
        </p:spPr>
      </p:pic>
    </p:spTree>
  </p:cSld>
  <p:clrMapOvr>
    <a:masterClrMapping/>
  </p:clrMapOvr>
  <p:transition spd="slow">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9394" name="Picture 2" descr="ftp://smandemod:jws&amp;ILEI$@ftp.wiley.com/Pearlson/Final%20Images/C07GR/c07f007b.jpg"/>
          <p:cNvPicPr>
            <a:picLocks noChangeAspect="1" noChangeArrowheads="1"/>
          </p:cNvPicPr>
          <p:nvPr/>
        </p:nvPicPr>
        <p:blipFill>
          <a:blip r:embed="rId2" cstate="print"/>
          <a:srcRect/>
          <a:stretch>
            <a:fillRect/>
          </a:stretch>
        </p:blipFill>
        <p:spPr bwMode="auto">
          <a:xfrm>
            <a:off x="381000" y="2362200"/>
            <a:ext cx="8445500" cy="2642624"/>
          </a:xfrm>
          <a:prstGeom prst="rect">
            <a:avLst/>
          </a:prstGeom>
          <a:noFill/>
        </p:spPr>
      </p:pic>
      <p:sp>
        <p:nvSpPr>
          <p:cNvPr id="5" name="TextBox 5"/>
          <p:cNvSpPr txBox="1">
            <a:spLocks noChangeArrowheads="1"/>
          </p:cNvSpPr>
          <p:nvPr/>
        </p:nvSpPr>
        <p:spPr bwMode="auto">
          <a:xfrm>
            <a:off x="0" y="636657"/>
            <a:ext cx="9144000" cy="353943"/>
          </a:xfrm>
          <a:prstGeom prst="rect">
            <a:avLst/>
          </a:prstGeom>
          <a:noFill/>
          <a:ln w="9525">
            <a:noFill/>
            <a:miter lim="800000"/>
            <a:headEnd/>
            <a:tailEnd/>
          </a:ln>
        </p:spPr>
        <p:txBody>
          <a:bodyPr wrap="square">
            <a:spAutoFit/>
          </a:bodyPr>
          <a:lstStyle/>
          <a:p>
            <a:pPr algn="ctr"/>
            <a:r>
              <a:rPr lang="en-US" sz="1700" dirty="0" smtClean="0"/>
              <a:t>Figure 7.7  (Cont.)</a:t>
            </a:r>
            <a:endParaRPr lang="en-US" sz="1700" dirty="0"/>
          </a:p>
        </p:txBody>
      </p:sp>
    </p:spTree>
  </p:cSld>
  <p:clrMapOvr>
    <a:masterClrMapping/>
  </p:clrMapOvr>
  <p:transition spd="slow">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b="1" dirty="0" smtClean="0">
                <a:solidFill>
                  <a:srgbClr val="0036A2"/>
                </a:solidFill>
              </a:rPr>
              <a:t>IT Portfolio Management</a:t>
            </a:r>
          </a:p>
        </p:txBody>
      </p:sp>
      <p:sp>
        <p:nvSpPr>
          <p:cNvPr id="4" name="Content Placeholder 3"/>
          <p:cNvSpPr>
            <a:spLocks noGrp="1"/>
          </p:cNvSpPr>
          <p:nvPr>
            <p:ph idx="1"/>
          </p:nvPr>
        </p:nvSpPr>
        <p:spPr>
          <a:xfrm>
            <a:off x="457200" y="1600200"/>
            <a:ext cx="8229600" cy="4525963"/>
          </a:xfrm>
        </p:spPr>
        <p:txBody>
          <a:bodyPr>
            <a:noAutofit/>
          </a:bodyPr>
          <a:lstStyle/>
          <a:p>
            <a:r>
              <a:rPr lang="en-US" dirty="0" smtClean="0"/>
              <a:t>IT </a:t>
            </a:r>
            <a:r>
              <a:rPr lang="en-US" b="1" dirty="0" smtClean="0">
                <a:solidFill>
                  <a:srgbClr val="002060"/>
                </a:solidFill>
              </a:rPr>
              <a:t>portfolio</a:t>
            </a:r>
            <a:r>
              <a:rPr lang="en-US" dirty="0" smtClean="0"/>
              <a:t> </a:t>
            </a:r>
            <a:r>
              <a:rPr lang="en-US" b="1" dirty="0" smtClean="0">
                <a:solidFill>
                  <a:srgbClr val="002060"/>
                </a:solidFill>
              </a:rPr>
              <a:t>management</a:t>
            </a:r>
            <a:r>
              <a:rPr lang="en-US" dirty="0" smtClean="0"/>
              <a:t> refers to: </a:t>
            </a:r>
          </a:p>
          <a:p>
            <a:pPr lvl="1"/>
            <a:r>
              <a:rPr lang="en-US" dirty="0" smtClean="0"/>
              <a:t>“evaluating new and existing applications collectively on an ongoing basis to determine which applications provide value to the business in order to support </a:t>
            </a:r>
            <a:r>
              <a:rPr lang="en-US" b="1" dirty="0" smtClean="0">
                <a:solidFill>
                  <a:srgbClr val="002060"/>
                </a:solidFill>
              </a:rPr>
              <a:t>decisions</a:t>
            </a:r>
            <a:r>
              <a:rPr lang="en-US" dirty="0" smtClean="0"/>
              <a:t> to replace, retire, or further invest in applications across the enterprise.”</a:t>
            </a:r>
          </a:p>
          <a:p>
            <a:r>
              <a:rPr lang="en-US" dirty="0" smtClean="0"/>
              <a:t>Continually deciding on the right mix of investments from </a:t>
            </a:r>
            <a:r>
              <a:rPr lang="en-US" b="1" dirty="0" smtClean="0">
                <a:solidFill>
                  <a:srgbClr val="002060"/>
                </a:solidFill>
              </a:rPr>
              <a:t>funding</a:t>
            </a:r>
            <a:r>
              <a:rPr lang="en-US" dirty="0" smtClean="0"/>
              <a:t>, management, and </a:t>
            </a:r>
            <a:r>
              <a:rPr lang="en-US" b="1" dirty="0" smtClean="0">
                <a:solidFill>
                  <a:srgbClr val="002060"/>
                </a:solidFill>
              </a:rPr>
              <a:t>staffing</a:t>
            </a:r>
            <a:r>
              <a:rPr lang="en-US" dirty="0" smtClean="0"/>
              <a:t> perspectives.</a:t>
            </a:r>
          </a:p>
          <a:p>
            <a:r>
              <a:rPr lang="en-US" dirty="0" smtClean="0"/>
              <a:t>The goal is for the company to fund and invest in the most valuable initiatives that, taken together as a whole, generate maximum benefits to the business.</a:t>
            </a:r>
          </a:p>
        </p:txBody>
      </p:sp>
    </p:spTree>
  </p:cSld>
  <p:clrMapOvr>
    <a:masterClrMapping/>
  </p:clrMapOvr>
  <p:transition spd="slow">
    <p:fade/>
  </p:transition>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Asset Classes of IT Investments </a:t>
            </a:r>
            <a:endParaRPr lang="en-US" b="1" dirty="0">
              <a:solidFill>
                <a:srgbClr val="0036A2"/>
              </a:solidFill>
            </a:endParaRPr>
          </a:p>
        </p:txBody>
      </p:sp>
      <p:sp>
        <p:nvSpPr>
          <p:cNvPr id="3" name="Content Placeholder 2"/>
          <p:cNvSpPr>
            <a:spLocks noGrp="1"/>
          </p:cNvSpPr>
          <p:nvPr>
            <p:ph idx="1"/>
          </p:nvPr>
        </p:nvSpPr>
        <p:spPr>
          <a:xfrm>
            <a:off x="457200" y="1676400"/>
            <a:ext cx="8229600" cy="4525963"/>
          </a:xfrm>
        </p:spPr>
        <p:txBody>
          <a:bodyPr>
            <a:normAutofit/>
          </a:bodyPr>
          <a:lstStyle/>
          <a:p>
            <a:r>
              <a:rPr lang="en-US" dirty="0" smtClean="0"/>
              <a:t>Professor Peter Weill and colleagues at MIT’s Center for Information Systems Research (CISR) describe four asset classes of IT investments:</a:t>
            </a:r>
          </a:p>
          <a:p>
            <a:pPr marL="457200" indent="-457200">
              <a:buFont typeface="+mj-lt"/>
              <a:buAutoNum type="arabicPeriod"/>
            </a:pPr>
            <a:r>
              <a:rPr lang="en-US" dirty="0" smtClean="0"/>
              <a:t>Transactional Systems</a:t>
            </a:r>
          </a:p>
          <a:p>
            <a:pPr marL="685800" lvl="1" indent="-457200"/>
            <a:r>
              <a:rPr lang="en-US" dirty="0" smtClean="0"/>
              <a:t>Systems that streamline or cut costs.</a:t>
            </a:r>
          </a:p>
          <a:p>
            <a:pPr marL="457200" indent="-457200">
              <a:buFont typeface="+mj-lt"/>
              <a:buAutoNum type="arabicPeriod"/>
            </a:pPr>
            <a:r>
              <a:rPr lang="en-US" dirty="0" smtClean="0"/>
              <a:t>Infrastructure Systems</a:t>
            </a:r>
          </a:p>
          <a:p>
            <a:pPr marL="685800" lvl="1" indent="-457200"/>
            <a:r>
              <a:rPr lang="en-US" dirty="0" smtClean="0"/>
              <a:t>Shared IT services used for multiple applications such as servers, networks, databases, or laptops.</a:t>
            </a:r>
          </a:p>
          <a:p>
            <a:pPr marL="457200" indent="-457200">
              <a:buFont typeface="+mj-lt"/>
              <a:buAutoNum type="arabicPeriod"/>
            </a:pPr>
            <a:r>
              <a:rPr lang="en-US" dirty="0" smtClean="0"/>
              <a:t>Informational Systems</a:t>
            </a:r>
          </a:p>
          <a:p>
            <a:pPr marL="685800" lvl="1" indent="-457200"/>
            <a:r>
              <a:rPr lang="en-US" dirty="0" smtClean="0"/>
              <a:t>Systems that provide information used to control, manage, communicate, analyze, or collaborate.</a:t>
            </a:r>
          </a:p>
          <a:p>
            <a:pPr marL="457200" indent="-457200">
              <a:buFont typeface="+mj-lt"/>
              <a:buAutoNum type="arabicPeriod"/>
            </a:pPr>
            <a:r>
              <a:rPr lang="en-US" dirty="0" smtClean="0"/>
              <a:t>Strategic Systems</a:t>
            </a:r>
          </a:p>
          <a:p>
            <a:pPr marL="685800" lvl="1" indent="-457200"/>
            <a:r>
              <a:rPr lang="en-US" dirty="0" smtClean="0"/>
              <a:t>Systems used to gain a </a:t>
            </a:r>
            <a:r>
              <a:rPr lang="en-US" sz="2200" b="1" dirty="0" smtClean="0">
                <a:solidFill>
                  <a:srgbClr val="002060"/>
                </a:solidFill>
              </a:rPr>
              <a:t>competitive</a:t>
            </a:r>
            <a:r>
              <a:rPr lang="en-US" dirty="0" smtClean="0"/>
              <a:t> </a:t>
            </a:r>
            <a:r>
              <a:rPr lang="en-US" sz="2200" b="1" dirty="0" smtClean="0">
                <a:solidFill>
                  <a:srgbClr val="002060"/>
                </a:solidFill>
              </a:rPr>
              <a:t>advantage</a:t>
            </a:r>
            <a:r>
              <a:rPr lang="en-US" dirty="0" smtClean="0"/>
              <a:t> in the marketplace.</a:t>
            </a:r>
          </a:p>
          <a:p>
            <a:pPr marL="457200" indent="-457200">
              <a:buFont typeface="+mj-lt"/>
              <a:buAutoNum type="arabicPeriod"/>
            </a:pPr>
            <a:endParaRPr lang="en-US" dirty="0"/>
          </a:p>
        </p:txBody>
      </p:sp>
    </p:spTree>
  </p:cSld>
  <p:clrMapOvr>
    <a:masterClrMapping/>
  </p:clrMapOvr>
  <p:transition spd="slow">
    <p:fade/>
  </p:transition>
</p:sld>
</file>

<file path=ppt/slides/slide25.xml><?xml version="1.0" encoding="utf-8"?>
<p:sld xmlns:a="http://schemas.openxmlformats.org/drawingml/2006/main" xmlns:r="http://schemas.openxmlformats.org/officeDocument/2006/relationships" xmlns:p="http://schemas.openxmlformats.org/presentationml/2006/main" show="0">
  <p:cSld>
    <p:bg>
      <p:bgRef idx="1001">
        <a:schemeClr val="bg1"/>
      </p:bgRef>
    </p:bg>
    <p:spTree>
      <p:nvGrpSpPr>
        <p:cNvPr id="1" name=""/>
        <p:cNvGrpSpPr/>
        <p:nvPr/>
      </p:nvGrpSpPr>
      <p:grpSpPr>
        <a:xfrm>
          <a:off x="0" y="0"/>
          <a:ext cx="0" cy="0"/>
          <a:chOff x="0" y="0"/>
          <a:chExt cx="0" cy="0"/>
        </a:xfrm>
      </p:grpSpPr>
      <p:sp>
        <p:nvSpPr>
          <p:cNvPr id="3" name="Title 2"/>
          <p:cNvSpPr>
            <a:spLocks noGrp="1"/>
          </p:cNvSpPr>
          <p:nvPr>
            <p:ph type="title"/>
          </p:nvPr>
        </p:nvSpPr>
        <p:spPr>
          <a:xfrm>
            <a:off x="533400" y="762000"/>
            <a:ext cx="8229600" cy="914400"/>
          </a:xfrm>
        </p:spPr>
        <p:txBody>
          <a:bodyPr>
            <a:normAutofit/>
          </a:bodyPr>
          <a:lstStyle/>
          <a:p>
            <a:r>
              <a:rPr lang="en-US" b="1" dirty="0" smtClean="0">
                <a:solidFill>
                  <a:srgbClr val="0036A2"/>
                </a:solidFill>
              </a:rPr>
              <a:t>Portfolio Management Perspective</a:t>
            </a:r>
            <a:endParaRPr lang="en-US" b="1" dirty="0">
              <a:solidFill>
                <a:srgbClr val="0036A2"/>
              </a:solidFill>
            </a:endParaRPr>
          </a:p>
        </p:txBody>
      </p:sp>
      <p:sp>
        <p:nvSpPr>
          <p:cNvPr id="4" name="Content Placeholder 3"/>
          <p:cNvSpPr>
            <a:spLocks noGrp="1"/>
          </p:cNvSpPr>
          <p:nvPr>
            <p:ph idx="1"/>
          </p:nvPr>
        </p:nvSpPr>
        <p:spPr>
          <a:xfrm>
            <a:off x="533400" y="1524000"/>
            <a:ext cx="8229600" cy="4953000"/>
          </a:xfrm>
        </p:spPr>
        <p:txBody>
          <a:bodyPr>
            <a:noAutofit/>
          </a:bodyPr>
          <a:lstStyle/>
          <a:p>
            <a:r>
              <a:rPr lang="en-US" sz="1800" dirty="0" smtClean="0"/>
              <a:t>New systems are evaluated on their own merits as well as their overall impact on the </a:t>
            </a:r>
            <a:r>
              <a:rPr lang="en-US" b="1" dirty="0" smtClean="0">
                <a:solidFill>
                  <a:srgbClr val="002060"/>
                </a:solidFill>
              </a:rPr>
              <a:t>portfolio</a:t>
            </a:r>
            <a:r>
              <a:rPr lang="en-US" sz="1800" dirty="0" smtClean="0"/>
              <a:t>.</a:t>
            </a:r>
          </a:p>
          <a:p>
            <a:r>
              <a:rPr lang="en-US" sz="1800" dirty="0" smtClean="0"/>
              <a:t>Systems can’t stand alone.</a:t>
            </a:r>
          </a:p>
          <a:p>
            <a:pPr lvl="1"/>
            <a:r>
              <a:rPr lang="en-US" dirty="0" smtClean="0"/>
              <a:t>Evaluated based on their ability to meet business demand as part of an integrated web of applications.</a:t>
            </a:r>
          </a:p>
          <a:p>
            <a:r>
              <a:rPr lang="en-US" sz="1800" dirty="0" smtClean="0"/>
              <a:t>Figure 7.8 summarizes a typical IT portfolio. </a:t>
            </a:r>
          </a:p>
          <a:p>
            <a:r>
              <a:rPr lang="en-US" sz="1800" dirty="0" smtClean="0"/>
              <a:t>Weill’s study found that the average firm allocates:</a:t>
            </a:r>
          </a:p>
          <a:p>
            <a:pPr lvl="1"/>
            <a:r>
              <a:rPr lang="en-US" sz="1600" dirty="0" smtClean="0"/>
              <a:t>46% of its total IT investment each year to </a:t>
            </a:r>
            <a:r>
              <a:rPr lang="en-US" b="1" dirty="0" smtClean="0">
                <a:solidFill>
                  <a:srgbClr val="002060"/>
                </a:solidFill>
              </a:rPr>
              <a:t>infrastructure</a:t>
            </a:r>
            <a:r>
              <a:rPr lang="en-US" dirty="0" smtClean="0"/>
              <a:t>.</a:t>
            </a:r>
          </a:p>
          <a:p>
            <a:pPr lvl="1"/>
            <a:r>
              <a:rPr lang="en-US" sz="1600" dirty="0" smtClean="0"/>
              <a:t>25% of its total IT investment in transactional systems.</a:t>
            </a:r>
          </a:p>
          <a:p>
            <a:r>
              <a:rPr lang="en-US" sz="1800" dirty="0" smtClean="0"/>
              <a:t>Different industries allocate their IT resources differently.</a:t>
            </a:r>
          </a:p>
          <a:p>
            <a:r>
              <a:rPr lang="en-US" sz="1800" dirty="0" smtClean="0"/>
              <a:t>Managers use a portfolio view of IT investments to manage IT resources. </a:t>
            </a:r>
          </a:p>
          <a:p>
            <a:pPr lvl="1"/>
            <a:r>
              <a:rPr lang="en-US" dirty="0" smtClean="0"/>
              <a:t>Shows where money is being spent on IT. </a:t>
            </a:r>
          </a:p>
        </p:txBody>
      </p:sp>
    </p:spTree>
  </p:cSld>
  <p:clrMapOvr>
    <a:overrideClrMapping bg1="lt1" tx1="dk1" bg2="lt2" tx2="dk2" accent1="accent1" accent2="accent2" accent3="accent3" accent4="accent4" accent5="accent5" accent6="accent6" hlink="hlink" folHlink="folHlink"/>
  </p:clrMapOvr>
  <p:transition spd="slow">
    <p:fade/>
  </p:transition>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Box 5"/>
          <p:cNvSpPr txBox="1">
            <a:spLocks noChangeArrowheads="1"/>
          </p:cNvSpPr>
          <p:nvPr/>
        </p:nvSpPr>
        <p:spPr bwMode="auto">
          <a:xfrm>
            <a:off x="0" y="838200"/>
            <a:ext cx="9144000" cy="353943"/>
          </a:xfrm>
          <a:prstGeom prst="rect">
            <a:avLst/>
          </a:prstGeom>
          <a:noFill/>
          <a:ln w="9525">
            <a:noFill/>
            <a:miter lim="800000"/>
            <a:headEnd/>
            <a:tailEnd/>
          </a:ln>
        </p:spPr>
        <p:txBody>
          <a:bodyPr wrap="square">
            <a:spAutoFit/>
          </a:bodyPr>
          <a:lstStyle/>
          <a:p>
            <a:pPr algn="ctr"/>
            <a:r>
              <a:rPr lang="en-US" sz="1700" dirty="0"/>
              <a:t>Figure </a:t>
            </a:r>
            <a:r>
              <a:rPr lang="en-US" sz="1700" dirty="0" smtClean="0"/>
              <a:t>7.8  Average company’s IT portfolio profile.</a:t>
            </a:r>
            <a:endParaRPr lang="en-US" sz="1700" dirty="0"/>
          </a:p>
        </p:txBody>
      </p:sp>
      <p:graphicFrame>
        <p:nvGraphicFramePr>
          <p:cNvPr id="24579" name="Object 5"/>
          <p:cNvGraphicFramePr>
            <a:graphicFrameLocks noChangeAspect="1"/>
          </p:cNvGraphicFramePr>
          <p:nvPr/>
        </p:nvGraphicFramePr>
        <p:xfrm>
          <a:off x="1524000" y="1752600"/>
          <a:ext cx="6172200" cy="4441825"/>
        </p:xfrm>
        <a:graphic>
          <a:graphicData uri="http://schemas.openxmlformats.org/presentationml/2006/ole">
            <mc:AlternateContent xmlns:mc="http://schemas.openxmlformats.org/markup-compatibility/2006">
              <mc:Choice xmlns:v="urn:schemas-microsoft-com:vml" Requires="v">
                <p:oleObj spid="_x0000_s24606" name="Visio" r:id="rId4" imgW="5380736" imgH="3872021" progId="">
                  <p:embed/>
                </p:oleObj>
              </mc:Choice>
              <mc:Fallback>
                <p:oleObj name="Visio" r:id="rId4" imgW="5380736" imgH="3872021" progId="">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0" y="1752600"/>
                        <a:ext cx="6172200" cy="444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Footer Placeholder 1"/>
          <p:cNvSpPr>
            <a:spLocks noGrp="1"/>
          </p:cNvSpPr>
          <p:nvPr>
            <p:ph type="ftr" sz="quarter" idx="11"/>
          </p:nvPr>
        </p:nvSpPr>
        <p:spPr/>
        <p:txBody>
          <a:bodyPr/>
          <a:lstStyle/>
          <a:p>
            <a:r>
              <a:rPr lang="en-US" dirty="0" smtClean="0"/>
              <a:t>(c) 2013 John Wiley &amp; Sons, Inc.</a:t>
            </a:r>
          </a:p>
        </p:txBody>
      </p:sp>
    </p:spTree>
  </p:cSld>
  <p:clrMapOvr>
    <a:masterClrMapping/>
  </p:clrMapOvr>
  <p:transition spd="slow">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IT Portfolio Business Strategies</a:t>
            </a:r>
            <a:endParaRPr lang="en-US" b="1" strike="sngStrike" dirty="0">
              <a:solidFill>
                <a:srgbClr val="FF0066"/>
              </a:solidFill>
            </a:endParaRPr>
          </a:p>
        </p:txBody>
      </p:sp>
      <p:sp>
        <p:nvSpPr>
          <p:cNvPr id="3" name="Content Placeholder 2"/>
          <p:cNvSpPr>
            <a:spLocks noGrp="1"/>
          </p:cNvSpPr>
          <p:nvPr>
            <p:ph idx="1"/>
          </p:nvPr>
        </p:nvSpPr>
        <p:spPr/>
        <p:txBody>
          <a:bodyPr>
            <a:normAutofit/>
          </a:bodyPr>
          <a:lstStyle/>
          <a:p>
            <a:r>
              <a:rPr lang="en-US" dirty="0" smtClean="0"/>
              <a:t>Decision makers use the portfolio to </a:t>
            </a:r>
            <a:r>
              <a:rPr lang="en-US" sz="2200" b="1" dirty="0" smtClean="0">
                <a:solidFill>
                  <a:srgbClr val="002060"/>
                </a:solidFill>
              </a:rPr>
              <a:t>analyze risk</a:t>
            </a:r>
            <a:r>
              <a:rPr lang="en-US" dirty="0" smtClean="0"/>
              <a:t>.</a:t>
            </a:r>
          </a:p>
          <a:p>
            <a:pPr lvl="1"/>
            <a:r>
              <a:rPr lang="en-US" dirty="0" smtClean="0"/>
              <a:t>Assess fit with business strategy.</a:t>
            </a:r>
          </a:p>
          <a:p>
            <a:pPr lvl="1"/>
            <a:r>
              <a:rPr lang="en-US" dirty="0" smtClean="0"/>
              <a:t>Identify opportunities for reducing IT spending.</a:t>
            </a:r>
          </a:p>
          <a:p>
            <a:r>
              <a:rPr lang="en-US" dirty="0" smtClean="0"/>
              <a:t>Portfolio management helps prioritize IT investments across multiple decision criteria.</a:t>
            </a:r>
          </a:p>
          <a:p>
            <a:pPr lvl="1"/>
            <a:r>
              <a:rPr lang="en-US" dirty="0" smtClean="0"/>
              <a:t>Value to the business.</a:t>
            </a:r>
          </a:p>
          <a:p>
            <a:pPr lvl="1"/>
            <a:r>
              <a:rPr lang="en-US" dirty="0" smtClean="0"/>
              <a:t>Urgency.</a:t>
            </a:r>
            <a:endParaRPr lang="en-US" strike="sngStrike" dirty="0" smtClean="0"/>
          </a:p>
          <a:p>
            <a:pPr lvl="1"/>
            <a:r>
              <a:rPr lang="en-US" dirty="0" smtClean="0"/>
              <a:t>Financial return.</a:t>
            </a:r>
          </a:p>
          <a:p>
            <a:r>
              <a:rPr lang="en-US" dirty="0" smtClean="0"/>
              <a:t>The IT portfolio must be aligned with the </a:t>
            </a:r>
            <a:r>
              <a:rPr lang="en-US" sz="2200" b="1" dirty="0" smtClean="0">
                <a:solidFill>
                  <a:srgbClr val="002060"/>
                </a:solidFill>
              </a:rPr>
              <a:t>business strategy</a:t>
            </a:r>
            <a:r>
              <a:rPr lang="en-US" dirty="0" smtClean="0"/>
              <a:t>.</a:t>
            </a:r>
          </a:p>
          <a:p>
            <a:r>
              <a:rPr lang="en-US" dirty="0" smtClean="0"/>
              <a:t>Weill’s work suggests that a different balance between IT investments is needed for a </a:t>
            </a:r>
            <a:r>
              <a:rPr lang="en-US" sz="2200" b="1" dirty="0" smtClean="0">
                <a:solidFill>
                  <a:srgbClr val="002060"/>
                </a:solidFill>
              </a:rPr>
              <a:t>cost-focused</a:t>
            </a:r>
            <a:r>
              <a:rPr lang="en-US" dirty="0" smtClean="0"/>
              <a:t> strategy compared to an </a:t>
            </a:r>
            <a:r>
              <a:rPr lang="en-US" sz="2200" b="1" dirty="0" smtClean="0">
                <a:solidFill>
                  <a:srgbClr val="002060"/>
                </a:solidFill>
              </a:rPr>
              <a:t>agility</a:t>
            </a:r>
            <a:r>
              <a:rPr lang="en-US" sz="2200" b="1" dirty="0">
                <a:solidFill>
                  <a:srgbClr val="002060"/>
                </a:solidFill>
              </a:rPr>
              <a:t>-focused</a:t>
            </a:r>
            <a:r>
              <a:rPr lang="en-US" dirty="0" smtClean="0"/>
              <a:t> strategy.</a:t>
            </a:r>
          </a:p>
          <a:p>
            <a:r>
              <a:rPr lang="en-US" dirty="0" smtClean="0"/>
              <a:t>Figure 7.9 summarizes the different business strategies.</a:t>
            </a:r>
          </a:p>
          <a:p>
            <a:endParaRPr lang="en-US" dirty="0" smtClean="0"/>
          </a:p>
          <a:p>
            <a:endParaRPr lang="en-US" dirty="0" smtClean="0"/>
          </a:p>
          <a:p>
            <a:endParaRPr lang="en-US" dirty="0" smtClean="0"/>
          </a:p>
          <a:p>
            <a:endParaRPr lang="en-US" dirty="0"/>
          </a:p>
        </p:txBody>
      </p:sp>
    </p:spTree>
  </p:cSld>
  <p:clrMapOvr>
    <a:masterClrMapping/>
  </p:clrMapOvr>
  <p:transition spd="slow">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5"/>
          <p:cNvSpPr txBox="1">
            <a:spLocks noChangeArrowheads="1"/>
          </p:cNvSpPr>
          <p:nvPr/>
        </p:nvSpPr>
        <p:spPr bwMode="auto">
          <a:xfrm>
            <a:off x="0" y="789057"/>
            <a:ext cx="9144000" cy="353943"/>
          </a:xfrm>
          <a:prstGeom prst="rect">
            <a:avLst/>
          </a:prstGeom>
          <a:noFill/>
          <a:ln w="9525">
            <a:noFill/>
            <a:miter lim="800000"/>
            <a:headEnd/>
            <a:tailEnd/>
          </a:ln>
        </p:spPr>
        <p:txBody>
          <a:bodyPr wrap="square">
            <a:spAutoFit/>
          </a:bodyPr>
          <a:lstStyle/>
          <a:p>
            <a:pPr algn="ctr"/>
            <a:r>
              <a:rPr lang="en-US" sz="1700" dirty="0" smtClean="0"/>
              <a:t>Figure 7.9  Comparative IT portfolios for different business strategies.</a:t>
            </a:r>
            <a:endParaRPr lang="en-US" sz="1700" dirty="0"/>
          </a:p>
        </p:txBody>
      </p:sp>
      <p:pic>
        <p:nvPicPr>
          <p:cNvPr id="31746" name="Picture 2" descr="ftp://smandemod:jws&amp;ILEI$@ftp.wiley.com/Pearlson/Final%20Images/C07GR/c07f009.jpg"/>
          <p:cNvPicPr>
            <a:picLocks noChangeAspect="1" noChangeArrowheads="1"/>
          </p:cNvPicPr>
          <p:nvPr/>
        </p:nvPicPr>
        <p:blipFill>
          <a:blip r:embed="rId2" cstate="print"/>
          <a:srcRect/>
          <a:stretch>
            <a:fillRect/>
          </a:stretch>
        </p:blipFill>
        <p:spPr bwMode="auto">
          <a:xfrm>
            <a:off x="762000" y="2057400"/>
            <a:ext cx="7391400" cy="3048000"/>
          </a:xfrm>
          <a:prstGeom prst="rect">
            <a:avLst/>
          </a:prstGeom>
          <a:noFill/>
        </p:spPr>
      </p:pic>
    </p:spTree>
  </p:cSld>
  <p:clrMapOvr>
    <a:masterClrMapping/>
  </p:clrMapOvr>
  <p:transition spd="slow">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Valuing IT Investments</a:t>
            </a:r>
            <a:endParaRPr lang="en-US" b="1" dirty="0">
              <a:solidFill>
                <a:srgbClr val="0036A2"/>
              </a:solidFill>
            </a:endParaRPr>
          </a:p>
        </p:txBody>
      </p:sp>
      <p:sp>
        <p:nvSpPr>
          <p:cNvPr id="3" name="Content Placeholder 2"/>
          <p:cNvSpPr>
            <a:spLocks noGrp="1"/>
          </p:cNvSpPr>
          <p:nvPr>
            <p:ph idx="1"/>
          </p:nvPr>
        </p:nvSpPr>
        <p:spPr/>
        <p:txBody>
          <a:bodyPr>
            <a:normAutofit/>
          </a:bodyPr>
          <a:lstStyle/>
          <a:p>
            <a:r>
              <a:rPr lang="en-US" sz="2200" dirty="0" smtClean="0"/>
              <a:t>New IT investments are often justified in terms of monetary costs and benefits.</a:t>
            </a:r>
          </a:p>
          <a:p>
            <a:r>
              <a:rPr lang="en-US" sz="2200" dirty="0" smtClean="0"/>
              <a:t>Soft </a:t>
            </a:r>
            <a:r>
              <a:rPr lang="en-US" sz="2400" b="1" dirty="0" smtClean="0">
                <a:solidFill>
                  <a:srgbClr val="002060"/>
                </a:solidFill>
              </a:rPr>
              <a:t>benefits</a:t>
            </a:r>
            <a:r>
              <a:rPr lang="en-US" sz="2200" dirty="0" smtClean="0"/>
              <a:t>, such as the ability to make future decisions, make it difficult to measure the payback of IT investment.</a:t>
            </a:r>
            <a:r>
              <a:rPr lang="en-US" dirty="0" smtClean="0"/>
              <a:t> </a:t>
            </a:r>
          </a:p>
          <a:p>
            <a:pPr lvl="1"/>
            <a:r>
              <a:rPr lang="en-US" dirty="0" smtClean="0"/>
              <a:t>The systems are complex, and calculating the costs is an art—not a science.</a:t>
            </a:r>
          </a:p>
          <a:p>
            <a:pPr lvl="1"/>
            <a:r>
              <a:rPr lang="en-US" dirty="0" smtClean="0"/>
              <a:t>Calculating a payback period may be more complex than other types of capital investments.</a:t>
            </a:r>
          </a:p>
          <a:p>
            <a:pPr lvl="1"/>
            <a:r>
              <a:rPr lang="en-US" dirty="0" smtClean="0"/>
              <a:t>Many times the payback cannot be calculated because the investment is a necessity rather than a choice—without any tangible payback.</a:t>
            </a:r>
          </a:p>
          <a:p>
            <a:r>
              <a:rPr lang="en-US" dirty="0" smtClean="0"/>
              <a:t>IT managers need to learn to express benefits in a business-like manner such as ROI or increased customer satisfaction.</a:t>
            </a:r>
          </a:p>
          <a:p>
            <a:r>
              <a:rPr lang="en-US" dirty="0" smtClean="0"/>
              <a:t>Figure 7.10 shows the </a:t>
            </a:r>
            <a:r>
              <a:rPr lang="en-US" sz="2400" b="1" dirty="0" smtClean="0">
                <a:solidFill>
                  <a:srgbClr val="002060"/>
                </a:solidFill>
              </a:rPr>
              <a:t>valuation methods </a:t>
            </a:r>
            <a:r>
              <a:rPr lang="en-US" dirty="0" smtClean="0"/>
              <a:t>used.</a:t>
            </a:r>
            <a:endParaRPr lang="en-US" dirty="0"/>
          </a:p>
        </p:txBody>
      </p:sp>
    </p:spTree>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Real World Example</a:t>
            </a:r>
            <a:endParaRPr lang="en-US" b="1" strike="sngStrike" dirty="0" smtClean="0">
              <a:solidFill>
                <a:srgbClr val="FF0066"/>
              </a:solidFill>
            </a:endParaRPr>
          </a:p>
        </p:txBody>
      </p:sp>
      <p:sp>
        <p:nvSpPr>
          <p:cNvPr id="3" name="Content Placeholder 2"/>
          <p:cNvSpPr>
            <a:spLocks noGrp="1"/>
          </p:cNvSpPr>
          <p:nvPr>
            <p:ph idx="1"/>
          </p:nvPr>
        </p:nvSpPr>
        <p:spPr/>
        <p:txBody>
          <a:bodyPr/>
          <a:lstStyle/>
          <a:p>
            <a:r>
              <a:rPr lang="en-US" dirty="0" smtClean="0"/>
              <a:t>The CIO of Avon Products Inc. relies heavily on hard-dollar metrics like NPV and IRR to demonstrate business value in IT investments.</a:t>
            </a:r>
          </a:p>
          <a:p>
            <a:r>
              <a:rPr lang="en-US" dirty="0" smtClean="0"/>
              <a:t>Although not the typical IT metrics, they are the language of business.</a:t>
            </a:r>
          </a:p>
          <a:p>
            <a:r>
              <a:rPr lang="en-US" dirty="0" smtClean="0"/>
              <a:t>Avon uses </a:t>
            </a:r>
            <a:r>
              <a:rPr lang="en-US" b="1" dirty="0" smtClean="0">
                <a:solidFill>
                  <a:srgbClr val="002060"/>
                </a:solidFill>
              </a:rPr>
              <a:t>payback, NPV, IRR</a:t>
            </a:r>
            <a:r>
              <a:rPr lang="en-US" b="1" dirty="0">
                <a:solidFill>
                  <a:srgbClr val="002060"/>
                </a:solidFill>
              </a:rPr>
              <a:t>,</a:t>
            </a:r>
            <a:r>
              <a:rPr lang="en-US" b="1" dirty="0" smtClean="0">
                <a:solidFill>
                  <a:srgbClr val="002060"/>
                </a:solidFill>
              </a:rPr>
              <a:t> </a:t>
            </a:r>
            <a:r>
              <a:rPr lang="en-US" dirty="0" smtClean="0"/>
              <a:t>and </a:t>
            </a:r>
            <a:r>
              <a:rPr lang="en-US" b="1" dirty="0" smtClean="0">
                <a:solidFill>
                  <a:srgbClr val="002060"/>
                </a:solidFill>
              </a:rPr>
              <a:t>risk analysis </a:t>
            </a:r>
            <a:r>
              <a:rPr lang="en-US" dirty="0" smtClean="0"/>
              <a:t>for every investment.</a:t>
            </a:r>
          </a:p>
          <a:p>
            <a:r>
              <a:rPr lang="en-US" dirty="0" smtClean="0"/>
              <a:t>The business side of IT is similar to the business itself.</a:t>
            </a:r>
            <a:endParaRPr lang="en-US" dirty="0"/>
          </a:p>
        </p:txBody>
      </p:sp>
    </p:spTree>
  </p:cSld>
  <p:clrMapOvr>
    <a:masterClrMapping/>
  </p:clrMapOvr>
  <p:transition spd="slow">
    <p:fade/>
  </p:transition>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Box 5"/>
          <p:cNvSpPr txBox="1">
            <a:spLocks noChangeArrowheads="1"/>
          </p:cNvSpPr>
          <p:nvPr/>
        </p:nvSpPr>
        <p:spPr bwMode="auto">
          <a:xfrm>
            <a:off x="0" y="636657"/>
            <a:ext cx="9144000" cy="353943"/>
          </a:xfrm>
          <a:prstGeom prst="rect">
            <a:avLst/>
          </a:prstGeom>
          <a:noFill/>
          <a:ln w="9525">
            <a:noFill/>
            <a:miter lim="800000"/>
            <a:headEnd/>
            <a:tailEnd/>
          </a:ln>
        </p:spPr>
        <p:txBody>
          <a:bodyPr wrap="square">
            <a:spAutoFit/>
          </a:bodyPr>
          <a:lstStyle/>
          <a:p>
            <a:pPr algn="ctr"/>
            <a:r>
              <a:rPr lang="en-US" sz="1700" dirty="0"/>
              <a:t>Figure </a:t>
            </a:r>
            <a:r>
              <a:rPr lang="en-US" sz="1700" dirty="0" smtClean="0"/>
              <a:t>7.10  Valuation methods.</a:t>
            </a:r>
            <a:endParaRPr lang="en-US" sz="1700" dirty="0"/>
          </a:p>
        </p:txBody>
      </p:sp>
      <p:graphicFrame>
        <p:nvGraphicFramePr>
          <p:cNvPr id="6" name="Group 39"/>
          <p:cNvGraphicFramePr>
            <a:graphicFrameLocks noGrp="1"/>
          </p:cNvGraphicFramePr>
          <p:nvPr>
            <p:extLst>
              <p:ext uri="{D42A27DB-BD31-4B8C-83A1-F6EECF244321}">
                <p14:modId xmlns:p14="http://schemas.microsoft.com/office/powerpoint/2010/main" val="3603773134"/>
              </p:ext>
            </p:extLst>
          </p:nvPr>
        </p:nvGraphicFramePr>
        <p:xfrm>
          <a:off x="381000" y="990600"/>
          <a:ext cx="8305800" cy="5410202"/>
        </p:xfrm>
        <a:graphic>
          <a:graphicData uri="http://schemas.openxmlformats.org/drawingml/2006/table">
            <a:tbl>
              <a:tblPr/>
              <a:tblGrid>
                <a:gridCol w="2971800"/>
                <a:gridCol w="5334000"/>
              </a:tblGrid>
              <a:tr h="4032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400" b="1" kern="1200" dirty="0" smtClean="0">
                          <a:solidFill>
                            <a:schemeClr val="bg1"/>
                          </a:solidFill>
                          <a:latin typeface="+mj-lt"/>
                          <a:ea typeface="Times New Roman"/>
                          <a:cs typeface="Times New Roman"/>
                        </a:rPr>
                        <a:t>Valuation Method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75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400" b="1" kern="1200" dirty="0" smtClean="0">
                          <a:solidFill>
                            <a:schemeClr val="bg1"/>
                          </a:solidFill>
                          <a:latin typeface="+mj-lt"/>
                          <a:ea typeface="Times New Roman"/>
                          <a:cs typeface="Times New Roman"/>
                        </a:rPr>
                        <a:t>Description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75000"/>
                      </a:schemeClr>
                    </a:solidFill>
                  </a:tcPr>
                </a:tc>
              </a:tr>
              <a:tr h="5572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mj-lt"/>
                          <a:cs typeface="Times New Roman" pitchFamily="18" charset="0"/>
                        </a:rPr>
                        <a:t>Return on Investment (ROI)</a:t>
                      </a:r>
                      <a:r>
                        <a:rPr kumimoji="0" lang="en-US" sz="1200" b="0" i="0" u="none" strike="noStrike" cap="none" normalizeH="0" baseline="0" dirty="0" smtClean="0">
                          <a:ln>
                            <a:noFill/>
                          </a:ln>
                          <a:solidFill>
                            <a:schemeClr val="tx1"/>
                          </a:solidFill>
                          <a:effectLst/>
                          <a:latin typeface="+mj-lt"/>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mj-lt"/>
                          <a:cs typeface="Times New Roman" pitchFamily="18" charset="0"/>
                        </a:rPr>
                        <a:t>ROI= (Estimated lifetime benefits-Estimated lifetime costs)/Estimated lifetime costs</a:t>
                      </a:r>
                      <a:r>
                        <a:rPr kumimoji="0" lang="en-US" sz="1200" b="0" i="0" u="none" strike="noStrike" cap="none" normalizeH="0" baseline="0" dirty="0" smtClean="0">
                          <a:ln>
                            <a:noFill/>
                          </a:ln>
                          <a:solidFill>
                            <a:schemeClr val="tx1"/>
                          </a:solidFill>
                          <a:effectLst/>
                          <a:latin typeface="+mj-lt"/>
                          <a:cs typeface="+mn-cs"/>
                        </a:rPr>
                        <a:t>.</a:t>
                      </a:r>
                      <a:endParaRPr kumimoji="0" lang="en-US" sz="1200" b="0" i="0" u="none" strike="noStrike" cap="none" normalizeH="0" baseline="0" dirty="0" smtClean="0">
                        <a:ln>
                          <a:noFill/>
                        </a:ln>
                        <a:solidFill>
                          <a:schemeClr val="tx1"/>
                        </a:solidFill>
                        <a:effectLst/>
                        <a:latin typeface="+mj-lt"/>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56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mj-lt"/>
                          <a:cs typeface="Times New Roman" pitchFamily="18" charset="0"/>
                        </a:rPr>
                        <a:t>Net Present Value (NPV)</a:t>
                      </a:r>
                      <a:r>
                        <a:rPr kumimoji="0" lang="en-US" sz="1200" b="0" i="0" u="none" strike="noStrike" cap="none" normalizeH="0" baseline="0" dirty="0" smtClean="0">
                          <a:ln>
                            <a:noFill/>
                          </a:ln>
                          <a:solidFill>
                            <a:schemeClr val="tx1"/>
                          </a:solidFill>
                          <a:effectLst/>
                          <a:latin typeface="+mj-lt"/>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mj-lt"/>
                          <a:cs typeface="Times New Roman" pitchFamily="18" charset="0"/>
                        </a:rPr>
                        <a:t>Calculated  by discounting  the costs and benefits for each year of system’s lifetime using present value</a:t>
                      </a:r>
                      <a:r>
                        <a:rPr kumimoji="0" lang="en-US" sz="1200" b="0" i="0" u="none" strike="noStrike" kern="1200" cap="none" normalizeH="0" baseline="0" dirty="0" smtClean="0">
                          <a:ln>
                            <a:noFill/>
                          </a:ln>
                          <a:solidFill>
                            <a:schemeClr val="tx1"/>
                          </a:solidFill>
                          <a:effectLst/>
                          <a:latin typeface="+mn-lt"/>
                          <a:ea typeface="+mn-ea"/>
                          <a:cs typeface="+mn-cs"/>
                        </a:rPr>
                        <a:t>.</a:t>
                      </a:r>
                      <a:endParaRPr kumimoji="0" lang="en-US" sz="1200" b="0" i="0" u="none" strike="noStrike" cap="none" normalizeH="0" baseline="0" dirty="0" smtClean="0">
                        <a:ln>
                          <a:noFill/>
                        </a:ln>
                        <a:solidFill>
                          <a:schemeClr val="tx1"/>
                        </a:solidFill>
                        <a:effectLst/>
                        <a:latin typeface="+mj-lt"/>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72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mj-lt"/>
                          <a:cs typeface="Times New Roman" pitchFamily="18" charset="0"/>
                        </a:rPr>
                        <a:t>Economic Value Added (EVA)</a:t>
                      </a:r>
                      <a:r>
                        <a:rPr kumimoji="0" lang="en-US" sz="1200" b="0" i="0" u="none" strike="noStrike" cap="none" normalizeH="0" baseline="0" dirty="0" smtClean="0">
                          <a:ln>
                            <a:noFill/>
                          </a:ln>
                          <a:solidFill>
                            <a:schemeClr val="tx1"/>
                          </a:solidFill>
                          <a:effectLst/>
                          <a:latin typeface="+mj-lt"/>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mj-lt"/>
                          <a:cs typeface="Times New Roman" pitchFamily="18" charset="0"/>
                        </a:rPr>
                        <a:t>EVA = net operating profit after taxes</a:t>
                      </a:r>
                      <a:r>
                        <a:rPr kumimoji="0" lang="en-US" sz="1200" b="0" i="0" u="none" strike="noStrike" kern="1200" cap="none" normalizeH="0" baseline="0" dirty="0" smtClean="0">
                          <a:ln>
                            <a:noFill/>
                          </a:ln>
                          <a:solidFill>
                            <a:schemeClr val="tx1"/>
                          </a:solidFill>
                          <a:effectLst/>
                          <a:latin typeface="+mn-lt"/>
                          <a:ea typeface="+mn-ea"/>
                          <a:cs typeface="+mn-cs"/>
                        </a:rPr>
                        <a:t>.</a:t>
                      </a:r>
                      <a:endParaRPr kumimoji="0" lang="en-US" sz="1200" b="0" i="0" u="none" strike="noStrike" cap="none" normalizeH="0" baseline="0" dirty="0" smtClean="0">
                        <a:ln>
                          <a:noFill/>
                        </a:ln>
                        <a:solidFill>
                          <a:schemeClr val="tx1"/>
                        </a:solidFill>
                        <a:effectLst/>
                        <a:latin typeface="+mj-lt"/>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56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mj-lt"/>
                          <a:cs typeface="Times New Roman" pitchFamily="18" charset="0"/>
                        </a:rPr>
                        <a:t>Payback Analysis</a:t>
                      </a:r>
                      <a:r>
                        <a:rPr kumimoji="0" lang="en-US" sz="1200" b="0" i="0" u="none" strike="noStrike" cap="none" normalizeH="0" baseline="0" dirty="0" smtClean="0">
                          <a:ln>
                            <a:noFill/>
                          </a:ln>
                          <a:solidFill>
                            <a:schemeClr val="tx1"/>
                          </a:solidFill>
                          <a:effectLst/>
                          <a:latin typeface="+mj-lt"/>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mj-lt"/>
                          <a:cs typeface="Times New Roman" pitchFamily="18" charset="0"/>
                        </a:rPr>
                        <a:t>Time that will lapse before accrued benefits overtake accrued and continuing costs</a:t>
                      </a:r>
                      <a:r>
                        <a:rPr kumimoji="0" lang="en-US" sz="1200" b="0" i="0" u="none" strike="noStrike" kern="1200" cap="none" normalizeH="0" baseline="0" dirty="0" smtClean="0">
                          <a:ln>
                            <a:noFill/>
                          </a:ln>
                          <a:solidFill>
                            <a:schemeClr val="tx1"/>
                          </a:solidFill>
                          <a:effectLst/>
                          <a:latin typeface="+mn-lt"/>
                          <a:ea typeface="+mn-ea"/>
                          <a:cs typeface="+mn-cs"/>
                        </a:rPr>
                        <a:t>.</a:t>
                      </a:r>
                      <a:r>
                        <a:rPr kumimoji="0" lang="en-US" sz="1200" b="0" i="0" u="none" strike="noStrike" cap="none" normalizeH="0" baseline="0" dirty="0" smtClean="0">
                          <a:ln>
                            <a:noFill/>
                          </a:ln>
                          <a:solidFill>
                            <a:schemeClr val="tx1"/>
                          </a:solidFill>
                          <a:effectLst/>
                          <a:latin typeface="+mj-lt"/>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56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mj-lt"/>
                          <a:cs typeface="Times New Roman" pitchFamily="18" charset="0"/>
                        </a:rPr>
                        <a:t>Internal Rate of Return (IRR)</a:t>
                      </a:r>
                      <a:r>
                        <a:rPr kumimoji="0" lang="en-US" sz="1200" b="0" i="0" u="none" strike="noStrike" cap="none" normalizeH="0" baseline="0" dirty="0" smtClean="0">
                          <a:ln>
                            <a:noFill/>
                          </a:ln>
                          <a:solidFill>
                            <a:schemeClr val="tx1"/>
                          </a:solidFill>
                          <a:effectLst/>
                          <a:latin typeface="+mj-lt"/>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mj-lt"/>
                          <a:cs typeface="Times New Roman" pitchFamily="18" charset="0"/>
                        </a:rPr>
                        <a:t>Return on the IT investment  compared to the corporate policy on rate of return</a:t>
                      </a:r>
                      <a:r>
                        <a:rPr kumimoji="0" lang="en-US" sz="1200" b="0" i="0" u="none" strike="noStrike" kern="1200" cap="none" normalizeH="0" baseline="0" dirty="0" smtClean="0">
                          <a:ln>
                            <a:noFill/>
                          </a:ln>
                          <a:solidFill>
                            <a:schemeClr val="tx1"/>
                          </a:solidFill>
                          <a:effectLst/>
                          <a:latin typeface="+mn-lt"/>
                          <a:ea typeface="+mn-ea"/>
                          <a:cs typeface="+mn-cs"/>
                        </a:rPr>
                        <a:t>.</a:t>
                      </a:r>
                      <a:r>
                        <a:rPr kumimoji="0" lang="en-US" sz="1200" b="0" i="0" u="none" strike="noStrike" cap="none" normalizeH="0" baseline="0" dirty="0" smtClean="0">
                          <a:ln>
                            <a:noFill/>
                          </a:ln>
                          <a:solidFill>
                            <a:schemeClr val="tx1"/>
                          </a:solidFill>
                          <a:effectLst/>
                          <a:latin typeface="+mj-lt"/>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72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mj-lt"/>
                          <a:cs typeface="Times New Roman" pitchFamily="18" charset="0"/>
                        </a:rPr>
                        <a:t>Weighted Scoring Methods</a:t>
                      </a:r>
                      <a:r>
                        <a:rPr kumimoji="0" lang="en-US" sz="1200" b="0" i="0" u="none" strike="noStrike" cap="none" normalizeH="0" baseline="0" dirty="0" smtClean="0">
                          <a:ln>
                            <a:noFill/>
                          </a:ln>
                          <a:solidFill>
                            <a:schemeClr val="tx1"/>
                          </a:solidFill>
                          <a:effectLst/>
                          <a:latin typeface="+mj-lt"/>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mj-lt"/>
                          <a:cs typeface="Times New Roman" pitchFamily="18" charset="0"/>
                        </a:rPr>
                        <a:t>Costs and revenues/savings are weighted based on their strategic importance, etc.</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56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mj-lt"/>
                          <a:cs typeface="Times New Roman" pitchFamily="18" charset="0"/>
                        </a:rPr>
                        <a:t>Prototyping</a:t>
                      </a:r>
                      <a:r>
                        <a:rPr kumimoji="0" lang="en-US" sz="1200" b="0" i="0" u="none" strike="noStrike" cap="none" normalizeH="0" baseline="0" dirty="0" smtClean="0">
                          <a:ln>
                            <a:noFill/>
                          </a:ln>
                          <a:solidFill>
                            <a:schemeClr val="tx1"/>
                          </a:solidFill>
                          <a:effectLst/>
                          <a:latin typeface="+mj-lt"/>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mj-lt"/>
                          <a:cs typeface="Times New Roman" pitchFamily="18" charset="0"/>
                        </a:rPr>
                        <a:t>A scaled-down version of a system is tested for its costs and benefits</a:t>
                      </a:r>
                      <a:r>
                        <a:rPr kumimoji="0" lang="en-US" sz="1200" b="0" i="0" u="none" strike="noStrike" kern="1200" cap="none" normalizeH="0" baseline="0" dirty="0" smtClean="0">
                          <a:ln>
                            <a:noFill/>
                          </a:ln>
                          <a:solidFill>
                            <a:schemeClr val="tx1"/>
                          </a:solidFill>
                          <a:effectLst/>
                          <a:latin typeface="+mn-lt"/>
                          <a:ea typeface="+mn-ea"/>
                          <a:cs typeface="+mn-cs"/>
                        </a:rPr>
                        <a:t>.</a:t>
                      </a:r>
                      <a:r>
                        <a:rPr kumimoji="0" lang="en-US" sz="1200" b="0" i="0" u="none" strike="noStrike" cap="none" normalizeH="0" baseline="0" dirty="0" smtClean="0">
                          <a:ln>
                            <a:noFill/>
                          </a:ln>
                          <a:solidFill>
                            <a:schemeClr val="tx1"/>
                          </a:solidFill>
                          <a:effectLst/>
                          <a:latin typeface="+mj-lt"/>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72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mj-lt"/>
                          <a:cs typeface="Times New Roman" pitchFamily="18" charset="0"/>
                        </a:rPr>
                        <a:t>Game Theory or Role-playing</a:t>
                      </a:r>
                      <a:r>
                        <a:rPr kumimoji="0" lang="en-US" sz="1200" b="0" i="0" u="none" strike="noStrike" cap="none" normalizeH="0" baseline="0" dirty="0" smtClean="0">
                          <a:ln>
                            <a:noFill/>
                          </a:ln>
                          <a:solidFill>
                            <a:schemeClr val="tx1"/>
                          </a:solidFill>
                          <a:effectLst/>
                          <a:latin typeface="+mj-lt"/>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mj-lt"/>
                          <a:cs typeface="Times New Roman" pitchFamily="18" charset="0"/>
                        </a:rPr>
                        <a:t>These approaches may surface behavioral changes or new tasks attributable to a new system</a:t>
                      </a:r>
                      <a:r>
                        <a:rPr kumimoji="0" lang="en-US" sz="1200" b="0" i="0" u="none" strike="noStrike" kern="1200" cap="none" normalizeH="0" baseline="0" dirty="0" smtClean="0">
                          <a:ln>
                            <a:noFill/>
                          </a:ln>
                          <a:solidFill>
                            <a:schemeClr val="tx1"/>
                          </a:solidFill>
                          <a:effectLst/>
                          <a:latin typeface="+mn-lt"/>
                          <a:ea typeface="+mn-ea"/>
                          <a:cs typeface="+mn-cs"/>
                        </a:rPr>
                        <a:t>.</a:t>
                      </a:r>
                      <a:endParaRPr kumimoji="0" lang="en-US" sz="1200" b="0" i="0" u="none" strike="noStrike" cap="none" normalizeH="0" baseline="0" dirty="0" smtClean="0">
                        <a:ln>
                          <a:noFill/>
                        </a:ln>
                        <a:solidFill>
                          <a:schemeClr val="tx1"/>
                        </a:solidFill>
                        <a:effectLst/>
                        <a:latin typeface="+mj-lt"/>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56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mj-lt"/>
                          <a:cs typeface="Times New Roman" pitchFamily="18" charset="0"/>
                        </a:rPr>
                        <a:t>Simulation</a:t>
                      </a:r>
                      <a:r>
                        <a:rPr kumimoji="0" lang="en-US" sz="1200" b="0" i="0" u="none" strike="noStrike" cap="none" normalizeH="0" baseline="0" dirty="0" smtClean="0">
                          <a:ln>
                            <a:noFill/>
                          </a:ln>
                          <a:solidFill>
                            <a:schemeClr val="tx1"/>
                          </a:solidFill>
                          <a:effectLst/>
                          <a:latin typeface="+mj-lt"/>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mj-lt"/>
                          <a:cs typeface="Times New Roman" pitchFamily="18" charset="0"/>
                        </a:rPr>
                        <a:t>A model is used to test the impact of a new system or series of tasks; low-cost method</a:t>
                      </a:r>
                      <a:r>
                        <a:rPr kumimoji="0" lang="en-US" sz="1200" b="0" i="0" u="none" strike="noStrike" kern="1200" cap="none" normalizeH="0" baseline="0" dirty="0" smtClean="0">
                          <a:ln>
                            <a:noFill/>
                          </a:ln>
                          <a:solidFill>
                            <a:schemeClr val="tx1"/>
                          </a:solidFill>
                          <a:effectLst/>
                          <a:latin typeface="+mn-lt"/>
                          <a:ea typeface="+mn-ea"/>
                          <a:cs typeface="+mn-cs"/>
                        </a:rPr>
                        <a:t>.</a:t>
                      </a:r>
                      <a:endParaRPr kumimoji="0" lang="en-US" sz="1200" b="0" i="0" u="none" strike="noStrike" cap="none" normalizeH="0" baseline="0" dirty="0" smtClean="0">
                        <a:ln>
                          <a:noFill/>
                        </a:ln>
                        <a:solidFill>
                          <a:schemeClr val="tx1"/>
                        </a:solidFill>
                        <a:effectLst/>
                        <a:latin typeface="+mj-lt"/>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fade/>
  </p:transition>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smtClean="0">
                <a:solidFill>
                  <a:srgbClr val="0036A2"/>
                </a:solidFill>
              </a:rPr>
              <a:t>Management Approach to Valuing </a:t>
            </a:r>
            <a:br>
              <a:rPr lang="en-US" b="1" dirty="0" smtClean="0">
                <a:solidFill>
                  <a:srgbClr val="0036A2"/>
                </a:solidFill>
              </a:rPr>
            </a:br>
            <a:r>
              <a:rPr lang="en-US" b="1" dirty="0" smtClean="0">
                <a:solidFill>
                  <a:srgbClr val="0036A2"/>
                </a:solidFill>
              </a:rPr>
              <a:t>IT Investments </a:t>
            </a:r>
            <a:endParaRPr lang="en-US" dirty="0"/>
          </a:p>
        </p:txBody>
      </p:sp>
      <p:sp>
        <p:nvSpPr>
          <p:cNvPr id="3" name="Content Placeholder 2"/>
          <p:cNvSpPr>
            <a:spLocks noGrp="1"/>
          </p:cNvSpPr>
          <p:nvPr>
            <p:ph idx="1"/>
          </p:nvPr>
        </p:nvSpPr>
        <p:spPr>
          <a:xfrm>
            <a:off x="457200" y="1752600"/>
            <a:ext cx="8229600" cy="4800600"/>
          </a:xfrm>
        </p:spPr>
        <p:txBody>
          <a:bodyPr>
            <a:noAutofit/>
          </a:bodyPr>
          <a:lstStyle/>
          <a:p>
            <a:r>
              <a:rPr lang="en-US" sz="1700" dirty="0" smtClean="0"/>
              <a:t>Despite the difficulty, the task of evaluating IT investments is necessary.</a:t>
            </a:r>
          </a:p>
          <a:p>
            <a:r>
              <a:rPr lang="en-US" sz="1700" dirty="0" smtClean="0"/>
              <a:t>Know which approaches to use and when to use them.</a:t>
            </a:r>
          </a:p>
          <a:p>
            <a:r>
              <a:rPr lang="en-US" sz="1700" dirty="0" smtClean="0"/>
              <a:t>Managers should choose based on the attributes of the project.</a:t>
            </a:r>
          </a:p>
          <a:p>
            <a:r>
              <a:rPr lang="en-US" sz="1700" dirty="0" smtClean="0"/>
              <a:t>Use </a:t>
            </a:r>
            <a:r>
              <a:rPr lang="en-US" b="1" dirty="0">
                <a:solidFill>
                  <a:srgbClr val="002060"/>
                </a:solidFill>
              </a:rPr>
              <a:t>r</a:t>
            </a:r>
            <a:r>
              <a:rPr lang="en-US" b="1" dirty="0" smtClean="0">
                <a:solidFill>
                  <a:srgbClr val="002060"/>
                </a:solidFill>
              </a:rPr>
              <a:t>eturn on investment </a:t>
            </a:r>
            <a:r>
              <a:rPr lang="en-US" sz="1700" dirty="0" smtClean="0"/>
              <a:t>(ROI) or </a:t>
            </a:r>
            <a:r>
              <a:rPr lang="en-US" b="1" dirty="0" smtClean="0">
                <a:solidFill>
                  <a:srgbClr val="002060"/>
                </a:solidFill>
              </a:rPr>
              <a:t>payback analysis </a:t>
            </a:r>
            <a:r>
              <a:rPr lang="en-US" sz="1700" dirty="0" smtClean="0"/>
              <a:t>when detailed analysis is not required.</a:t>
            </a:r>
          </a:p>
          <a:p>
            <a:pPr lvl="1"/>
            <a:r>
              <a:rPr lang="en-US" sz="1700" dirty="0" smtClean="0"/>
              <a:t>A project is short-lived.</a:t>
            </a:r>
          </a:p>
          <a:p>
            <a:pPr lvl="1"/>
            <a:r>
              <a:rPr lang="en-US" sz="1700" dirty="0" smtClean="0"/>
              <a:t>The costs and benefits are clear.</a:t>
            </a:r>
          </a:p>
          <a:p>
            <a:r>
              <a:rPr lang="en-US" sz="1700" dirty="0" smtClean="0"/>
              <a:t>Use net present value (NPV) and economic value added (EVA) when the project lasts long enough that the time value of money becomes a factor. </a:t>
            </a:r>
          </a:p>
          <a:p>
            <a:pPr lvl="1"/>
            <a:r>
              <a:rPr lang="en-US" sz="1700" dirty="0" smtClean="0"/>
              <a:t>EVA is particularly appropriate for capital intensive projects.</a:t>
            </a:r>
            <a:endParaRPr lang="en-US" sz="1700" dirty="0"/>
          </a:p>
        </p:txBody>
      </p:sp>
    </p:spTree>
  </p:cSld>
  <p:clrMapOvr>
    <a:masterClrMapping/>
  </p:clrMapOvr>
  <p:transition spd="slow">
    <p:fade/>
  </p:transition>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Analysis Pitfalls </a:t>
            </a:r>
          </a:p>
        </p:txBody>
      </p:sp>
      <p:sp>
        <p:nvSpPr>
          <p:cNvPr id="3" name="Content Placeholder 2"/>
          <p:cNvSpPr>
            <a:spLocks noGrp="1"/>
          </p:cNvSpPr>
          <p:nvPr>
            <p:ph idx="1"/>
          </p:nvPr>
        </p:nvSpPr>
        <p:spPr>
          <a:xfrm>
            <a:off x="457200" y="1600200"/>
            <a:ext cx="8229600" cy="4525963"/>
          </a:xfrm>
        </p:spPr>
        <p:txBody>
          <a:bodyPr>
            <a:noAutofit/>
          </a:bodyPr>
          <a:lstStyle/>
          <a:p>
            <a:r>
              <a:rPr lang="en-US" sz="1800" dirty="0" smtClean="0"/>
              <a:t>Both IT and business managers may encounter a number of </a:t>
            </a:r>
            <a:r>
              <a:rPr lang="en-US" b="1" dirty="0" smtClean="0">
                <a:solidFill>
                  <a:srgbClr val="002060"/>
                </a:solidFill>
              </a:rPr>
              <a:t>pitfalls</a:t>
            </a:r>
            <a:r>
              <a:rPr lang="en-US" sz="1800" dirty="0" smtClean="0"/>
              <a:t> when analyzing return on investment:</a:t>
            </a:r>
            <a:endParaRPr lang="en-US" sz="1800" strike="sngStrike" dirty="0" smtClean="0"/>
          </a:p>
          <a:p>
            <a:pPr lvl="1"/>
            <a:r>
              <a:rPr lang="en-US" sz="1600" dirty="0" smtClean="0"/>
              <a:t>Not every situation calls for in-depth analysis.</a:t>
            </a:r>
          </a:p>
          <a:p>
            <a:pPr lvl="1"/>
            <a:r>
              <a:rPr lang="en-US" sz="1600" dirty="0" smtClean="0"/>
              <a:t>Not every evaluation method works in every case. Factors to consider include:</a:t>
            </a:r>
          </a:p>
          <a:p>
            <a:pPr lvl="2"/>
            <a:r>
              <a:rPr lang="en-US" sz="1600" dirty="0" smtClean="0"/>
              <a:t>the assets employed.</a:t>
            </a:r>
          </a:p>
          <a:p>
            <a:pPr lvl="2"/>
            <a:r>
              <a:rPr lang="en-US" sz="1600" dirty="0" smtClean="0"/>
              <a:t>the duration of the project.</a:t>
            </a:r>
            <a:endParaRPr lang="en-US" sz="1600" strike="sngStrike" dirty="0" smtClean="0"/>
          </a:p>
          <a:p>
            <a:pPr lvl="2"/>
            <a:r>
              <a:rPr lang="en-US" sz="1600" dirty="0" smtClean="0"/>
              <a:t>any uncertainty about implementation.</a:t>
            </a:r>
          </a:p>
          <a:p>
            <a:pPr lvl="1"/>
            <a:r>
              <a:rPr lang="en-US" sz="1600" dirty="0" smtClean="0"/>
              <a:t>Circumstances may alter the way a particular valuation method is used.</a:t>
            </a:r>
          </a:p>
          <a:p>
            <a:pPr lvl="2"/>
            <a:r>
              <a:rPr lang="en-US" sz="1600" dirty="0" smtClean="0"/>
              <a:t>Managers use an “adjusting” factor in their estimates.</a:t>
            </a:r>
          </a:p>
          <a:p>
            <a:pPr lvl="1"/>
            <a:r>
              <a:rPr lang="en-US" sz="1600" dirty="0" smtClean="0"/>
              <a:t>Managers can fall into “</a:t>
            </a:r>
            <a:r>
              <a:rPr lang="en-US" b="1" dirty="0" smtClean="0">
                <a:solidFill>
                  <a:srgbClr val="002060"/>
                </a:solidFill>
              </a:rPr>
              <a:t>analysis paralysis</a:t>
            </a:r>
            <a:r>
              <a:rPr lang="en-US" sz="1600" dirty="0" smtClean="0"/>
              <a:t>.”</a:t>
            </a:r>
          </a:p>
          <a:p>
            <a:pPr lvl="2"/>
            <a:r>
              <a:rPr lang="en-US" sz="1700" dirty="0" smtClean="0"/>
              <a:t>Experience and being mindful of the </a:t>
            </a:r>
            <a:r>
              <a:rPr lang="en-US" sz="1700" b="1" dirty="0" smtClean="0">
                <a:solidFill>
                  <a:srgbClr val="002060"/>
                </a:solidFill>
              </a:rPr>
              <a:t>risks</a:t>
            </a:r>
            <a:r>
              <a:rPr lang="en-US" sz="1700" dirty="0" smtClean="0"/>
              <a:t> of incorrect valuation help decide when to stop analyzing.</a:t>
            </a:r>
            <a:endParaRPr lang="en-US" sz="1700" dirty="0"/>
          </a:p>
          <a:p>
            <a:pPr lvl="1"/>
            <a:r>
              <a:rPr lang="en-US" sz="1500" dirty="0" smtClean="0"/>
              <a:t>Even when the numbers say a project is not worthwhile, the investment may be necessary to remain competitive.</a:t>
            </a:r>
          </a:p>
        </p:txBody>
      </p:sp>
    </p:spTree>
  </p:cSld>
  <p:clrMapOvr>
    <a:masterClrMapping/>
  </p:clrMapOvr>
  <p:transition spd="slow">
    <p:fade/>
  </p:transition>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914400"/>
          </a:xfrm>
        </p:spPr>
        <p:txBody>
          <a:bodyPr>
            <a:normAutofit/>
          </a:bodyPr>
          <a:lstStyle/>
          <a:p>
            <a:r>
              <a:rPr lang="en-US" b="1" dirty="0" smtClean="0">
                <a:solidFill>
                  <a:srgbClr val="0036A2"/>
                </a:solidFill>
              </a:rPr>
              <a:t>Monitoring IT Investments</a:t>
            </a:r>
            <a:endParaRPr lang="en-US" b="1" dirty="0">
              <a:solidFill>
                <a:srgbClr val="0036A2"/>
              </a:solidFill>
            </a:endParaRPr>
          </a:p>
        </p:txBody>
      </p:sp>
      <p:sp>
        <p:nvSpPr>
          <p:cNvPr id="3" name="Content Placeholder 2"/>
          <p:cNvSpPr>
            <a:spLocks noGrp="1"/>
          </p:cNvSpPr>
          <p:nvPr>
            <p:ph idx="1"/>
          </p:nvPr>
        </p:nvSpPr>
        <p:spPr>
          <a:xfrm>
            <a:off x="457200" y="1524000"/>
            <a:ext cx="8229600" cy="5029200"/>
          </a:xfrm>
        </p:spPr>
        <p:txBody>
          <a:bodyPr>
            <a:noAutofit/>
          </a:bodyPr>
          <a:lstStyle/>
          <a:p>
            <a:r>
              <a:rPr lang="en-US" sz="1800" dirty="0" smtClean="0"/>
              <a:t>Ensure that the money spent on IT results in benefits for the organization.</a:t>
            </a:r>
          </a:p>
          <a:p>
            <a:r>
              <a:rPr lang="en-US" sz="1800" dirty="0" smtClean="0"/>
              <a:t>A common, accepted set of </a:t>
            </a:r>
            <a:r>
              <a:rPr lang="en-US" b="1" dirty="0" smtClean="0">
                <a:solidFill>
                  <a:srgbClr val="002060"/>
                </a:solidFill>
              </a:rPr>
              <a:t>metrics</a:t>
            </a:r>
            <a:r>
              <a:rPr lang="en-US" sz="1800" dirty="0" smtClean="0"/>
              <a:t> must be created.</a:t>
            </a:r>
          </a:p>
          <a:p>
            <a:pPr lvl="1"/>
            <a:r>
              <a:rPr lang="en-US" dirty="0" smtClean="0"/>
              <a:t>Metrics must be monitored and communicated to </a:t>
            </a:r>
            <a:r>
              <a:rPr lang="en-US" sz="2000" b="1" dirty="0" smtClean="0">
                <a:solidFill>
                  <a:srgbClr val="002060"/>
                </a:solidFill>
              </a:rPr>
              <a:t>senior</a:t>
            </a:r>
            <a:r>
              <a:rPr lang="en-US" dirty="0" smtClean="0"/>
              <a:t> </a:t>
            </a:r>
            <a:r>
              <a:rPr lang="en-US" sz="2000" b="1" dirty="0" smtClean="0">
                <a:solidFill>
                  <a:srgbClr val="002060"/>
                </a:solidFill>
              </a:rPr>
              <a:t>management</a:t>
            </a:r>
            <a:r>
              <a:rPr lang="en-US" dirty="0" smtClean="0"/>
              <a:t> and customers of the IT department.</a:t>
            </a:r>
          </a:p>
          <a:p>
            <a:pPr lvl="1"/>
            <a:r>
              <a:rPr lang="en-US" dirty="0" smtClean="0"/>
              <a:t>Metrics are often financial in nature (e.g., ROI, NPV).</a:t>
            </a:r>
          </a:p>
          <a:p>
            <a:pPr lvl="1"/>
            <a:r>
              <a:rPr lang="en-US" sz="2000" b="1" dirty="0" smtClean="0">
                <a:solidFill>
                  <a:srgbClr val="002060"/>
                </a:solidFill>
              </a:rPr>
              <a:t>IT metrics </a:t>
            </a:r>
            <a:r>
              <a:rPr lang="en-US" dirty="0" smtClean="0"/>
              <a:t>include:</a:t>
            </a:r>
          </a:p>
          <a:p>
            <a:pPr lvl="2"/>
            <a:r>
              <a:rPr lang="en-US" sz="1700" dirty="0" smtClean="0"/>
              <a:t>logs of errors encountered by users, end-user surveys, user turnaround time, logs of computer and communication up/downtime, system response time, and percentage of projects completed on time and/or within budget.</a:t>
            </a:r>
          </a:p>
          <a:p>
            <a:pPr lvl="1"/>
            <a:r>
              <a:rPr lang="en-US" sz="2000" b="1" dirty="0" smtClean="0">
                <a:solidFill>
                  <a:srgbClr val="002060"/>
                </a:solidFill>
              </a:rPr>
              <a:t>Business metrics </a:t>
            </a:r>
            <a:r>
              <a:rPr lang="en-US" dirty="0" smtClean="0"/>
              <a:t>include: </a:t>
            </a:r>
          </a:p>
          <a:p>
            <a:pPr lvl="2"/>
            <a:r>
              <a:rPr lang="en-US" sz="1700" dirty="0" smtClean="0"/>
              <a:t>the number of contacts with external customers, sales revenue accrued from web channels, and new business leads generated.</a:t>
            </a:r>
            <a:endParaRPr lang="en-US" sz="1700" dirty="0"/>
          </a:p>
        </p:txBody>
      </p:sp>
    </p:spTree>
  </p:cSld>
  <p:clrMapOvr>
    <a:masterClrMapping/>
  </p:clrMapOvr>
  <p:transition spd="slow">
    <p:fade/>
  </p:transition>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The Balanced Scorecard</a:t>
            </a:r>
            <a:endParaRPr lang="en-US" dirty="0"/>
          </a:p>
        </p:txBody>
      </p:sp>
      <p:sp>
        <p:nvSpPr>
          <p:cNvPr id="3" name="Content Placeholder 2"/>
          <p:cNvSpPr>
            <a:spLocks noGrp="1"/>
          </p:cNvSpPr>
          <p:nvPr>
            <p:ph idx="1"/>
          </p:nvPr>
        </p:nvSpPr>
        <p:spPr/>
        <p:txBody>
          <a:bodyPr>
            <a:normAutofit/>
          </a:bodyPr>
          <a:lstStyle/>
          <a:p>
            <a:r>
              <a:rPr lang="en-US" dirty="0" smtClean="0"/>
              <a:t>Two methods for communicating metrics are </a:t>
            </a:r>
            <a:r>
              <a:rPr lang="en-US" sz="2200" b="1" dirty="0" smtClean="0">
                <a:solidFill>
                  <a:srgbClr val="002060"/>
                </a:solidFill>
              </a:rPr>
              <a:t>scorecards </a:t>
            </a:r>
            <a:r>
              <a:rPr lang="en-US" dirty="0" smtClean="0"/>
              <a:t>and </a:t>
            </a:r>
            <a:r>
              <a:rPr lang="en-US" sz="2200" b="1" dirty="0" smtClean="0">
                <a:solidFill>
                  <a:srgbClr val="002060"/>
                </a:solidFill>
              </a:rPr>
              <a:t>dashboards</a:t>
            </a:r>
            <a:r>
              <a:rPr lang="en-US" dirty="0" smtClean="0"/>
              <a:t>.</a:t>
            </a:r>
          </a:p>
          <a:p>
            <a:r>
              <a:rPr lang="en-US" dirty="0" smtClean="0"/>
              <a:t>Robert Kaplan and David Norton developed the balanced scorecard.</a:t>
            </a:r>
          </a:p>
          <a:p>
            <a:pPr lvl="1"/>
            <a:r>
              <a:rPr lang="en-US" dirty="0" smtClean="0"/>
              <a:t>Focuses attention on the organization’s value drivers—which include, but are not limited to, financial performance.</a:t>
            </a:r>
            <a:endParaRPr lang="en-US" strike="sngStrike" dirty="0" smtClean="0"/>
          </a:p>
          <a:p>
            <a:r>
              <a:rPr lang="en-US" dirty="0" smtClean="0"/>
              <a:t>Companies use it to assess the full impact of their </a:t>
            </a:r>
            <a:r>
              <a:rPr lang="en-US" sz="2200" b="1" dirty="0" smtClean="0">
                <a:solidFill>
                  <a:srgbClr val="002060"/>
                </a:solidFill>
              </a:rPr>
              <a:t>corporate strategies </a:t>
            </a:r>
            <a:r>
              <a:rPr lang="en-US" dirty="0" smtClean="0"/>
              <a:t>on their customers and workforce as well as their financial performance.</a:t>
            </a:r>
          </a:p>
          <a:p>
            <a:r>
              <a:rPr lang="en-US" dirty="0" smtClean="0"/>
              <a:t>This methodology allows managers to look at the business from four perspectives (Figure 7.11):</a:t>
            </a:r>
          </a:p>
          <a:p>
            <a:pPr lvl="1"/>
            <a:r>
              <a:rPr lang="en-US" dirty="0" smtClean="0"/>
              <a:t>Customer, internal business, innovation/learning, and financial.</a:t>
            </a:r>
          </a:p>
          <a:p>
            <a:endParaRPr lang="en-US" dirty="0"/>
          </a:p>
        </p:txBody>
      </p:sp>
    </p:spTree>
  </p:cSld>
  <p:clrMapOvr>
    <a:masterClrMapping/>
  </p:clrMapOvr>
  <p:transition spd="slow">
    <p:fade/>
  </p:transition>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7891" name="Picture 3" descr="c09f06"/>
          <p:cNvPicPr>
            <a:picLocks noChangeAspect="1" noChangeArrowheads="1"/>
          </p:cNvPicPr>
          <p:nvPr/>
        </p:nvPicPr>
        <p:blipFill>
          <a:blip r:embed="rId3" cstate="print"/>
          <a:srcRect/>
          <a:stretch>
            <a:fillRect/>
          </a:stretch>
        </p:blipFill>
        <p:spPr bwMode="auto">
          <a:xfrm>
            <a:off x="1219200" y="1066800"/>
            <a:ext cx="6781800" cy="5441950"/>
          </a:xfrm>
          <a:prstGeom prst="rect">
            <a:avLst/>
          </a:prstGeom>
          <a:noFill/>
          <a:ln w="9525">
            <a:noFill/>
            <a:miter lim="800000"/>
            <a:headEnd/>
            <a:tailEnd/>
          </a:ln>
        </p:spPr>
      </p:pic>
      <p:sp>
        <p:nvSpPr>
          <p:cNvPr id="37892" name="Text Box 5"/>
          <p:cNvSpPr txBox="1">
            <a:spLocks noChangeArrowheads="1"/>
          </p:cNvSpPr>
          <p:nvPr/>
        </p:nvSpPr>
        <p:spPr bwMode="auto">
          <a:xfrm>
            <a:off x="0" y="685800"/>
            <a:ext cx="9144000" cy="353943"/>
          </a:xfrm>
          <a:prstGeom prst="rect">
            <a:avLst/>
          </a:prstGeom>
          <a:noFill/>
          <a:ln w="9525" algn="ctr">
            <a:noFill/>
            <a:miter lim="800000"/>
            <a:headEnd/>
            <a:tailEnd/>
          </a:ln>
        </p:spPr>
        <p:txBody>
          <a:bodyPr wrap="square">
            <a:spAutoFit/>
          </a:bodyPr>
          <a:lstStyle/>
          <a:p>
            <a:pPr algn="ctr"/>
            <a:r>
              <a:rPr lang="en-US" sz="1700" dirty="0">
                <a:solidFill>
                  <a:schemeClr val="tx1"/>
                </a:solidFill>
              </a:rPr>
              <a:t>Figure </a:t>
            </a:r>
            <a:r>
              <a:rPr lang="en-US" sz="1700" dirty="0" smtClean="0">
                <a:solidFill>
                  <a:schemeClr val="tx1"/>
                </a:solidFill>
              </a:rPr>
              <a:t>7.11   </a:t>
            </a:r>
            <a:r>
              <a:rPr lang="en-US" sz="1700" dirty="0">
                <a:solidFill>
                  <a:schemeClr val="tx1"/>
                </a:solidFill>
              </a:rPr>
              <a:t>The Balanced Scorecard </a:t>
            </a:r>
            <a:r>
              <a:rPr lang="en-US" sz="1700" dirty="0" smtClean="0">
                <a:solidFill>
                  <a:schemeClr val="tx1"/>
                </a:solidFill>
              </a:rPr>
              <a:t>perspectives</a:t>
            </a:r>
            <a:r>
              <a:rPr lang="en-US" sz="1700" dirty="0" smtClean="0"/>
              <a:t>.</a:t>
            </a:r>
            <a:endParaRPr lang="en-US" sz="1700" dirty="0"/>
          </a:p>
        </p:txBody>
      </p:sp>
    </p:spTree>
  </p:cSld>
  <p:clrMapOvr>
    <a:masterClrMapping/>
  </p:clrMapOvr>
  <p:transition spd="slow">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914400"/>
          </a:xfrm>
        </p:spPr>
        <p:txBody>
          <a:bodyPr>
            <a:normAutofit fontScale="90000"/>
          </a:bodyPr>
          <a:lstStyle/>
          <a:p>
            <a:r>
              <a:rPr lang="en-US" b="1" dirty="0" smtClean="0">
                <a:solidFill>
                  <a:srgbClr val="0036A2"/>
                </a:solidFill>
              </a:rPr>
              <a:t>The Usefulness of the Balanced</a:t>
            </a:r>
            <a:br>
              <a:rPr lang="en-US" b="1" dirty="0" smtClean="0">
                <a:solidFill>
                  <a:srgbClr val="0036A2"/>
                </a:solidFill>
              </a:rPr>
            </a:br>
            <a:r>
              <a:rPr lang="en-US" b="1" dirty="0" smtClean="0">
                <a:solidFill>
                  <a:srgbClr val="0036A2"/>
                </a:solidFill>
              </a:rPr>
              <a:t>Scorecard</a:t>
            </a:r>
            <a:endParaRPr lang="en-US" dirty="0"/>
          </a:p>
        </p:txBody>
      </p:sp>
      <p:sp>
        <p:nvSpPr>
          <p:cNvPr id="3" name="Content Placeholder 2"/>
          <p:cNvSpPr>
            <a:spLocks noGrp="1"/>
          </p:cNvSpPr>
          <p:nvPr>
            <p:ph idx="1"/>
          </p:nvPr>
        </p:nvSpPr>
        <p:spPr>
          <a:xfrm>
            <a:off x="533400" y="1371600"/>
            <a:ext cx="8229600" cy="5105400"/>
          </a:xfrm>
        </p:spPr>
        <p:txBody>
          <a:bodyPr>
            <a:noAutofit/>
          </a:bodyPr>
          <a:lstStyle/>
          <a:p>
            <a:r>
              <a:rPr lang="en-US" sz="1800" dirty="0" smtClean="0"/>
              <a:t>Managers of IT found the</a:t>
            </a:r>
            <a:r>
              <a:rPr lang="en-US" sz="1800" dirty="0" smtClean="0">
                <a:solidFill>
                  <a:srgbClr val="FF0066"/>
                </a:solidFill>
              </a:rPr>
              <a:t> </a:t>
            </a:r>
            <a:r>
              <a:rPr lang="en-US" sz="1800" dirty="0" smtClean="0"/>
              <a:t>scorecard to be useful in managing and communicating the </a:t>
            </a:r>
            <a:r>
              <a:rPr lang="en-US" b="1" dirty="0" smtClean="0">
                <a:solidFill>
                  <a:srgbClr val="002060"/>
                </a:solidFill>
              </a:rPr>
              <a:t>value</a:t>
            </a:r>
            <a:r>
              <a:rPr lang="en-US" sz="1800" dirty="0" smtClean="0"/>
              <a:t> of the IT department.</a:t>
            </a:r>
          </a:p>
          <a:p>
            <a:r>
              <a:rPr lang="en-US" sz="1800" dirty="0" smtClean="0"/>
              <a:t>Applying the categories of the balanced scorecard to IT might mean interpreting them more broadly than originally conceived by Kaplan and Norton.</a:t>
            </a:r>
          </a:p>
          <a:p>
            <a:r>
              <a:rPr lang="en-US" sz="1800" dirty="0" smtClean="0"/>
              <a:t>The questions asked when using this methodology within the IT department are summarized in Figure 7.12.</a:t>
            </a:r>
          </a:p>
          <a:p>
            <a:r>
              <a:rPr lang="en-US" sz="1800" dirty="0" smtClean="0"/>
              <a:t>Norton found the balanced scorecard to be the most effective management framework for achieving </a:t>
            </a:r>
            <a:r>
              <a:rPr lang="en-US" sz="1800" b="1" dirty="0" smtClean="0">
                <a:solidFill>
                  <a:srgbClr val="002060"/>
                </a:solidFill>
              </a:rPr>
              <a:t>organizational alignment </a:t>
            </a:r>
            <a:r>
              <a:rPr lang="en-US" sz="1800" dirty="0" smtClean="0"/>
              <a:t>and strategic success.</a:t>
            </a:r>
          </a:p>
          <a:p>
            <a:pPr lvl="1"/>
            <a:r>
              <a:rPr lang="en-US" dirty="0" smtClean="0"/>
              <a:t>Senior IT managers understand their organization’s performance and measure it in a way that supports its business strategy and goals.</a:t>
            </a:r>
          </a:p>
        </p:txBody>
      </p:sp>
    </p:spTree>
  </p:cSld>
  <p:clrMapOvr>
    <a:masterClrMapping/>
  </p:clrMapOvr>
  <p:transition spd="slow">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Rectangle 31"/>
          <p:cNvSpPr>
            <a:spLocks noChangeArrowheads="1"/>
          </p:cNvSpPr>
          <p:nvPr/>
        </p:nvSpPr>
        <p:spPr bwMode="auto">
          <a:xfrm>
            <a:off x="0" y="685800"/>
            <a:ext cx="9144000" cy="353943"/>
          </a:xfrm>
          <a:prstGeom prst="rect">
            <a:avLst/>
          </a:prstGeom>
          <a:noFill/>
          <a:ln w="9525" algn="ctr">
            <a:noFill/>
            <a:miter lim="800000"/>
            <a:headEnd/>
            <a:tailEnd/>
          </a:ln>
        </p:spPr>
        <p:txBody>
          <a:bodyPr wrap="square">
            <a:spAutoFit/>
          </a:bodyPr>
          <a:lstStyle/>
          <a:p>
            <a:pPr algn="ctr"/>
            <a:r>
              <a:rPr lang="en-US" sz="1700" dirty="0"/>
              <a:t>Figure </a:t>
            </a:r>
            <a:r>
              <a:rPr lang="en-US" sz="1700" dirty="0" smtClean="0"/>
              <a:t>7.12   Balanced scorecard applied to IT departments.</a:t>
            </a:r>
            <a:endParaRPr lang="en-US" sz="1700" dirty="0"/>
          </a:p>
        </p:txBody>
      </p:sp>
      <p:pic>
        <p:nvPicPr>
          <p:cNvPr id="97282" name="Picture 2" descr="ftp://smandemod:jws&amp;ILEI$@ftp.wiley.com/Pearlson/Final%20Images/C07GR/c07f012.jpg"/>
          <p:cNvPicPr>
            <a:picLocks noChangeAspect="1" noChangeArrowheads="1"/>
          </p:cNvPicPr>
          <p:nvPr/>
        </p:nvPicPr>
        <p:blipFill>
          <a:blip r:embed="rId2" cstate="print"/>
          <a:srcRect/>
          <a:stretch>
            <a:fillRect/>
          </a:stretch>
        </p:blipFill>
        <p:spPr bwMode="auto">
          <a:xfrm>
            <a:off x="1066800" y="1600200"/>
            <a:ext cx="6400800" cy="4343400"/>
          </a:xfrm>
          <a:prstGeom prst="rect">
            <a:avLst/>
          </a:prstGeom>
          <a:noFill/>
        </p:spPr>
      </p:pic>
    </p:spTree>
  </p:cSld>
  <p:clrMapOvr>
    <a:masterClrMapping/>
  </p:clrMapOvr>
  <p:transition spd="slow">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IT Dashboards</a:t>
            </a:r>
            <a:endParaRPr lang="en-US" dirty="0"/>
          </a:p>
        </p:txBody>
      </p:sp>
      <p:sp>
        <p:nvSpPr>
          <p:cNvPr id="3" name="Content Placeholder 2"/>
          <p:cNvSpPr>
            <a:spLocks noGrp="1"/>
          </p:cNvSpPr>
          <p:nvPr>
            <p:ph idx="1"/>
          </p:nvPr>
        </p:nvSpPr>
        <p:spPr>
          <a:xfrm>
            <a:off x="533400" y="1447800"/>
            <a:ext cx="8229600" cy="4800600"/>
          </a:xfrm>
        </p:spPr>
        <p:txBody>
          <a:bodyPr>
            <a:noAutofit/>
          </a:bodyPr>
          <a:lstStyle/>
          <a:p>
            <a:r>
              <a:rPr lang="en-US" sz="1900" dirty="0" smtClean="0"/>
              <a:t>IT dashboards:</a:t>
            </a:r>
          </a:p>
          <a:p>
            <a:pPr lvl="1"/>
            <a:r>
              <a:rPr lang="en-US" sz="1700" dirty="0" smtClean="0"/>
              <a:t>summarize key metrics for senior managers in a way that provides quick identification of the </a:t>
            </a:r>
            <a:r>
              <a:rPr lang="en-US" b="1" dirty="0" smtClean="0">
                <a:solidFill>
                  <a:srgbClr val="002060"/>
                </a:solidFill>
              </a:rPr>
              <a:t>status</a:t>
            </a:r>
            <a:r>
              <a:rPr lang="en-US" sz="1700" dirty="0" smtClean="0"/>
              <a:t> of the organization. </a:t>
            </a:r>
          </a:p>
          <a:p>
            <a:pPr lvl="1"/>
            <a:r>
              <a:rPr lang="en-US" sz="1700" dirty="0" smtClean="0"/>
              <a:t>provide frequently-updated information on areas of interest within the IT department.  </a:t>
            </a:r>
          </a:p>
          <a:p>
            <a:r>
              <a:rPr lang="en-US" sz="1900" dirty="0" smtClean="0"/>
              <a:t>The data focuses on project status or operational systems’ status. </a:t>
            </a:r>
          </a:p>
          <a:p>
            <a:r>
              <a:rPr lang="en-US" sz="1900" dirty="0" smtClean="0"/>
              <a:t>In order to increase its transparency, the U.S. federal government created an IT dashboard website in 2009.</a:t>
            </a:r>
          </a:p>
          <a:p>
            <a:pPr lvl="1"/>
            <a:r>
              <a:rPr lang="en-US" sz="1900" dirty="0" smtClean="0"/>
              <a:t>The increased </a:t>
            </a:r>
            <a:r>
              <a:rPr lang="en-US" sz="2000" b="1" dirty="0" smtClean="0">
                <a:solidFill>
                  <a:srgbClr val="002060"/>
                </a:solidFill>
              </a:rPr>
              <a:t>transparency</a:t>
            </a:r>
            <a:r>
              <a:rPr lang="en-US" sz="1900" dirty="0" smtClean="0"/>
              <a:t> increased </a:t>
            </a:r>
            <a:r>
              <a:rPr lang="en-US" sz="2000" b="1" dirty="0" smtClean="0">
                <a:solidFill>
                  <a:srgbClr val="002060"/>
                </a:solidFill>
              </a:rPr>
              <a:t>accountability</a:t>
            </a:r>
            <a:r>
              <a:rPr lang="en-US" sz="1900" dirty="0" smtClean="0"/>
              <a:t> for managing the investments.</a:t>
            </a:r>
          </a:p>
          <a:p>
            <a:r>
              <a:rPr lang="en-US" sz="1900" dirty="0" smtClean="0"/>
              <a:t>Figure 7.13 contains the architecture of a sample dashboard for Western Digital.</a:t>
            </a:r>
            <a:endParaRPr lang="en-US" sz="1900" dirty="0"/>
          </a:p>
        </p:txBody>
      </p:sp>
    </p:spTree>
  </p:cSld>
  <p:clrMapOvr>
    <a:masterClrMapping/>
  </p:clrMapOvr>
  <p:transition spd="slow">
    <p:fade/>
  </p:transition>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Types of IT Dashboards</a:t>
            </a:r>
          </a:p>
        </p:txBody>
      </p:sp>
      <p:sp>
        <p:nvSpPr>
          <p:cNvPr id="3" name="Content Placeholder 2"/>
          <p:cNvSpPr>
            <a:spLocks noGrp="1"/>
          </p:cNvSpPr>
          <p:nvPr>
            <p:ph idx="1"/>
          </p:nvPr>
        </p:nvSpPr>
        <p:spPr>
          <a:xfrm>
            <a:off x="457200" y="1600200"/>
            <a:ext cx="8229600" cy="4724400"/>
          </a:xfrm>
        </p:spPr>
        <p:txBody>
          <a:bodyPr>
            <a:noAutofit/>
          </a:bodyPr>
          <a:lstStyle/>
          <a:p>
            <a:pPr marL="576072" indent="-457200"/>
            <a:r>
              <a:rPr lang="en-US" sz="1700" dirty="0" smtClean="0"/>
              <a:t>Types of IT Dashboards:</a:t>
            </a:r>
          </a:p>
          <a:p>
            <a:pPr marL="576072" indent="-457200">
              <a:buFont typeface="+mj-lt"/>
              <a:buAutoNum type="arabicPeriod"/>
            </a:pPr>
            <a:r>
              <a:rPr lang="en-US" sz="1700" dirty="0" smtClean="0"/>
              <a:t>Portfolio dashboards.</a:t>
            </a:r>
          </a:p>
          <a:p>
            <a:pPr marL="685800" lvl="1"/>
            <a:r>
              <a:rPr lang="en-US" sz="1700" dirty="0" smtClean="0"/>
              <a:t>Show senior IT leaders the status, problems, milestones, progress, expenses, and other metrics related to specific projects. </a:t>
            </a:r>
          </a:p>
          <a:p>
            <a:pPr marL="571500" indent="-457200">
              <a:buFont typeface="+mj-lt"/>
              <a:buAutoNum type="arabicPeriod" startAt="2"/>
            </a:pPr>
            <a:r>
              <a:rPr lang="en-US" sz="1700" dirty="0" smtClean="0"/>
              <a:t>Business-IT dashboards.</a:t>
            </a:r>
          </a:p>
          <a:p>
            <a:pPr marL="685800" lvl="1"/>
            <a:r>
              <a:rPr lang="en-US" sz="1700" dirty="0" smtClean="0"/>
              <a:t>Show relevant business metrics and link them to the IT systems that support them.</a:t>
            </a:r>
          </a:p>
          <a:p>
            <a:pPr marL="571500" indent="-457200">
              <a:buFont typeface="+mj-lt"/>
              <a:buAutoNum type="arabicPeriod" startAt="2"/>
            </a:pPr>
            <a:r>
              <a:rPr lang="en-US" sz="1700" dirty="0" smtClean="0"/>
              <a:t>Service dashboards. </a:t>
            </a:r>
          </a:p>
          <a:p>
            <a:pPr marL="685800" lvl="1"/>
            <a:r>
              <a:rPr lang="en-US" sz="1700" dirty="0" smtClean="0"/>
              <a:t>Show the important metrics about the IS such as up-time, throughput, service tickets, progress on bug fixes, help desk satisfaction, etc.</a:t>
            </a:r>
          </a:p>
          <a:p>
            <a:pPr marL="576072" indent="-457200">
              <a:buFont typeface="+mj-lt"/>
              <a:buAutoNum type="arabicPeriod" startAt="2"/>
            </a:pPr>
            <a:r>
              <a:rPr lang="en-US" sz="1700" dirty="0" smtClean="0"/>
              <a:t>Improvement dashboards.</a:t>
            </a:r>
          </a:p>
          <a:p>
            <a:pPr marL="685800" lvl="1"/>
            <a:r>
              <a:rPr lang="en-US" sz="1700" dirty="0" smtClean="0"/>
              <a:t>Monitor the three to five key improvement goals for the IT group.</a:t>
            </a:r>
            <a:endParaRPr lang="en-US" sz="1700" dirty="0"/>
          </a:p>
        </p:txBody>
      </p:sp>
      <p:sp>
        <p:nvSpPr>
          <p:cNvPr id="4" name="Footer Placeholder 3"/>
          <p:cNvSpPr>
            <a:spLocks noGrp="1"/>
          </p:cNvSpPr>
          <p:nvPr>
            <p:ph type="ftr" sz="quarter" idx="11"/>
          </p:nvPr>
        </p:nvSpPr>
        <p:spPr/>
        <p:txBody>
          <a:bodyPr/>
          <a:lstStyle/>
          <a:p>
            <a:r>
              <a:rPr lang="en-US" dirty="0" smtClean="0"/>
              <a:t>(c) 2013 John Wiley &amp; Sons, Inc.</a:t>
            </a:r>
          </a:p>
        </p:txBody>
      </p:sp>
    </p:spTree>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a:solidFill>
                  <a:srgbClr val="0036A2"/>
                </a:solidFill>
              </a:rPr>
              <a:t>Organizing to </a:t>
            </a:r>
            <a:r>
              <a:rPr lang="en-US" b="1" dirty="0" smtClean="0">
                <a:solidFill>
                  <a:srgbClr val="0036A2"/>
                </a:solidFill>
              </a:rPr>
              <a:t>Respond to Business</a:t>
            </a:r>
            <a:br>
              <a:rPr lang="en-US" b="1" dirty="0" smtClean="0">
                <a:solidFill>
                  <a:srgbClr val="0036A2"/>
                </a:solidFill>
              </a:rPr>
            </a:br>
            <a:r>
              <a:rPr lang="en-US" b="1" dirty="0" smtClean="0">
                <a:solidFill>
                  <a:srgbClr val="0036A2"/>
                </a:solidFill>
              </a:rPr>
              <a:t>Demand: A Maturity Model</a:t>
            </a:r>
          </a:p>
        </p:txBody>
      </p:sp>
      <p:sp>
        <p:nvSpPr>
          <p:cNvPr id="3" name="Content Placeholder 2"/>
          <p:cNvSpPr>
            <a:spLocks noGrp="1"/>
          </p:cNvSpPr>
          <p:nvPr>
            <p:ph idx="1"/>
          </p:nvPr>
        </p:nvSpPr>
        <p:spPr/>
        <p:txBody>
          <a:bodyPr/>
          <a:lstStyle/>
          <a:p>
            <a:r>
              <a:rPr lang="en-US" dirty="0" smtClean="0"/>
              <a:t>A </a:t>
            </a:r>
            <a:r>
              <a:rPr lang="en-US" b="1" dirty="0" smtClean="0">
                <a:solidFill>
                  <a:srgbClr val="002060"/>
                </a:solidFill>
              </a:rPr>
              <a:t>misalignment</a:t>
            </a:r>
            <a:r>
              <a:rPr lang="en-US" dirty="0" smtClean="0"/>
              <a:t> between the demands on the business side and the IT offerings on the supply side.</a:t>
            </a:r>
          </a:p>
          <a:p>
            <a:r>
              <a:rPr lang="en-US" dirty="0" smtClean="0"/>
              <a:t>IT and the business are at different </a:t>
            </a:r>
            <a:r>
              <a:rPr lang="en-US" b="1" dirty="0" smtClean="0">
                <a:solidFill>
                  <a:srgbClr val="002060"/>
                </a:solidFill>
              </a:rPr>
              <a:t>levels of maturity </a:t>
            </a:r>
            <a:r>
              <a:rPr lang="en-US" dirty="0" smtClean="0"/>
              <a:t>in their growth and development.</a:t>
            </a:r>
          </a:p>
          <a:p>
            <a:r>
              <a:rPr lang="en-US" b="1" dirty="0" smtClean="0">
                <a:solidFill>
                  <a:srgbClr val="002060"/>
                </a:solidFill>
              </a:rPr>
              <a:t>Maturity Model framework </a:t>
            </a:r>
            <a:r>
              <a:rPr lang="en-US" dirty="0" smtClean="0"/>
              <a:t>is a useful tool for understanding the differences in capabilities (Figure 7.1).</a:t>
            </a:r>
          </a:p>
          <a:p>
            <a:r>
              <a:rPr lang="en-US" dirty="0" smtClean="0"/>
              <a:t>When the </a:t>
            </a:r>
            <a:r>
              <a:rPr lang="en-US" b="1" dirty="0" smtClean="0">
                <a:solidFill>
                  <a:srgbClr val="002060"/>
                </a:solidFill>
              </a:rPr>
              <a:t>capabilities</a:t>
            </a:r>
            <a:r>
              <a:rPr lang="en-US" dirty="0" smtClean="0"/>
              <a:t> of the IT organization are in balance with the </a:t>
            </a:r>
            <a:r>
              <a:rPr lang="en-US" b="1" dirty="0" smtClean="0">
                <a:solidFill>
                  <a:srgbClr val="002060"/>
                </a:solidFill>
              </a:rPr>
              <a:t>demand</a:t>
            </a:r>
            <a:r>
              <a:rPr lang="en-US" dirty="0" smtClean="0"/>
              <a:t> of the business, both are at the same level.</a:t>
            </a:r>
          </a:p>
          <a:p>
            <a:endParaRPr lang="en-US" dirty="0" smtClean="0"/>
          </a:p>
          <a:p>
            <a:endParaRPr lang="en-US" dirty="0"/>
          </a:p>
        </p:txBody>
      </p:sp>
    </p:spTree>
  </p:cSld>
  <p:clrMapOvr>
    <a:masterClrMapping/>
  </p:clrMapOvr>
  <p:transition spd="slow">
    <p:fade/>
  </p:transition>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5"/>
          <p:cNvSpPr txBox="1">
            <a:spLocks noChangeArrowheads="1"/>
          </p:cNvSpPr>
          <p:nvPr/>
        </p:nvSpPr>
        <p:spPr bwMode="auto">
          <a:xfrm>
            <a:off x="0" y="636657"/>
            <a:ext cx="9144000" cy="353943"/>
          </a:xfrm>
          <a:prstGeom prst="rect">
            <a:avLst/>
          </a:prstGeom>
          <a:noFill/>
          <a:ln w="9525">
            <a:noFill/>
            <a:miter lim="800000"/>
            <a:headEnd/>
            <a:tailEnd/>
          </a:ln>
        </p:spPr>
        <p:txBody>
          <a:bodyPr wrap="square">
            <a:spAutoFit/>
          </a:bodyPr>
          <a:lstStyle/>
          <a:p>
            <a:pPr algn="ctr"/>
            <a:r>
              <a:rPr lang="en-US" sz="1700" dirty="0"/>
              <a:t>Figure </a:t>
            </a:r>
            <a:r>
              <a:rPr lang="en-US" sz="1700" dirty="0" smtClean="0"/>
              <a:t>7.13  Example architecture of a dashboard.</a:t>
            </a:r>
            <a:endParaRPr lang="en-US" sz="1700" dirty="0"/>
          </a:p>
        </p:txBody>
      </p:sp>
      <p:pic>
        <p:nvPicPr>
          <p:cNvPr id="62466" name="Picture 2" descr="ftp://smandemod:jws&amp;ILEI$@ftp.wiley.com/Pearlson/Final%20Images/C07GR/c07f013.jpg"/>
          <p:cNvPicPr>
            <a:picLocks noChangeAspect="1" noChangeArrowheads="1"/>
          </p:cNvPicPr>
          <p:nvPr/>
        </p:nvPicPr>
        <p:blipFill>
          <a:blip r:embed="rId2" cstate="print"/>
          <a:srcRect/>
          <a:stretch>
            <a:fillRect/>
          </a:stretch>
        </p:blipFill>
        <p:spPr bwMode="auto">
          <a:xfrm>
            <a:off x="990600" y="952500"/>
            <a:ext cx="6638925" cy="5905500"/>
          </a:xfrm>
          <a:prstGeom prst="rect">
            <a:avLst/>
          </a:prstGeom>
          <a:noFill/>
        </p:spPr>
      </p:pic>
      <p:sp>
        <p:nvSpPr>
          <p:cNvPr id="2" name="Footer Placeholder 1"/>
          <p:cNvSpPr>
            <a:spLocks noGrp="1"/>
          </p:cNvSpPr>
          <p:nvPr>
            <p:ph type="ftr" sz="quarter" idx="11"/>
          </p:nvPr>
        </p:nvSpPr>
        <p:spPr>
          <a:xfrm rot="16200000">
            <a:off x="6278563" y="5532437"/>
            <a:ext cx="2895600" cy="365125"/>
          </a:xfrm>
        </p:spPr>
        <p:txBody>
          <a:bodyPr/>
          <a:lstStyle/>
          <a:p>
            <a:r>
              <a:rPr lang="en-US" dirty="0" smtClean="0"/>
              <a:t>(c) 2013 John Wiley &amp; Sons, Inc.</a:t>
            </a:r>
          </a:p>
        </p:txBody>
      </p:sp>
    </p:spTree>
  </p:cSld>
  <p:clrMapOvr>
    <a:masterClrMapping/>
  </p:clrMapOvr>
  <p:transition spd="slow">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Funding IT Resources</a:t>
            </a:r>
            <a:r>
              <a:rPr lang="en-US" dirty="0" smtClean="0"/>
              <a:t/>
            </a:r>
            <a:br>
              <a:rPr lang="en-US" dirty="0" smtClean="0"/>
            </a:br>
            <a:endParaRPr lang="en-US" dirty="0"/>
          </a:p>
        </p:txBody>
      </p:sp>
      <p:sp>
        <p:nvSpPr>
          <p:cNvPr id="3" name="Content Placeholder 2"/>
          <p:cNvSpPr>
            <a:spLocks noGrp="1"/>
          </p:cNvSpPr>
          <p:nvPr>
            <p:ph idx="1"/>
          </p:nvPr>
        </p:nvSpPr>
        <p:spPr/>
        <p:txBody>
          <a:bodyPr/>
          <a:lstStyle/>
          <a:p>
            <a:r>
              <a:rPr lang="en-US" dirty="0" smtClean="0"/>
              <a:t>Who pays for IT?</a:t>
            </a:r>
          </a:p>
          <a:p>
            <a:r>
              <a:rPr lang="en-US" dirty="0" smtClean="0"/>
              <a:t>The three main funding methods are </a:t>
            </a:r>
            <a:r>
              <a:rPr lang="en-US" b="1" dirty="0" smtClean="0">
                <a:solidFill>
                  <a:srgbClr val="002060"/>
                </a:solidFill>
              </a:rPr>
              <a:t>chargeback</a:t>
            </a:r>
            <a:r>
              <a:rPr lang="en-US" dirty="0" smtClean="0"/>
              <a:t>, </a:t>
            </a:r>
            <a:r>
              <a:rPr lang="en-US" b="1" dirty="0" smtClean="0">
                <a:solidFill>
                  <a:srgbClr val="002060"/>
                </a:solidFill>
              </a:rPr>
              <a:t>allocation</a:t>
            </a:r>
            <a:r>
              <a:rPr lang="en-US" dirty="0" smtClean="0"/>
              <a:t>, and </a:t>
            </a:r>
            <a:r>
              <a:rPr lang="en-US" b="1" dirty="0" smtClean="0">
                <a:solidFill>
                  <a:srgbClr val="002060"/>
                </a:solidFill>
              </a:rPr>
              <a:t>corporate</a:t>
            </a:r>
            <a:r>
              <a:rPr lang="en-US" dirty="0" smtClean="0"/>
              <a:t> </a:t>
            </a:r>
            <a:r>
              <a:rPr lang="en-US" b="1" dirty="0" smtClean="0">
                <a:solidFill>
                  <a:srgbClr val="002060"/>
                </a:solidFill>
              </a:rPr>
              <a:t>budget</a:t>
            </a:r>
            <a:r>
              <a:rPr lang="en-US" dirty="0" smtClean="0"/>
              <a:t>.</a:t>
            </a:r>
          </a:p>
          <a:p>
            <a:pPr lvl="1"/>
            <a:r>
              <a:rPr lang="en-US" dirty="0" smtClean="0"/>
              <a:t>Both chargeback and allocation methods distribute the costs back to the businesses, departments, or individuals within the company.</a:t>
            </a:r>
          </a:p>
          <a:p>
            <a:pPr lvl="1"/>
            <a:r>
              <a:rPr lang="en-US" dirty="0" smtClean="0"/>
              <a:t>In corporate budgeting, costs are not linked directly with any specific user or business unit; costs are recovered using corporate coffers.</a:t>
            </a:r>
          </a:p>
          <a:p>
            <a:pPr lvl="1"/>
            <a:endParaRPr lang="en-US" dirty="0" smtClean="0"/>
          </a:p>
          <a:p>
            <a:pPr lvl="1"/>
            <a:endParaRPr lang="en-US" dirty="0" smtClean="0"/>
          </a:p>
          <a:p>
            <a:endParaRPr lang="en-US" dirty="0" smtClean="0"/>
          </a:p>
          <a:p>
            <a:endParaRPr lang="en-US" dirty="0"/>
          </a:p>
        </p:txBody>
      </p:sp>
    </p:spTree>
  </p:cSld>
  <p:clrMapOvr>
    <a:masterClrMapping/>
  </p:clrMapOvr>
  <p:transition spd="slow">
    <p:fade/>
  </p:transition>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762000"/>
            <a:ext cx="8229600" cy="914400"/>
          </a:xfrm>
        </p:spPr>
        <p:txBody>
          <a:bodyPr>
            <a:normAutofit/>
          </a:bodyPr>
          <a:lstStyle/>
          <a:p>
            <a:r>
              <a:rPr lang="en-US" b="1" dirty="0" smtClean="0">
                <a:solidFill>
                  <a:srgbClr val="0036A2"/>
                </a:solidFill>
              </a:rPr>
              <a:t>Chargeback</a:t>
            </a:r>
            <a:endParaRPr lang="en-US" b="1" dirty="0">
              <a:solidFill>
                <a:srgbClr val="0036A2"/>
              </a:solidFill>
            </a:endParaRPr>
          </a:p>
        </p:txBody>
      </p:sp>
      <p:sp>
        <p:nvSpPr>
          <p:cNvPr id="4" name="Content Placeholder 3"/>
          <p:cNvSpPr>
            <a:spLocks noGrp="1"/>
          </p:cNvSpPr>
          <p:nvPr>
            <p:ph idx="1"/>
          </p:nvPr>
        </p:nvSpPr>
        <p:spPr>
          <a:xfrm>
            <a:off x="304800" y="1524000"/>
            <a:ext cx="8229600" cy="5029200"/>
          </a:xfrm>
        </p:spPr>
        <p:txBody>
          <a:bodyPr>
            <a:normAutofit/>
          </a:bodyPr>
          <a:lstStyle/>
          <a:p>
            <a:r>
              <a:rPr lang="en-US" sz="1700" dirty="0" smtClean="0"/>
              <a:t>IT costs are recovered by charging individuals, departments, or business units based on </a:t>
            </a:r>
            <a:r>
              <a:rPr lang="en-US" b="1" dirty="0" smtClean="0">
                <a:solidFill>
                  <a:srgbClr val="002060"/>
                </a:solidFill>
              </a:rPr>
              <a:t>actual</a:t>
            </a:r>
            <a:r>
              <a:rPr lang="en-US" sz="1700" dirty="0" smtClean="0"/>
              <a:t> </a:t>
            </a:r>
            <a:r>
              <a:rPr lang="en-US" b="1" dirty="0" smtClean="0">
                <a:solidFill>
                  <a:srgbClr val="002060"/>
                </a:solidFill>
              </a:rPr>
              <a:t>usage</a:t>
            </a:r>
            <a:r>
              <a:rPr lang="en-US" sz="1700" dirty="0" smtClean="0"/>
              <a:t> and cost.</a:t>
            </a:r>
          </a:p>
          <a:p>
            <a:r>
              <a:rPr lang="en-US" sz="1700" dirty="0" smtClean="0"/>
              <a:t>The IT organization collects usage data on each system it runs. </a:t>
            </a:r>
          </a:p>
          <a:p>
            <a:pPr lvl="1"/>
            <a:r>
              <a:rPr lang="en-US" sz="1700" dirty="0" smtClean="0"/>
              <a:t>Rates for usage are calculated based on the actual cost to run the system and are billed out on a regular basis.</a:t>
            </a:r>
          </a:p>
          <a:p>
            <a:r>
              <a:rPr lang="en-US" sz="1700" dirty="0" smtClean="0"/>
              <a:t>When the IT organization wants to recover administrative and overhead costs using a chargeback system, costs are built into rates charged for each of the services.</a:t>
            </a:r>
          </a:p>
          <a:p>
            <a:r>
              <a:rPr lang="en-US" sz="1700" dirty="0" smtClean="0"/>
              <a:t>Chargeback systems are popular and are:</a:t>
            </a:r>
            <a:endParaRPr lang="en-US" sz="1700" strike="sngStrike" dirty="0" smtClean="0"/>
          </a:p>
          <a:p>
            <a:pPr lvl="1"/>
            <a:r>
              <a:rPr lang="en-US" sz="1700" dirty="0" smtClean="0"/>
              <a:t>Viewed as the most equitable way to recover IT costs.</a:t>
            </a:r>
          </a:p>
          <a:p>
            <a:pPr lvl="1"/>
            <a:r>
              <a:rPr lang="en-US" sz="1700" dirty="0" smtClean="0"/>
              <a:t>Expensive to create and manage.</a:t>
            </a:r>
          </a:p>
          <a:p>
            <a:pPr lvl="1"/>
            <a:r>
              <a:rPr lang="en-US" sz="1700" dirty="0" smtClean="0"/>
              <a:t>Most appropriate when there is a wide variation in usage among users or when actual costs need to be accounted for by the business units.</a:t>
            </a:r>
            <a:endParaRPr lang="en-US" sz="1700" dirty="0"/>
          </a:p>
        </p:txBody>
      </p:sp>
    </p:spTree>
  </p:cSld>
  <p:clrMapOvr>
    <a:masterClrMapping/>
  </p:clrMapOvr>
  <p:transition spd="slow">
    <p:fade/>
  </p:transition>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100" b="1" dirty="0" smtClean="0">
                <a:solidFill>
                  <a:srgbClr val="0036A2"/>
                </a:solidFill>
              </a:rPr>
              <a:t>Allocation</a:t>
            </a:r>
            <a:r>
              <a:rPr lang="en-US" dirty="0" smtClean="0"/>
              <a:t/>
            </a:r>
            <a:br>
              <a:rPr lang="en-US" dirty="0" smtClean="0"/>
            </a:br>
            <a:endParaRPr lang="en-US" dirty="0"/>
          </a:p>
        </p:txBody>
      </p:sp>
      <p:sp>
        <p:nvSpPr>
          <p:cNvPr id="3" name="Content Placeholder 2"/>
          <p:cNvSpPr>
            <a:spLocks noGrp="1"/>
          </p:cNvSpPr>
          <p:nvPr>
            <p:ph idx="1"/>
          </p:nvPr>
        </p:nvSpPr>
        <p:spPr>
          <a:xfrm>
            <a:off x="457200" y="1524000"/>
            <a:ext cx="8229600" cy="4297363"/>
          </a:xfrm>
        </p:spPr>
        <p:txBody>
          <a:bodyPr>
            <a:noAutofit/>
          </a:bodyPr>
          <a:lstStyle/>
          <a:p>
            <a:r>
              <a:rPr lang="en-US" sz="1800" dirty="0" smtClean="0"/>
              <a:t>Allocation funding method recovers costs based on </a:t>
            </a:r>
            <a:r>
              <a:rPr lang="en-US" b="1" dirty="0" smtClean="0">
                <a:solidFill>
                  <a:srgbClr val="002060"/>
                </a:solidFill>
              </a:rPr>
              <a:t>something</a:t>
            </a:r>
            <a:r>
              <a:rPr lang="en-US" sz="1800" dirty="0" smtClean="0"/>
              <a:t> other than usage</a:t>
            </a:r>
            <a:r>
              <a:rPr lang="en-US" sz="1800" dirty="0">
                <a:solidFill>
                  <a:srgbClr val="FF0066"/>
                </a:solidFill>
              </a:rPr>
              <a:t> </a:t>
            </a:r>
            <a:r>
              <a:rPr lang="en-US" sz="1800" dirty="0" smtClean="0"/>
              <a:t>such as revenues, login accounts, or number of employees.</a:t>
            </a:r>
          </a:p>
          <a:p>
            <a:r>
              <a:rPr lang="en-US" sz="1800" dirty="0" smtClean="0"/>
              <a:t>Simpler to implement and apply each month compared to the chargeback mechanism.</a:t>
            </a:r>
          </a:p>
          <a:p>
            <a:r>
              <a:rPr lang="en-US" sz="1800" dirty="0" smtClean="0"/>
              <a:t>The rate charged is often </a:t>
            </a:r>
            <a:r>
              <a:rPr lang="en-US" b="1" dirty="0" smtClean="0">
                <a:solidFill>
                  <a:srgbClr val="002060"/>
                </a:solidFill>
              </a:rPr>
              <a:t>fixed</a:t>
            </a:r>
            <a:r>
              <a:rPr lang="en-US" sz="1800" dirty="0" smtClean="0"/>
              <a:t> at the beginning of the year. </a:t>
            </a:r>
          </a:p>
          <a:p>
            <a:r>
              <a:rPr lang="en-US" sz="1800" dirty="0" smtClean="0"/>
              <a:t>Two main advantages:</a:t>
            </a:r>
            <a:endParaRPr lang="en-US" sz="1800" strike="sngStrike" dirty="0" smtClean="0"/>
          </a:p>
          <a:p>
            <a:pPr lvl="1"/>
            <a:r>
              <a:rPr lang="en-US" dirty="0" smtClean="0"/>
              <a:t>The level of detail required to calculate the allocations is much less.</a:t>
            </a:r>
          </a:p>
          <a:p>
            <a:pPr lvl="2"/>
            <a:r>
              <a:rPr lang="en-US" sz="1700" dirty="0" smtClean="0"/>
              <a:t>Leads to cost savings.</a:t>
            </a:r>
          </a:p>
          <a:p>
            <a:pPr lvl="1"/>
            <a:r>
              <a:rPr lang="en-US" dirty="0" smtClean="0"/>
              <a:t>Charges from the IT organization are predictable.</a:t>
            </a:r>
          </a:p>
          <a:p>
            <a:pPr lvl="2"/>
            <a:r>
              <a:rPr lang="en-US" sz="1700" dirty="0" smtClean="0"/>
              <a:t>Generates far less frequent arguments from the business units.</a:t>
            </a:r>
          </a:p>
        </p:txBody>
      </p:sp>
    </p:spTree>
  </p:cSld>
  <p:clrMapOvr>
    <a:masterClrMapping/>
  </p:clrMapOvr>
  <p:transition spd="slow">
    <p:fade/>
  </p:transition>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100" b="1" dirty="0" smtClean="0">
                <a:solidFill>
                  <a:srgbClr val="0036A2"/>
                </a:solidFill>
              </a:rPr>
              <a:t>Allocation Mechanisms</a:t>
            </a:r>
            <a:r>
              <a:rPr lang="en-US" dirty="0" smtClean="0"/>
              <a:t> </a:t>
            </a:r>
            <a:br>
              <a:rPr lang="en-US" dirty="0" smtClean="0"/>
            </a:br>
            <a:endParaRPr lang="en-US" dirty="0"/>
          </a:p>
        </p:txBody>
      </p:sp>
      <p:sp>
        <p:nvSpPr>
          <p:cNvPr id="3" name="Content Placeholder 2"/>
          <p:cNvSpPr>
            <a:spLocks noGrp="1"/>
          </p:cNvSpPr>
          <p:nvPr>
            <p:ph idx="1"/>
          </p:nvPr>
        </p:nvSpPr>
        <p:spPr>
          <a:xfrm>
            <a:off x="533400" y="1371600"/>
            <a:ext cx="8229600" cy="4800600"/>
          </a:xfrm>
        </p:spPr>
        <p:txBody>
          <a:bodyPr>
            <a:noAutofit/>
          </a:bodyPr>
          <a:lstStyle/>
          <a:p>
            <a:r>
              <a:rPr lang="en-US" sz="1700" dirty="0" smtClean="0"/>
              <a:t>Two major complaints about allocation systems:</a:t>
            </a:r>
          </a:p>
          <a:p>
            <a:pPr lvl="1"/>
            <a:r>
              <a:rPr lang="en-US" sz="1700" dirty="0" smtClean="0"/>
              <a:t>The</a:t>
            </a:r>
            <a:r>
              <a:rPr lang="en-US" sz="2000" b="1" dirty="0" smtClean="0">
                <a:solidFill>
                  <a:srgbClr val="002060"/>
                </a:solidFill>
              </a:rPr>
              <a:t> free-rider </a:t>
            </a:r>
            <a:r>
              <a:rPr lang="en-US" sz="1700" dirty="0" smtClean="0"/>
              <a:t>problem.</a:t>
            </a:r>
          </a:p>
          <a:p>
            <a:pPr lvl="2"/>
            <a:r>
              <a:rPr lang="en-US" sz="1700" dirty="0" smtClean="0"/>
              <a:t>A large user of IT services pays the same amount as a small user.</a:t>
            </a:r>
          </a:p>
          <a:p>
            <a:pPr lvl="1"/>
            <a:r>
              <a:rPr lang="en-US" sz="1700" dirty="0" smtClean="0"/>
              <a:t>Deciding the basis for allocating the costs.</a:t>
            </a:r>
          </a:p>
          <a:p>
            <a:pPr lvl="2"/>
            <a:r>
              <a:rPr lang="en-US" sz="1700" dirty="0" smtClean="0"/>
              <a:t>Choosing the number of employees over the number of desktops or other basis is a management decision.</a:t>
            </a:r>
          </a:p>
          <a:p>
            <a:r>
              <a:rPr lang="en-US" sz="1700" dirty="0" smtClean="0"/>
              <a:t>Allocation mechanisms work well when a corporate </a:t>
            </a:r>
            <a:r>
              <a:rPr lang="en-US" b="1" dirty="0" smtClean="0">
                <a:solidFill>
                  <a:srgbClr val="002060"/>
                </a:solidFill>
              </a:rPr>
              <a:t>directive</a:t>
            </a:r>
            <a:r>
              <a:rPr lang="en-US" sz="1700" dirty="0" smtClean="0"/>
              <a:t> requires use of this method and when the units agree on the basis for dividing up the costs.</a:t>
            </a:r>
          </a:p>
          <a:p>
            <a:r>
              <a:rPr lang="en-US" sz="1700" dirty="0" smtClean="0"/>
              <a:t>A </a:t>
            </a:r>
            <a:r>
              <a:rPr lang="en-US" b="1" dirty="0" smtClean="0">
                <a:solidFill>
                  <a:srgbClr val="002060"/>
                </a:solidFill>
              </a:rPr>
              <a:t>follow-up </a:t>
            </a:r>
            <a:r>
              <a:rPr lang="en-US" sz="1700" dirty="0" smtClean="0"/>
              <a:t>(“true-up”) process is needed at the end of the fiscal year.</a:t>
            </a:r>
          </a:p>
          <a:p>
            <a:pPr lvl="1"/>
            <a:r>
              <a:rPr lang="en-US" sz="1700" dirty="0" smtClean="0"/>
              <a:t>The total IT expenses are compared to total IT funds recovered.</a:t>
            </a:r>
          </a:p>
          <a:p>
            <a:pPr lvl="1"/>
            <a:r>
              <a:rPr lang="en-US" sz="1700" dirty="0" smtClean="0"/>
              <a:t>Extra funds are given back to the business units.</a:t>
            </a:r>
          </a:p>
        </p:txBody>
      </p:sp>
    </p:spTree>
  </p:cSld>
  <p:clrMapOvr>
    <a:masterClrMapping/>
  </p:clrMapOvr>
  <p:transition spd="slow">
    <p:fade/>
  </p:transition>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914400"/>
          </a:xfrm>
        </p:spPr>
        <p:txBody>
          <a:bodyPr>
            <a:normAutofit fontScale="90000"/>
          </a:bodyPr>
          <a:lstStyle/>
          <a:p>
            <a:r>
              <a:rPr lang="en-US" sz="3100" b="1" dirty="0" smtClean="0">
                <a:solidFill>
                  <a:srgbClr val="0036A2"/>
                </a:solidFill>
              </a:rPr>
              <a:t>Corporate</a:t>
            </a:r>
            <a:r>
              <a:rPr lang="en-US" dirty="0" smtClean="0"/>
              <a:t> </a:t>
            </a:r>
            <a:r>
              <a:rPr lang="en-US" sz="3100" b="1" dirty="0" smtClean="0">
                <a:solidFill>
                  <a:srgbClr val="0036A2"/>
                </a:solidFill>
              </a:rPr>
              <a:t>Budget</a:t>
            </a:r>
            <a:r>
              <a:rPr lang="en-US" dirty="0" smtClean="0"/>
              <a:t/>
            </a:r>
            <a:br>
              <a:rPr lang="en-US" dirty="0" smtClean="0"/>
            </a:br>
            <a:endParaRPr lang="en-US" dirty="0"/>
          </a:p>
        </p:txBody>
      </p:sp>
      <p:sp>
        <p:nvSpPr>
          <p:cNvPr id="3" name="Content Placeholder 2"/>
          <p:cNvSpPr>
            <a:spLocks noGrp="1"/>
          </p:cNvSpPr>
          <p:nvPr>
            <p:ph idx="1"/>
          </p:nvPr>
        </p:nvSpPr>
        <p:spPr>
          <a:xfrm>
            <a:off x="533400" y="1447800"/>
            <a:ext cx="8229600" cy="5105400"/>
          </a:xfrm>
        </p:spPr>
        <p:txBody>
          <a:bodyPr>
            <a:normAutofit/>
          </a:bodyPr>
          <a:lstStyle/>
          <a:p>
            <a:r>
              <a:rPr lang="en-US" sz="1700" dirty="0" smtClean="0"/>
              <a:t>With the corporate budget funding method, the costs fall to the corporate bottom line rather than levying charges on specific users or business units (Figure 7.14).</a:t>
            </a:r>
          </a:p>
          <a:p>
            <a:r>
              <a:rPr lang="en-US" sz="1700" dirty="0" smtClean="0"/>
              <a:t>Corporate budget advantages:</a:t>
            </a:r>
          </a:p>
          <a:p>
            <a:pPr lvl="1"/>
            <a:r>
              <a:rPr lang="en-US" sz="1500" dirty="0" smtClean="0"/>
              <a:t>Relatively simple method for funding IT costs. </a:t>
            </a:r>
          </a:p>
          <a:p>
            <a:pPr lvl="1"/>
            <a:r>
              <a:rPr lang="en-US" sz="1500" dirty="0" smtClean="0"/>
              <a:t>Requires no calculation of prices of the IT systems.</a:t>
            </a:r>
          </a:p>
          <a:p>
            <a:pPr lvl="1"/>
            <a:r>
              <a:rPr lang="en-US" sz="1500" dirty="0" smtClean="0"/>
              <a:t>Bills are not generated on a regular cycle to the businesses.</a:t>
            </a:r>
          </a:p>
          <a:p>
            <a:pPr lvl="1"/>
            <a:r>
              <a:rPr lang="en-US" sz="1700" dirty="0" smtClean="0"/>
              <a:t>Concerns are raised less often.</a:t>
            </a:r>
          </a:p>
          <a:p>
            <a:pPr lvl="1"/>
            <a:r>
              <a:rPr lang="en-US" sz="1500" dirty="0" smtClean="0"/>
              <a:t>IT managers </a:t>
            </a:r>
            <a:r>
              <a:rPr lang="en-US" b="1" dirty="0" smtClean="0">
                <a:solidFill>
                  <a:srgbClr val="002060"/>
                </a:solidFill>
              </a:rPr>
              <a:t>control</a:t>
            </a:r>
            <a:r>
              <a:rPr lang="en-US" sz="1500" dirty="0" smtClean="0"/>
              <a:t> the entire budget.</a:t>
            </a:r>
          </a:p>
          <a:p>
            <a:pPr lvl="1"/>
            <a:r>
              <a:rPr lang="en-US" sz="1500" dirty="0" smtClean="0"/>
              <a:t>Control the use of the funds.</a:t>
            </a:r>
          </a:p>
          <a:p>
            <a:pPr lvl="2"/>
            <a:r>
              <a:rPr lang="en-US" sz="1700" dirty="0" smtClean="0"/>
              <a:t>Have more input into what systems are created, how they are managed, and when they are retired.</a:t>
            </a:r>
          </a:p>
          <a:p>
            <a:pPr lvl="1"/>
            <a:r>
              <a:rPr lang="en-US" sz="1500" dirty="0" smtClean="0"/>
              <a:t>Encourages the use of new technologies because learners are not charged for exploration and inefficient system use.</a:t>
            </a:r>
            <a:endParaRPr lang="en-US" sz="1500" dirty="0"/>
          </a:p>
        </p:txBody>
      </p:sp>
    </p:spTree>
  </p:cSld>
  <p:clrMapOvr>
    <a:masterClrMapping/>
  </p:clrMapOvr>
  <p:transition spd="slow">
    <p:fade/>
  </p:transition>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smtClean="0">
                <a:solidFill>
                  <a:srgbClr val="0036A2"/>
                </a:solidFill>
              </a:rPr>
              <a:t>Corporate</a:t>
            </a:r>
            <a:r>
              <a:rPr lang="en-US" dirty="0" smtClean="0"/>
              <a:t> </a:t>
            </a:r>
            <a:r>
              <a:rPr lang="en-US" b="1" dirty="0" smtClean="0">
                <a:solidFill>
                  <a:srgbClr val="0036A2"/>
                </a:solidFill>
              </a:rPr>
              <a:t>Budget Drawbacks</a:t>
            </a:r>
            <a:endParaRPr lang="en-US" dirty="0"/>
          </a:p>
        </p:txBody>
      </p:sp>
      <p:sp>
        <p:nvSpPr>
          <p:cNvPr id="4" name="Content Placeholder 3"/>
          <p:cNvSpPr>
            <a:spLocks noGrp="1"/>
          </p:cNvSpPr>
          <p:nvPr>
            <p:ph idx="1"/>
          </p:nvPr>
        </p:nvSpPr>
        <p:spPr/>
        <p:txBody>
          <a:bodyPr>
            <a:normAutofit/>
          </a:bodyPr>
          <a:lstStyle/>
          <a:p>
            <a:r>
              <a:rPr lang="en-US" dirty="0" smtClean="0"/>
              <a:t>Corporate budget drawbacks:</a:t>
            </a:r>
          </a:p>
          <a:p>
            <a:pPr lvl="1"/>
            <a:r>
              <a:rPr lang="en-US" dirty="0" smtClean="0"/>
              <a:t>All IT expenditures are subjected to the </a:t>
            </a:r>
            <a:r>
              <a:rPr lang="en-US" b="1" dirty="0" smtClean="0">
                <a:solidFill>
                  <a:srgbClr val="002060"/>
                </a:solidFill>
              </a:rPr>
              <a:t>same</a:t>
            </a:r>
            <a:r>
              <a:rPr lang="en-US" dirty="0" smtClean="0"/>
              <a:t> process as all other corporate expenditures—the budgeting process.</a:t>
            </a:r>
          </a:p>
          <a:p>
            <a:pPr lvl="2"/>
            <a:r>
              <a:rPr lang="en-US" dirty="0" smtClean="0"/>
              <a:t>One of the most stressful events of the year.</a:t>
            </a:r>
          </a:p>
          <a:p>
            <a:pPr lvl="2"/>
            <a:r>
              <a:rPr lang="en-US" dirty="0" smtClean="0"/>
              <a:t>Everyone is competing for scarce funds.</a:t>
            </a:r>
          </a:p>
          <a:p>
            <a:pPr lvl="1"/>
            <a:r>
              <a:rPr lang="en-US" dirty="0" smtClean="0"/>
              <a:t>When business units do not get billed, it is hard to control usage.</a:t>
            </a:r>
          </a:p>
          <a:p>
            <a:pPr lvl="2"/>
            <a:r>
              <a:rPr lang="en-US" dirty="0" smtClean="0"/>
              <a:t>The IT group may feel less accountable.</a:t>
            </a:r>
          </a:p>
          <a:p>
            <a:pPr lvl="2"/>
            <a:r>
              <a:rPr lang="en-US" dirty="0" smtClean="0"/>
              <a:t>The IT organization may be less end-user or customer oriented.</a:t>
            </a:r>
          </a:p>
          <a:p>
            <a:pPr lvl="1"/>
            <a:endParaRPr lang="en-US" dirty="0" smtClean="0"/>
          </a:p>
          <a:p>
            <a:endParaRPr lang="en-US" dirty="0" smtClean="0"/>
          </a:p>
          <a:p>
            <a:endParaRPr lang="en-US" dirty="0"/>
          </a:p>
        </p:txBody>
      </p:sp>
    </p:spTree>
  </p:cSld>
  <p:clrMapOvr>
    <a:masterClrMapping/>
  </p:clrMapOvr>
  <p:transition spd="slow">
    <p:fade/>
  </p:transition>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Box 5"/>
          <p:cNvSpPr txBox="1">
            <a:spLocks noChangeArrowheads="1"/>
          </p:cNvSpPr>
          <p:nvPr/>
        </p:nvSpPr>
        <p:spPr bwMode="auto">
          <a:xfrm>
            <a:off x="0" y="636657"/>
            <a:ext cx="9144000" cy="353943"/>
          </a:xfrm>
          <a:prstGeom prst="rect">
            <a:avLst/>
          </a:prstGeom>
          <a:noFill/>
          <a:ln w="9525">
            <a:noFill/>
            <a:miter lim="800000"/>
            <a:headEnd/>
            <a:tailEnd/>
          </a:ln>
        </p:spPr>
        <p:txBody>
          <a:bodyPr wrap="square">
            <a:spAutoFit/>
          </a:bodyPr>
          <a:lstStyle/>
          <a:p>
            <a:pPr algn="ctr"/>
            <a:r>
              <a:rPr lang="en-US" sz="1700" dirty="0"/>
              <a:t>Figure </a:t>
            </a:r>
            <a:r>
              <a:rPr lang="en-US" sz="1700" dirty="0" smtClean="0"/>
              <a:t>7.14  Comparison of IT funding methods.</a:t>
            </a:r>
            <a:endParaRPr lang="en-US" sz="1700" dirty="0"/>
          </a:p>
        </p:txBody>
      </p:sp>
      <p:pic>
        <p:nvPicPr>
          <p:cNvPr id="77826" name="Picture 2" descr="ftp://smandemod:jws&amp;ILEI$@ftp.wiley.com/Pearlson/Final%20Images/C07GR/c07f014.jpg"/>
          <p:cNvPicPr>
            <a:picLocks noChangeAspect="1" noChangeArrowheads="1"/>
          </p:cNvPicPr>
          <p:nvPr/>
        </p:nvPicPr>
        <p:blipFill>
          <a:blip r:embed="rId2" cstate="print"/>
          <a:srcRect/>
          <a:stretch>
            <a:fillRect/>
          </a:stretch>
        </p:blipFill>
        <p:spPr bwMode="auto">
          <a:xfrm>
            <a:off x="1219200" y="1092898"/>
            <a:ext cx="6257925" cy="5765102"/>
          </a:xfrm>
          <a:prstGeom prst="rect">
            <a:avLst/>
          </a:prstGeom>
          <a:noFill/>
        </p:spPr>
      </p:pic>
      <p:sp>
        <p:nvSpPr>
          <p:cNvPr id="2" name="Footer Placeholder 1"/>
          <p:cNvSpPr>
            <a:spLocks noGrp="1"/>
          </p:cNvSpPr>
          <p:nvPr>
            <p:ph type="ftr" sz="quarter" idx="11"/>
          </p:nvPr>
        </p:nvSpPr>
        <p:spPr>
          <a:xfrm rot="16200000">
            <a:off x="6126163" y="5532437"/>
            <a:ext cx="2895600" cy="365125"/>
          </a:xfrm>
        </p:spPr>
        <p:txBody>
          <a:bodyPr/>
          <a:lstStyle/>
          <a:p>
            <a:r>
              <a:rPr lang="en-US" dirty="0" smtClean="0"/>
              <a:t>(c) 2013 John Wiley &amp; Sons, Inc.</a:t>
            </a:r>
          </a:p>
        </p:txBody>
      </p:sp>
    </p:spTree>
  </p:cSld>
  <p:clrMapOvr>
    <a:masterClrMapping/>
  </p:clrMapOvr>
  <p:transition spd="slow">
    <p:fade/>
  </p:transition>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smtClean="0">
                <a:solidFill>
                  <a:srgbClr val="0036A2"/>
                </a:solidFill>
              </a:rPr>
              <a:t>How Much Does it Cost?</a:t>
            </a:r>
            <a:endParaRPr lang="en-US" b="1" dirty="0">
              <a:solidFill>
                <a:srgbClr val="0036A2"/>
              </a:solidFill>
            </a:endParaRPr>
          </a:p>
        </p:txBody>
      </p:sp>
      <p:sp>
        <p:nvSpPr>
          <p:cNvPr id="3" name="Content Placeholder 2"/>
          <p:cNvSpPr>
            <a:spLocks noGrp="1"/>
          </p:cNvSpPr>
          <p:nvPr>
            <p:ph idx="1"/>
          </p:nvPr>
        </p:nvSpPr>
        <p:spPr/>
        <p:txBody>
          <a:bodyPr>
            <a:normAutofit/>
          </a:bodyPr>
          <a:lstStyle/>
          <a:p>
            <a:r>
              <a:rPr lang="en-US" dirty="0" smtClean="0"/>
              <a:t>The three major IT funding approaches are designed to </a:t>
            </a:r>
            <a:r>
              <a:rPr lang="en-US" b="1" dirty="0" smtClean="0">
                <a:solidFill>
                  <a:srgbClr val="002060"/>
                </a:solidFill>
              </a:rPr>
              <a:t>recover</a:t>
            </a:r>
            <a:r>
              <a:rPr lang="en-US" dirty="0" smtClean="0"/>
              <a:t> the costs of building and maintaining IS.</a:t>
            </a:r>
          </a:p>
          <a:p>
            <a:r>
              <a:rPr lang="en-US" dirty="0" smtClean="0"/>
              <a:t>The goal is to cover the costs,</a:t>
            </a:r>
            <a:r>
              <a:rPr lang="en-US" dirty="0" smtClean="0">
                <a:solidFill>
                  <a:srgbClr val="FF0066"/>
                </a:solidFill>
              </a:rPr>
              <a:t> </a:t>
            </a:r>
            <a:r>
              <a:rPr lang="en-US" dirty="0" smtClean="0"/>
              <a:t>not to generate a profit.</a:t>
            </a:r>
          </a:p>
          <a:p>
            <a:r>
              <a:rPr lang="en-US" dirty="0" smtClean="0"/>
              <a:t>The most basic method for calculating the costs of a system is to add the costs of all the components including:</a:t>
            </a:r>
            <a:endParaRPr lang="en-US" strike="sngStrike" dirty="0" smtClean="0">
              <a:solidFill>
                <a:srgbClr val="FF0066"/>
              </a:solidFill>
            </a:endParaRPr>
          </a:p>
          <a:p>
            <a:pPr lvl="1"/>
            <a:r>
              <a:rPr lang="en-US" dirty="0" smtClean="0"/>
              <a:t>hardware.</a:t>
            </a:r>
            <a:endParaRPr lang="en-US" strike="sngStrike" dirty="0" smtClean="0"/>
          </a:p>
          <a:p>
            <a:pPr lvl="1"/>
            <a:r>
              <a:rPr lang="en-US" dirty="0" smtClean="0"/>
              <a:t>software.</a:t>
            </a:r>
          </a:p>
          <a:p>
            <a:pPr lvl="1"/>
            <a:r>
              <a:rPr lang="en-US" dirty="0" smtClean="0"/>
              <a:t>network.</a:t>
            </a:r>
            <a:endParaRPr lang="en-US" strike="sngStrike" dirty="0" smtClean="0"/>
          </a:p>
          <a:p>
            <a:pPr lvl="1"/>
            <a:r>
              <a:rPr lang="en-US" dirty="0" smtClean="0"/>
              <a:t>people involved. </a:t>
            </a:r>
          </a:p>
          <a:p>
            <a:r>
              <a:rPr lang="en-US" dirty="0" smtClean="0"/>
              <a:t>IT organizations calculate the initial costs and ongoing maintenance costs in this way.</a:t>
            </a:r>
          </a:p>
          <a:p>
            <a:endParaRPr lang="en-US" dirty="0"/>
          </a:p>
        </p:txBody>
      </p:sp>
    </p:spTree>
  </p:cSld>
  <p:clrMapOvr>
    <a:masterClrMapping/>
  </p:clrMapOvr>
  <p:transition spd="slow">
    <p:fade/>
  </p:transition>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914400"/>
          </a:xfrm>
        </p:spPr>
        <p:txBody>
          <a:bodyPr>
            <a:normAutofit/>
          </a:bodyPr>
          <a:lstStyle/>
          <a:p>
            <a:r>
              <a:rPr lang="en-US" b="1" dirty="0" smtClean="0">
                <a:solidFill>
                  <a:srgbClr val="0036A2"/>
                </a:solidFill>
              </a:rPr>
              <a:t>Direct and Indirect Costs</a:t>
            </a:r>
            <a:endParaRPr lang="en-US" b="1" dirty="0">
              <a:solidFill>
                <a:srgbClr val="0036A2"/>
              </a:solidFill>
            </a:endParaRPr>
          </a:p>
        </p:txBody>
      </p:sp>
      <p:sp>
        <p:nvSpPr>
          <p:cNvPr id="3" name="Content Placeholder 2"/>
          <p:cNvSpPr>
            <a:spLocks noGrp="1"/>
          </p:cNvSpPr>
          <p:nvPr>
            <p:ph idx="1"/>
          </p:nvPr>
        </p:nvSpPr>
        <p:spPr>
          <a:xfrm>
            <a:off x="457200" y="1447800"/>
            <a:ext cx="8229600" cy="4953000"/>
          </a:xfrm>
        </p:spPr>
        <p:txBody>
          <a:bodyPr>
            <a:noAutofit/>
          </a:bodyPr>
          <a:lstStyle/>
          <a:p>
            <a:r>
              <a:rPr lang="en-US" sz="1900" dirty="0" smtClean="0"/>
              <a:t>Traditional accounting methods account for </a:t>
            </a:r>
            <a:r>
              <a:rPr lang="en-US" b="1" dirty="0" smtClean="0">
                <a:solidFill>
                  <a:srgbClr val="002060"/>
                </a:solidFill>
              </a:rPr>
              <a:t>direct</a:t>
            </a:r>
            <a:r>
              <a:rPr lang="en-US" sz="1900" dirty="0" smtClean="0"/>
              <a:t> and </a:t>
            </a:r>
            <a:r>
              <a:rPr lang="en-US" b="1" dirty="0" smtClean="0">
                <a:solidFill>
                  <a:srgbClr val="002060"/>
                </a:solidFill>
              </a:rPr>
              <a:t>indirect</a:t>
            </a:r>
            <a:r>
              <a:rPr lang="en-US" sz="1900" dirty="0" smtClean="0"/>
              <a:t> costs. </a:t>
            </a:r>
          </a:p>
          <a:p>
            <a:r>
              <a:rPr lang="en-US" b="1" dirty="0" smtClean="0">
                <a:solidFill>
                  <a:srgbClr val="002060"/>
                </a:solidFill>
              </a:rPr>
              <a:t>Direct costs </a:t>
            </a:r>
            <a:r>
              <a:rPr lang="en-US" sz="1900" dirty="0" smtClean="0"/>
              <a:t>can be clearly linked to a particular process or product.</a:t>
            </a:r>
          </a:p>
          <a:p>
            <a:pPr lvl="1"/>
            <a:r>
              <a:rPr lang="en-US" sz="1900" dirty="0" smtClean="0"/>
              <a:t>E.g., components used to manufacture the product, assembler’s wages for time spent building the product, etc.</a:t>
            </a:r>
          </a:p>
          <a:p>
            <a:r>
              <a:rPr lang="en-US" b="1" dirty="0" smtClean="0">
                <a:solidFill>
                  <a:srgbClr val="002060"/>
                </a:solidFill>
              </a:rPr>
              <a:t>Indirect costs </a:t>
            </a:r>
            <a:r>
              <a:rPr lang="en-US" sz="1900" dirty="0" smtClean="0"/>
              <a:t>are the overhead costs.</a:t>
            </a:r>
          </a:p>
          <a:p>
            <a:pPr lvl="1"/>
            <a:r>
              <a:rPr lang="en-US" sz="1900" dirty="0" smtClean="0"/>
              <a:t>E.g. the electric bill, the salary of administrative managers, the expenses of administrative function, the wages of the supervisor overseeing the assembler, the cost of running the factory, the maintenance of machinery used for multiple products, etc.</a:t>
            </a:r>
            <a:endParaRPr lang="en-US" sz="1900" dirty="0"/>
          </a:p>
        </p:txBody>
      </p:sp>
    </p:spTree>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0" y="636657"/>
            <a:ext cx="9144000" cy="353943"/>
          </a:xfrm>
          <a:prstGeom prst="rect">
            <a:avLst/>
          </a:prstGeom>
          <a:noFill/>
          <a:ln w="9525" algn="ctr">
            <a:noFill/>
            <a:miter lim="800000"/>
            <a:headEnd/>
            <a:tailEnd/>
          </a:ln>
        </p:spPr>
        <p:txBody>
          <a:bodyPr wrap="square">
            <a:spAutoFit/>
          </a:bodyPr>
          <a:lstStyle/>
          <a:p>
            <a:pPr algn="ctr"/>
            <a:r>
              <a:rPr lang="en-US" sz="1700" dirty="0" smtClean="0"/>
              <a:t>Figure 7.1  Business-IT maturity model.</a:t>
            </a:r>
            <a:endParaRPr lang="en-US" sz="1700" dirty="0"/>
          </a:p>
        </p:txBody>
      </p:sp>
      <p:pic>
        <p:nvPicPr>
          <p:cNvPr id="5122" name="Picture 2" descr="ftp://smandemod:jws&amp;ILEI$@ftp.wiley.com/Pearlson/Final%20Images/C07GR/c07f001.jpg"/>
          <p:cNvPicPr>
            <a:picLocks noChangeAspect="1" noChangeArrowheads="1"/>
          </p:cNvPicPr>
          <p:nvPr/>
        </p:nvPicPr>
        <p:blipFill>
          <a:blip r:embed="rId3" cstate="print"/>
          <a:srcRect/>
          <a:stretch>
            <a:fillRect/>
          </a:stretch>
        </p:blipFill>
        <p:spPr bwMode="auto">
          <a:xfrm>
            <a:off x="685800" y="1219200"/>
            <a:ext cx="7776088" cy="5181600"/>
          </a:xfrm>
          <a:prstGeom prst="rect">
            <a:avLst/>
          </a:prstGeom>
          <a:noFill/>
        </p:spPr>
      </p:pic>
    </p:spTree>
  </p:cSld>
  <p:clrMapOvr>
    <a:masterClrMapping/>
  </p:clrMapOvr>
  <p:transition spd="slow">
    <p:fade/>
  </p:transition>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Activity-Based Costing (ABC) </a:t>
            </a:r>
            <a:endParaRPr lang="en-US" dirty="0"/>
          </a:p>
        </p:txBody>
      </p:sp>
      <p:sp>
        <p:nvSpPr>
          <p:cNvPr id="3" name="Content Placeholder 2"/>
          <p:cNvSpPr>
            <a:spLocks noGrp="1"/>
          </p:cNvSpPr>
          <p:nvPr>
            <p:ph idx="1"/>
          </p:nvPr>
        </p:nvSpPr>
        <p:spPr>
          <a:xfrm>
            <a:off x="533400" y="1600200"/>
            <a:ext cx="8229600" cy="4876800"/>
          </a:xfrm>
        </p:spPr>
        <p:txBody>
          <a:bodyPr>
            <a:noAutofit/>
          </a:bodyPr>
          <a:lstStyle/>
          <a:p>
            <a:r>
              <a:rPr lang="en-US" sz="1800" dirty="0" smtClean="0"/>
              <a:t>The allocation process can be cumbersome and complex.</a:t>
            </a:r>
          </a:p>
          <a:p>
            <a:pPr lvl="1"/>
            <a:r>
              <a:rPr lang="en-US" dirty="0" smtClean="0"/>
              <a:t>A source of trouble for many organizations.</a:t>
            </a:r>
          </a:p>
          <a:p>
            <a:r>
              <a:rPr lang="en-US" sz="1800" dirty="0" smtClean="0"/>
              <a:t>Calculates costs by counting the </a:t>
            </a:r>
            <a:r>
              <a:rPr lang="en-US" b="1" dirty="0" smtClean="0">
                <a:solidFill>
                  <a:srgbClr val="002060"/>
                </a:solidFill>
              </a:rPr>
              <a:t>actual activities </a:t>
            </a:r>
            <a:r>
              <a:rPr lang="en-US" sz="1800" dirty="0" smtClean="0"/>
              <a:t>that go into making a specific product or delivering a specific service.</a:t>
            </a:r>
          </a:p>
          <a:p>
            <a:r>
              <a:rPr lang="en-US" b="1" dirty="0" smtClean="0">
                <a:solidFill>
                  <a:srgbClr val="002060"/>
                </a:solidFill>
              </a:rPr>
              <a:t>Activities</a:t>
            </a:r>
            <a:r>
              <a:rPr lang="en-US" sz="1800" dirty="0" smtClean="0"/>
              <a:t> are processes, functions, or tasks that occur over time and produce recognized results. </a:t>
            </a:r>
          </a:p>
          <a:p>
            <a:r>
              <a:rPr lang="en-US" sz="1800" dirty="0" smtClean="0"/>
              <a:t>Activities are the common denominator between business process improvement and information improvement across departments.</a:t>
            </a:r>
          </a:p>
          <a:p>
            <a:r>
              <a:rPr lang="en-US" sz="1800" dirty="0" smtClean="0"/>
              <a:t>ABC calculates the amount of </a:t>
            </a:r>
            <a:r>
              <a:rPr lang="en-US" b="1" dirty="0" smtClean="0">
                <a:solidFill>
                  <a:srgbClr val="002060"/>
                </a:solidFill>
              </a:rPr>
              <a:t>time</a:t>
            </a:r>
            <a:r>
              <a:rPr lang="en-US" sz="1800" dirty="0" smtClean="0"/>
              <a:t> that system was spent supporting a particular activity and allocates only that cost to that activity.</a:t>
            </a:r>
          </a:p>
          <a:p>
            <a:pPr lvl="1"/>
            <a:r>
              <a:rPr lang="en-US" dirty="0" smtClean="0"/>
              <a:t>Charges all costs to “profit centers” instead of to “cost centers.”</a:t>
            </a:r>
            <a:endParaRPr lang="en-US" dirty="0"/>
          </a:p>
        </p:txBody>
      </p:sp>
      <p:sp>
        <p:nvSpPr>
          <p:cNvPr id="4" name="Footer Placeholder 3"/>
          <p:cNvSpPr>
            <a:spLocks noGrp="1"/>
          </p:cNvSpPr>
          <p:nvPr>
            <p:ph type="ftr" sz="quarter" idx="11"/>
          </p:nvPr>
        </p:nvSpPr>
        <p:spPr/>
        <p:txBody>
          <a:bodyPr/>
          <a:lstStyle/>
          <a:p>
            <a:r>
              <a:rPr lang="en-US" dirty="0" smtClean="0"/>
              <a:t>(c) 2013 John Wiley &amp; Sons, Inc.</a:t>
            </a:r>
          </a:p>
        </p:txBody>
      </p:sp>
    </p:spTree>
  </p:cSld>
  <p:clrMapOvr>
    <a:masterClrMapping/>
  </p:clrMapOvr>
  <p:transition spd="slow">
    <p:fade/>
  </p:transition>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smtClean="0">
                <a:solidFill>
                  <a:srgbClr val="0036A2"/>
                </a:solidFill>
              </a:rPr>
              <a:t>Total Cost of Ownership</a:t>
            </a:r>
            <a:endParaRPr lang="en-US" b="1" dirty="0">
              <a:solidFill>
                <a:srgbClr val="0036A2"/>
              </a:solidFill>
            </a:endParaRPr>
          </a:p>
        </p:txBody>
      </p:sp>
      <p:sp>
        <p:nvSpPr>
          <p:cNvPr id="3" name="Content Placeholder 2"/>
          <p:cNvSpPr>
            <a:spLocks noGrp="1"/>
          </p:cNvSpPr>
          <p:nvPr>
            <p:ph idx="1"/>
          </p:nvPr>
        </p:nvSpPr>
        <p:spPr>
          <a:xfrm>
            <a:off x="533400" y="1600200"/>
            <a:ext cx="8229600" cy="4648200"/>
          </a:xfrm>
        </p:spPr>
        <p:txBody>
          <a:bodyPr>
            <a:noAutofit/>
          </a:bodyPr>
          <a:lstStyle/>
          <a:p>
            <a:r>
              <a:rPr lang="en-US" sz="1900" dirty="0" smtClean="0"/>
              <a:t>When a system is proposed and a business case is created to justify the investment, the decision is often made on </a:t>
            </a:r>
            <a:r>
              <a:rPr lang="en-US" b="1" dirty="0" smtClean="0">
                <a:solidFill>
                  <a:srgbClr val="002060"/>
                </a:solidFill>
              </a:rPr>
              <a:t>incomplete</a:t>
            </a:r>
            <a:r>
              <a:rPr lang="en-US" sz="1900" dirty="0" smtClean="0"/>
              <a:t> </a:t>
            </a:r>
            <a:r>
              <a:rPr lang="en-US" b="1" dirty="0" smtClean="0">
                <a:solidFill>
                  <a:srgbClr val="002060"/>
                </a:solidFill>
              </a:rPr>
              <a:t>information</a:t>
            </a:r>
            <a:r>
              <a:rPr lang="en-US" sz="1900" dirty="0" smtClean="0"/>
              <a:t>. </a:t>
            </a:r>
          </a:p>
          <a:p>
            <a:r>
              <a:rPr lang="en-US" b="1" dirty="0">
                <a:solidFill>
                  <a:srgbClr val="002060"/>
                </a:solidFill>
              </a:rPr>
              <a:t>Total cost ownership (TCO): </a:t>
            </a:r>
            <a:r>
              <a:rPr lang="en-US" sz="1900" dirty="0" smtClean="0"/>
              <a:t>one technique used to calculate a more accurate cost that includes all associated costs. </a:t>
            </a:r>
          </a:p>
          <a:p>
            <a:pPr lvl="1"/>
            <a:r>
              <a:rPr lang="en-US" sz="1900" dirty="0" smtClean="0"/>
              <a:t>Rapidly becoming the industry standard.</a:t>
            </a:r>
          </a:p>
          <a:p>
            <a:pPr lvl="1"/>
            <a:r>
              <a:rPr lang="en-US" sz="1900" dirty="0" smtClean="0"/>
              <a:t>Gartner Group introduced TCO in the late 1980s to calculate PC-based IT infrastructures.</a:t>
            </a:r>
          </a:p>
          <a:p>
            <a:r>
              <a:rPr lang="en-US" sz="1900" dirty="0" smtClean="0"/>
              <a:t>TCO looks beyond initial capital investments.</a:t>
            </a:r>
          </a:p>
          <a:p>
            <a:pPr lvl="1"/>
            <a:r>
              <a:rPr lang="en-US" sz="1900" dirty="0" smtClean="0"/>
              <a:t>Includes costs associated with technical support, administration, training, and system retirement.</a:t>
            </a:r>
          </a:p>
        </p:txBody>
      </p:sp>
    </p:spTree>
  </p:cSld>
  <p:clrMapOvr>
    <a:masterClrMapping/>
  </p:clrMapOvr>
  <p:transition spd="slow">
    <p:fade/>
  </p:transition>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TCO Calculation for IT Infrastructure</a:t>
            </a:r>
          </a:p>
        </p:txBody>
      </p:sp>
      <p:sp>
        <p:nvSpPr>
          <p:cNvPr id="3" name="Content Placeholder 2"/>
          <p:cNvSpPr>
            <a:spLocks noGrp="1"/>
          </p:cNvSpPr>
          <p:nvPr>
            <p:ph idx="1"/>
          </p:nvPr>
        </p:nvSpPr>
        <p:spPr/>
        <p:txBody>
          <a:bodyPr>
            <a:normAutofit/>
          </a:bodyPr>
          <a:lstStyle/>
          <a:p>
            <a:r>
              <a:rPr lang="en-US" dirty="0" smtClean="0"/>
              <a:t>TCO:</a:t>
            </a:r>
          </a:p>
          <a:p>
            <a:pPr lvl="1"/>
            <a:r>
              <a:rPr lang="en-US" dirty="0" smtClean="0"/>
              <a:t>estimates annual costs </a:t>
            </a:r>
            <a:r>
              <a:rPr lang="en-US" b="1" dirty="0" smtClean="0">
                <a:solidFill>
                  <a:srgbClr val="002060"/>
                </a:solidFill>
              </a:rPr>
              <a:t>per user </a:t>
            </a:r>
            <a:r>
              <a:rPr lang="en-US" dirty="0" smtClean="0"/>
              <a:t>for each potential infrastructure choice and then totals them.</a:t>
            </a:r>
          </a:p>
          <a:p>
            <a:pPr lvl="1"/>
            <a:r>
              <a:rPr lang="en-US" dirty="0" smtClean="0"/>
              <a:t>provides the best investment numbers to compare with financial return numbers when analyzing the net returns on various IT options.</a:t>
            </a:r>
          </a:p>
          <a:p>
            <a:r>
              <a:rPr lang="en-US" dirty="0" smtClean="0"/>
              <a:t>A major IT investment is for </a:t>
            </a:r>
            <a:r>
              <a:rPr lang="en-US" sz="2200" b="1" dirty="0" smtClean="0">
                <a:solidFill>
                  <a:srgbClr val="002060"/>
                </a:solidFill>
              </a:rPr>
              <a:t>infrastructure</a:t>
            </a:r>
            <a:r>
              <a:rPr lang="en-US" dirty="0" smtClean="0"/>
              <a:t>. </a:t>
            </a:r>
          </a:p>
          <a:p>
            <a:pPr lvl="1"/>
            <a:r>
              <a:rPr lang="en-US" dirty="0" smtClean="0"/>
              <a:t>Figure 7.15 uses the hardware, software, network, and data categories to organize the TCO components the manager needs to evaluate.</a:t>
            </a:r>
          </a:p>
          <a:p>
            <a:pPr lvl="1"/>
            <a:r>
              <a:rPr lang="en-US" dirty="0" smtClean="0"/>
              <a:t>The manager can assess infrastructure components at a medium level of detail and categorically allocate “softer” costs like administration and support.</a:t>
            </a:r>
          </a:p>
          <a:p>
            <a:endParaRPr lang="en-US" dirty="0" smtClean="0"/>
          </a:p>
          <a:p>
            <a:endParaRPr lang="en-US" dirty="0" smtClean="0"/>
          </a:p>
          <a:p>
            <a:endParaRPr lang="en-US" dirty="0"/>
          </a:p>
        </p:txBody>
      </p:sp>
    </p:spTree>
  </p:cSld>
  <p:clrMapOvr>
    <a:masterClrMapping/>
  </p:clrMapOvr>
  <p:transition spd="slow">
    <p:fade/>
  </p:transition>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Box 5"/>
          <p:cNvSpPr txBox="1">
            <a:spLocks noChangeArrowheads="1"/>
          </p:cNvSpPr>
          <p:nvPr/>
        </p:nvSpPr>
        <p:spPr bwMode="auto">
          <a:xfrm>
            <a:off x="0" y="636657"/>
            <a:ext cx="9144000" cy="353943"/>
          </a:xfrm>
          <a:prstGeom prst="rect">
            <a:avLst/>
          </a:prstGeom>
          <a:noFill/>
          <a:ln w="9525">
            <a:noFill/>
            <a:miter lim="800000"/>
            <a:headEnd/>
            <a:tailEnd/>
          </a:ln>
        </p:spPr>
        <p:txBody>
          <a:bodyPr wrap="square">
            <a:spAutoFit/>
          </a:bodyPr>
          <a:lstStyle/>
          <a:p>
            <a:pPr algn="ctr"/>
            <a:r>
              <a:rPr lang="en-US" sz="1700" dirty="0"/>
              <a:t>Figure </a:t>
            </a:r>
            <a:r>
              <a:rPr lang="en-US" sz="1700" dirty="0" smtClean="0"/>
              <a:t>7.15  TCO component evaluation.</a:t>
            </a:r>
            <a:endParaRPr lang="en-US" sz="1700" dirty="0"/>
          </a:p>
        </p:txBody>
      </p:sp>
      <p:pic>
        <p:nvPicPr>
          <p:cNvPr id="81922" name="Picture 2" descr="ftp://smandemod:jws&amp;ILEI$@ftp.wiley.com/Pearlson/Final%20Images/C07GR/c07f015.jpg"/>
          <p:cNvPicPr>
            <a:picLocks noChangeAspect="1" noChangeArrowheads="1"/>
          </p:cNvPicPr>
          <p:nvPr/>
        </p:nvPicPr>
        <p:blipFill>
          <a:blip r:embed="rId3" cstate="print"/>
          <a:srcRect/>
          <a:stretch>
            <a:fillRect/>
          </a:stretch>
        </p:blipFill>
        <p:spPr bwMode="auto">
          <a:xfrm>
            <a:off x="1524000" y="1060214"/>
            <a:ext cx="6019800" cy="5759685"/>
          </a:xfrm>
          <a:prstGeom prst="rect">
            <a:avLst/>
          </a:prstGeom>
          <a:noFill/>
        </p:spPr>
      </p:pic>
      <p:sp>
        <p:nvSpPr>
          <p:cNvPr id="2" name="Footer Placeholder 1"/>
          <p:cNvSpPr>
            <a:spLocks noGrp="1"/>
          </p:cNvSpPr>
          <p:nvPr>
            <p:ph type="ftr" sz="quarter" idx="11"/>
          </p:nvPr>
        </p:nvSpPr>
        <p:spPr>
          <a:xfrm rot="16200000">
            <a:off x="6202363" y="5532437"/>
            <a:ext cx="2895600" cy="365125"/>
          </a:xfrm>
        </p:spPr>
        <p:txBody>
          <a:bodyPr/>
          <a:lstStyle/>
          <a:p>
            <a:r>
              <a:rPr lang="en-US" dirty="0" smtClean="0"/>
              <a:t>(c) 2013 John Wiley &amp; Sons, Inc.</a:t>
            </a:r>
          </a:p>
        </p:txBody>
      </p:sp>
    </p:spTree>
  </p:cSld>
  <p:clrMapOvr>
    <a:masterClrMapping/>
  </p:clrMapOvr>
  <p:transition spd="slow">
    <p:fade/>
  </p:transition>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100" b="1" dirty="0" smtClean="0">
                <a:solidFill>
                  <a:srgbClr val="0036A2"/>
                </a:solidFill>
              </a:rPr>
              <a:t>TCO Component Breakdown –</a:t>
            </a:r>
            <a:br>
              <a:rPr lang="en-US" sz="3100" b="1" dirty="0" smtClean="0">
                <a:solidFill>
                  <a:srgbClr val="0036A2"/>
                </a:solidFill>
              </a:rPr>
            </a:br>
            <a:r>
              <a:rPr lang="en-US" dirty="0" smtClean="0"/>
              <a:t> </a:t>
            </a:r>
            <a:r>
              <a:rPr lang="en-US" sz="3100" b="1" dirty="0" smtClean="0">
                <a:solidFill>
                  <a:srgbClr val="0036A2"/>
                </a:solidFill>
              </a:rPr>
              <a:t>Hardware and Software</a:t>
            </a:r>
            <a:endParaRPr lang="en-US" sz="3100" b="1" dirty="0">
              <a:solidFill>
                <a:srgbClr val="0036A2"/>
              </a:solidFill>
            </a:endParaRPr>
          </a:p>
        </p:txBody>
      </p:sp>
      <p:sp>
        <p:nvSpPr>
          <p:cNvPr id="3" name="Content Placeholder 2"/>
          <p:cNvSpPr>
            <a:spLocks noGrp="1"/>
          </p:cNvSpPr>
          <p:nvPr>
            <p:ph idx="1"/>
          </p:nvPr>
        </p:nvSpPr>
        <p:spPr/>
        <p:txBody>
          <a:bodyPr>
            <a:normAutofit/>
          </a:bodyPr>
          <a:lstStyle/>
          <a:p>
            <a:r>
              <a:rPr lang="en-US" dirty="0" smtClean="0"/>
              <a:t>The TCO framework for the </a:t>
            </a:r>
            <a:r>
              <a:rPr lang="en-US" sz="2400" b="1" dirty="0" smtClean="0">
                <a:solidFill>
                  <a:srgbClr val="002060"/>
                </a:solidFill>
              </a:rPr>
              <a:t>hardware</a:t>
            </a:r>
            <a:r>
              <a:rPr lang="en-US" dirty="0" smtClean="0"/>
              <a:t> category includes computing platforms and peripherals.</a:t>
            </a:r>
          </a:p>
          <a:p>
            <a:r>
              <a:rPr lang="en-US" dirty="0" smtClean="0"/>
              <a:t>The components listed are somewhat arbitrary.</a:t>
            </a:r>
          </a:p>
          <a:p>
            <a:pPr lvl="1"/>
            <a:r>
              <a:rPr lang="en-US" dirty="0" smtClean="0"/>
              <a:t>Highly unusual that every user possesses every component.</a:t>
            </a:r>
          </a:p>
          <a:p>
            <a:pPr lvl="1"/>
            <a:r>
              <a:rPr lang="en-US" dirty="0" smtClean="0"/>
              <a:t>For shared components, such as servers and printers, TCO estimates should be computed per component and then divided among all users who access them.</a:t>
            </a:r>
          </a:p>
          <a:p>
            <a:pPr lvl="1"/>
            <a:r>
              <a:rPr lang="en-US" dirty="0" smtClean="0"/>
              <a:t>When only certain groups of users possess certain components, it is wise to segment the hardware analysis by platform.</a:t>
            </a:r>
          </a:p>
          <a:p>
            <a:r>
              <a:rPr lang="en-US" sz="2500" b="1" dirty="0" smtClean="0">
                <a:solidFill>
                  <a:srgbClr val="002060"/>
                </a:solidFill>
              </a:rPr>
              <a:t>Soft costs</a:t>
            </a:r>
            <a:r>
              <a:rPr lang="en-US" dirty="0" smtClean="0"/>
              <a:t>, such as technical support, administration, and training, are easier to estimate than they appear. </a:t>
            </a:r>
          </a:p>
          <a:p>
            <a:pPr lvl="1"/>
            <a:r>
              <a:rPr lang="en-US" dirty="0" smtClean="0"/>
              <a:t>These calculations can be broken down (Figure 7.16).</a:t>
            </a:r>
          </a:p>
          <a:p>
            <a:pPr lvl="1"/>
            <a:r>
              <a:rPr lang="en-US" dirty="0" smtClean="0"/>
              <a:t>The final soft cost, informal support, is important but may be harder to pin down.</a:t>
            </a:r>
          </a:p>
          <a:p>
            <a:pPr lvl="1"/>
            <a:endParaRPr lang="en-US" dirty="0" smtClean="0"/>
          </a:p>
          <a:p>
            <a:pPr lvl="1"/>
            <a:endParaRPr lang="en-US" dirty="0" smtClean="0"/>
          </a:p>
          <a:p>
            <a:pPr lvl="1"/>
            <a:endParaRPr lang="en-US" dirty="0" smtClean="0"/>
          </a:p>
          <a:p>
            <a:endParaRPr lang="en-US" dirty="0" smtClean="0"/>
          </a:p>
          <a:p>
            <a:endParaRPr lang="en-US" dirty="0" smtClean="0"/>
          </a:p>
          <a:p>
            <a:endParaRPr lang="en-US" dirty="0"/>
          </a:p>
        </p:txBody>
      </p:sp>
    </p:spTree>
  </p:cSld>
  <p:clrMapOvr>
    <a:masterClrMapping/>
  </p:clrMapOvr>
  <p:transition spd="slow">
    <p:fade/>
  </p:transition>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Box 5"/>
          <p:cNvSpPr txBox="1">
            <a:spLocks noChangeArrowheads="1"/>
          </p:cNvSpPr>
          <p:nvPr/>
        </p:nvSpPr>
        <p:spPr bwMode="auto">
          <a:xfrm>
            <a:off x="0" y="636657"/>
            <a:ext cx="9144000" cy="353943"/>
          </a:xfrm>
          <a:prstGeom prst="rect">
            <a:avLst/>
          </a:prstGeom>
          <a:noFill/>
          <a:ln w="9525">
            <a:noFill/>
            <a:miter lim="800000"/>
            <a:headEnd/>
            <a:tailEnd/>
          </a:ln>
        </p:spPr>
        <p:txBody>
          <a:bodyPr wrap="square">
            <a:spAutoFit/>
          </a:bodyPr>
          <a:lstStyle/>
          <a:p>
            <a:pPr algn="ctr"/>
            <a:r>
              <a:rPr lang="en-US" sz="1700" dirty="0"/>
              <a:t>Figure </a:t>
            </a:r>
            <a:r>
              <a:rPr lang="en-US" sz="1700" dirty="0" smtClean="0"/>
              <a:t>7.16  Soft costs considerations.</a:t>
            </a:r>
            <a:endParaRPr lang="en-US" sz="1700" strike="sngStrike" dirty="0">
              <a:solidFill>
                <a:srgbClr val="FF0066"/>
              </a:solidFill>
            </a:endParaRPr>
          </a:p>
        </p:txBody>
      </p:sp>
      <p:pic>
        <p:nvPicPr>
          <p:cNvPr id="87042" name="Picture 2" descr="ftp://smandemod:jws&amp;ILEI$@ftp.wiley.com/Pearlson/Final%20Images/C07GR/c07f016.jpg"/>
          <p:cNvPicPr>
            <a:picLocks noChangeAspect="1" noChangeArrowheads="1"/>
          </p:cNvPicPr>
          <p:nvPr/>
        </p:nvPicPr>
        <p:blipFill>
          <a:blip r:embed="rId2" cstate="print"/>
          <a:srcRect/>
          <a:stretch>
            <a:fillRect/>
          </a:stretch>
        </p:blipFill>
        <p:spPr bwMode="auto">
          <a:xfrm>
            <a:off x="838200" y="952500"/>
            <a:ext cx="6934200" cy="5905500"/>
          </a:xfrm>
          <a:prstGeom prst="rect">
            <a:avLst/>
          </a:prstGeom>
          <a:noFill/>
        </p:spPr>
      </p:pic>
      <p:sp>
        <p:nvSpPr>
          <p:cNvPr id="2" name="Footer Placeholder 1"/>
          <p:cNvSpPr>
            <a:spLocks noGrp="1"/>
          </p:cNvSpPr>
          <p:nvPr>
            <p:ph type="ftr" sz="quarter" idx="11"/>
          </p:nvPr>
        </p:nvSpPr>
        <p:spPr>
          <a:xfrm rot="16200000">
            <a:off x="6430963" y="5532437"/>
            <a:ext cx="2895600" cy="365125"/>
          </a:xfrm>
        </p:spPr>
        <p:txBody>
          <a:bodyPr/>
          <a:lstStyle/>
          <a:p>
            <a:r>
              <a:rPr lang="en-US" dirty="0" smtClean="0"/>
              <a:t>(c) 2013 John Wiley &amp; Sons, Inc.</a:t>
            </a:r>
          </a:p>
        </p:txBody>
      </p:sp>
    </p:spTree>
  </p:cSld>
  <p:clrMapOvr>
    <a:masterClrMapping/>
  </p:clrMapOvr>
  <p:transition spd="slow">
    <p:fade/>
  </p:transition>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762000"/>
            <a:ext cx="8229600" cy="914400"/>
          </a:xfrm>
        </p:spPr>
        <p:txBody>
          <a:bodyPr>
            <a:noAutofit/>
          </a:bodyPr>
          <a:lstStyle/>
          <a:p>
            <a:r>
              <a:rPr lang="en-US" b="1" dirty="0" smtClean="0">
                <a:solidFill>
                  <a:srgbClr val="0036A2"/>
                </a:solidFill>
              </a:rPr>
              <a:t>TCO Component Breakdown –</a:t>
            </a:r>
            <a:br>
              <a:rPr lang="en-US" b="1" dirty="0" smtClean="0">
                <a:solidFill>
                  <a:srgbClr val="0036A2"/>
                </a:solidFill>
              </a:rPr>
            </a:br>
            <a:r>
              <a:rPr lang="en-US" b="1" dirty="0" smtClean="0">
                <a:solidFill>
                  <a:srgbClr val="0036A2"/>
                </a:solidFill>
              </a:rPr>
              <a:t>Informal Support </a:t>
            </a:r>
            <a:endParaRPr lang="en-US" dirty="0"/>
          </a:p>
        </p:txBody>
      </p:sp>
      <p:sp>
        <p:nvSpPr>
          <p:cNvPr id="4" name="Content Placeholder 3"/>
          <p:cNvSpPr>
            <a:spLocks noGrp="1"/>
          </p:cNvSpPr>
          <p:nvPr>
            <p:ph idx="1"/>
          </p:nvPr>
        </p:nvSpPr>
        <p:spPr>
          <a:xfrm>
            <a:off x="609600" y="1600200"/>
            <a:ext cx="8229600" cy="4800600"/>
          </a:xfrm>
        </p:spPr>
        <p:txBody>
          <a:bodyPr>
            <a:normAutofit/>
          </a:bodyPr>
          <a:lstStyle/>
          <a:p>
            <a:r>
              <a:rPr lang="en-US" sz="1600" dirty="0" smtClean="0"/>
              <a:t> Managers want to analyze the costs of </a:t>
            </a:r>
            <a:r>
              <a:rPr lang="en-US" sz="1900" b="1" dirty="0" smtClean="0">
                <a:solidFill>
                  <a:srgbClr val="002060"/>
                </a:solidFill>
              </a:rPr>
              <a:t>informal</a:t>
            </a:r>
            <a:r>
              <a:rPr lang="en-US" sz="1600" dirty="0" smtClean="0"/>
              <a:t> </a:t>
            </a:r>
            <a:r>
              <a:rPr lang="en-US" sz="1900" b="1" dirty="0" smtClean="0">
                <a:solidFill>
                  <a:srgbClr val="002060"/>
                </a:solidFill>
              </a:rPr>
              <a:t>support</a:t>
            </a:r>
            <a:r>
              <a:rPr lang="en-US" sz="1600" dirty="0" smtClean="0"/>
              <a:t> for two reasons:</a:t>
            </a:r>
          </a:p>
          <a:p>
            <a:pPr marL="457200" indent="-457200">
              <a:buFont typeface="+mj-lt"/>
              <a:buAutoNum type="arabicPeriod"/>
            </a:pPr>
            <a:r>
              <a:rPr lang="en-US" sz="1600" dirty="0" smtClean="0"/>
              <a:t>The costs—both in salary and in opportunity.</a:t>
            </a:r>
          </a:p>
          <a:p>
            <a:pPr lvl="1"/>
            <a:r>
              <a:rPr lang="en-US" sz="1600" dirty="0" smtClean="0"/>
              <a:t>Nonsupport employee costs</a:t>
            </a:r>
            <a:r>
              <a:rPr lang="en-US" sz="1600" dirty="0" smtClean="0">
                <a:solidFill>
                  <a:srgbClr val="FF0066"/>
                </a:solidFill>
              </a:rPr>
              <a:t> </a:t>
            </a:r>
            <a:r>
              <a:rPr lang="en-US" sz="1600" dirty="0" smtClean="0"/>
              <a:t>may prove significantly higher than analogous costs for a formal support employee.</a:t>
            </a:r>
          </a:p>
          <a:p>
            <a:pPr marL="457200" indent="-457200">
              <a:buFont typeface="+mj-lt"/>
              <a:buAutoNum type="arabicPeriod"/>
            </a:pPr>
            <a:r>
              <a:rPr lang="en-US" sz="1600" dirty="0" smtClean="0"/>
              <a:t>The quantity of informal support activities in an organization provides an indirect measure of the </a:t>
            </a:r>
            <a:r>
              <a:rPr lang="en-US" sz="1900" b="1" dirty="0" smtClean="0">
                <a:solidFill>
                  <a:srgbClr val="002060"/>
                </a:solidFill>
              </a:rPr>
              <a:t>efficiency</a:t>
            </a:r>
            <a:r>
              <a:rPr lang="en-US" sz="1600" dirty="0" smtClean="0"/>
              <a:t> of its IT support organization. </a:t>
            </a:r>
          </a:p>
          <a:p>
            <a:pPr marL="685800" lvl="1" indent="-457200"/>
            <a:r>
              <a:rPr lang="en-US" sz="1600" dirty="0" smtClean="0"/>
              <a:t>The formal support organization should respond with sufficient promptness and thoroughness to discourage all but the briefest informal support transactions.</a:t>
            </a:r>
          </a:p>
          <a:p>
            <a:pPr marL="457200" indent="-457200"/>
            <a:r>
              <a:rPr lang="en-US" sz="1600" dirty="0" smtClean="0"/>
              <a:t>Putting dollar values on informal support may be a challenge.</a:t>
            </a:r>
          </a:p>
          <a:p>
            <a:pPr marL="457200" indent="-457200"/>
            <a:r>
              <a:rPr lang="en-US" sz="1600" dirty="0" smtClean="0"/>
              <a:t>Managers want to gauge the relative potential of each component option to affect the need for informal support. </a:t>
            </a:r>
          </a:p>
          <a:p>
            <a:pPr marL="685800" lvl="1" indent="-457200"/>
            <a:r>
              <a:rPr lang="en-US" sz="1600" dirty="0" smtClean="0"/>
              <a:t>Even if the figures are inaccurate, managers can be more aware of areas where costs can be cut. </a:t>
            </a:r>
            <a:endParaRPr lang="en-US" sz="1600" dirty="0"/>
          </a:p>
        </p:txBody>
      </p:sp>
    </p:spTree>
  </p:cSld>
  <p:clrMapOvr>
    <a:masterClrMapping/>
  </p:clrMapOvr>
  <p:transition spd="slow">
    <p:fade/>
  </p:transition>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3100" b="1" dirty="0" smtClean="0">
                <a:solidFill>
                  <a:srgbClr val="0036A2"/>
                </a:solidFill>
              </a:rPr>
              <a:t>TCO as a Management Tool</a:t>
            </a:r>
            <a:r>
              <a:rPr lang="en-US" dirty="0" smtClean="0"/>
              <a:t/>
            </a:r>
            <a:br>
              <a:rPr lang="en-US" dirty="0" smtClean="0"/>
            </a:br>
            <a:endParaRPr lang="en-US" dirty="0"/>
          </a:p>
        </p:txBody>
      </p:sp>
      <p:sp>
        <p:nvSpPr>
          <p:cNvPr id="4" name="Content Placeholder 3"/>
          <p:cNvSpPr>
            <a:spLocks noGrp="1"/>
          </p:cNvSpPr>
          <p:nvPr>
            <p:ph idx="1"/>
          </p:nvPr>
        </p:nvSpPr>
        <p:spPr>
          <a:xfrm>
            <a:off x="457200" y="1524000"/>
            <a:ext cx="8229600" cy="4953000"/>
          </a:xfrm>
        </p:spPr>
        <p:txBody>
          <a:bodyPr>
            <a:normAutofit/>
          </a:bodyPr>
          <a:lstStyle/>
          <a:p>
            <a:r>
              <a:rPr lang="en-US" sz="1600" dirty="0" smtClean="0"/>
              <a:t>TCO: </a:t>
            </a:r>
          </a:p>
          <a:p>
            <a:pPr lvl="1"/>
            <a:r>
              <a:rPr lang="en-US" sz="1400" dirty="0" smtClean="0"/>
              <a:t>is a tool for evaluating which </a:t>
            </a:r>
            <a:r>
              <a:rPr lang="en-US" sz="1700" b="1" dirty="0" smtClean="0">
                <a:solidFill>
                  <a:srgbClr val="002060"/>
                </a:solidFill>
              </a:rPr>
              <a:t>infrastructure</a:t>
            </a:r>
            <a:r>
              <a:rPr lang="en-US" sz="1400" dirty="0" smtClean="0"/>
              <a:t> components to choose.</a:t>
            </a:r>
          </a:p>
          <a:p>
            <a:pPr lvl="1"/>
            <a:r>
              <a:rPr lang="en-US" sz="1400" dirty="0" smtClean="0"/>
              <a:t>can help managers understand how infrastructure costs break down.</a:t>
            </a:r>
          </a:p>
          <a:p>
            <a:r>
              <a:rPr lang="en-US" sz="1900" b="1" dirty="0" smtClean="0">
                <a:solidFill>
                  <a:srgbClr val="002060"/>
                </a:solidFill>
              </a:rPr>
              <a:t>Labor</a:t>
            </a:r>
            <a:r>
              <a:rPr lang="en-US" sz="1600" dirty="0" smtClean="0"/>
              <a:t> costs associated with an IT infrastructure far outweigh the actual capital investment costs.</a:t>
            </a:r>
          </a:p>
          <a:p>
            <a:pPr lvl="1"/>
            <a:r>
              <a:rPr lang="en-US" sz="1600" dirty="0" smtClean="0"/>
              <a:t>TCO provides the fullest picture of where managers spend their IT dollars.</a:t>
            </a:r>
          </a:p>
          <a:p>
            <a:r>
              <a:rPr lang="en-US" sz="1600" dirty="0" smtClean="0"/>
              <a:t>TCO results can be evaluated over time against </a:t>
            </a:r>
            <a:r>
              <a:rPr lang="en-US" sz="1900" b="1" dirty="0" smtClean="0">
                <a:solidFill>
                  <a:srgbClr val="002060"/>
                </a:solidFill>
              </a:rPr>
              <a:t>industry standards</a:t>
            </a:r>
            <a:r>
              <a:rPr lang="en-US" sz="1600" dirty="0" smtClean="0"/>
              <a:t>.</a:t>
            </a:r>
          </a:p>
          <a:p>
            <a:r>
              <a:rPr lang="en-US" sz="1600" dirty="0" smtClean="0"/>
              <a:t>TCO studies assist in decisions about budgeting, resource allocation, and organizational structure.</a:t>
            </a:r>
          </a:p>
          <a:p>
            <a:pPr lvl="1"/>
            <a:r>
              <a:rPr lang="en-US" sz="1600" dirty="0" smtClean="0"/>
              <a:t>The cost of implementing TCO can be a detriment to the program’s overall success.</a:t>
            </a:r>
          </a:p>
          <a:p>
            <a:r>
              <a:rPr lang="en-US" sz="1600" dirty="0" smtClean="0"/>
              <a:t>Both ABC and TCO are complex approaches.</a:t>
            </a:r>
          </a:p>
          <a:p>
            <a:pPr lvl="1"/>
            <a:r>
              <a:rPr lang="en-US" sz="1600" dirty="0" smtClean="0"/>
              <a:t>Require significant effort to determine the costs to use in the calculations.</a:t>
            </a:r>
          </a:p>
          <a:p>
            <a:r>
              <a:rPr lang="en-US" sz="1600" dirty="0" smtClean="0"/>
              <a:t>Managers must weigh the benefits of using these approaches with the costs of obtaining reliable data.</a:t>
            </a:r>
            <a:endParaRPr lang="en-US" sz="1600" dirty="0"/>
          </a:p>
        </p:txBody>
      </p:sp>
    </p:spTree>
  </p:cSld>
  <p:clrMapOvr>
    <a:masterClrMapping/>
  </p:clrMapOvr>
  <p:transition spd="slow">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320" y="1447800"/>
            <a:ext cx="1857375" cy="3517975"/>
          </a:xfrm>
        </p:spPr>
        <p:txBody>
          <a:bodyPr>
            <a:normAutofit/>
          </a:bodyPr>
          <a:lstStyle/>
          <a:p>
            <a:pPr marL="457200" indent="-457200">
              <a:buFont typeface="+mj-lt"/>
              <a:buAutoNum type="arabicPeriod"/>
            </a:pPr>
            <a:r>
              <a:rPr lang="en-US" sz="2800" dirty="0" smtClean="0"/>
              <a:t>Level 1</a:t>
            </a:r>
          </a:p>
          <a:p>
            <a:pPr marL="457200" indent="-457200">
              <a:buFont typeface="+mj-lt"/>
              <a:buAutoNum type="arabicPeriod"/>
            </a:pPr>
            <a:r>
              <a:rPr lang="en-US" sz="2800" dirty="0" smtClean="0"/>
              <a:t>Level 2</a:t>
            </a:r>
          </a:p>
          <a:p>
            <a:pPr marL="457200" indent="-457200">
              <a:buFont typeface="+mj-lt"/>
              <a:buAutoNum type="arabicPeriod"/>
            </a:pPr>
            <a:r>
              <a:rPr lang="en-US" sz="2800" dirty="0" smtClean="0"/>
              <a:t>Level 3</a:t>
            </a:r>
            <a:endParaRPr lang="en-US" sz="2800" dirty="0" smtClean="0"/>
          </a:p>
        </p:txBody>
      </p:sp>
      <p:sp>
        <p:nvSpPr>
          <p:cNvPr id="4" name="Slide Number Placeholder 3"/>
          <p:cNvSpPr>
            <a:spLocks noGrp="1"/>
          </p:cNvSpPr>
          <p:nvPr>
            <p:ph type="sldNum" sz="quarter" idx="12"/>
          </p:nvPr>
        </p:nvSpPr>
        <p:spPr/>
        <p:txBody>
          <a:bodyPr/>
          <a:lstStyle/>
          <a:p>
            <a:fld id="{24C395CD-CF51-49C4-9BB7-6F234626280F}" type="slidenum">
              <a:rPr lang="en-US" smtClean="0"/>
              <a:t>58</a:t>
            </a:fld>
            <a:endParaRPr lang="en-US"/>
          </a:p>
        </p:txBody>
      </p:sp>
      <p:sp>
        <p:nvSpPr>
          <p:cNvPr id="7" name="TextBox 6"/>
          <p:cNvSpPr txBox="1"/>
          <p:nvPr/>
        </p:nvSpPr>
        <p:spPr>
          <a:xfrm>
            <a:off x="1990725" y="1295400"/>
            <a:ext cx="7153275" cy="6370975"/>
          </a:xfrm>
          <a:prstGeom prst="rect">
            <a:avLst/>
          </a:prstGeom>
          <a:noFill/>
        </p:spPr>
        <p:txBody>
          <a:bodyPr wrap="square" rtlCol="0">
            <a:spAutoFit/>
          </a:bodyPr>
          <a:lstStyle/>
          <a:p>
            <a:pPr marL="457200" indent="-457200">
              <a:buFont typeface="+mj-lt"/>
              <a:buAutoNum type="alphaUcPeriod"/>
            </a:pPr>
            <a:r>
              <a:rPr lang="en-US" sz="2400" dirty="0"/>
              <a:t>Demand for IT is for efficiency and cost savings </a:t>
            </a:r>
          </a:p>
          <a:p>
            <a:pPr marL="457200" indent="-457200">
              <a:buFont typeface="+mj-lt"/>
              <a:buAutoNum type="alphaUcPeriod"/>
            </a:pPr>
            <a:r>
              <a:rPr lang="en-US" sz="2400" dirty="0"/>
              <a:t>IT’s role is for innovation and rapid reconfiguration of business processes</a:t>
            </a:r>
          </a:p>
          <a:p>
            <a:pPr marL="457200" indent="-457200">
              <a:buFont typeface="+mj-lt"/>
              <a:buAutoNum type="alphaUcPeriod"/>
            </a:pPr>
            <a:r>
              <a:rPr lang="en-US" sz="2400" dirty="0" smtClean="0"/>
              <a:t>Focus </a:t>
            </a:r>
            <a:r>
              <a:rPr lang="en-US" sz="2400" dirty="0"/>
              <a:t>of IT is on effective business processes</a:t>
            </a:r>
          </a:p>
          <a:p>
            <a:pPr marL="457200" indent="-457200">
              <a:buFont typeface="+mj-lt"/>
              <a:buAutoNum type="alphaUcPeriod"/>
            </a:pPr>
            <a:r>
              <a:rPr lang="en-US" sz="2400" dirty="0" smtClean="0"/>
              <a:t>Business </a:t>
            </a:r>
            <a:r>
              <a:rPr lang="en-US" sz="2400" dirty="0"/>
              <a:t>process view focused on information integration across the organization </a:t>
            </a:r>
          </a:p>
          <a:p>
            <a:pPr marL="457200" indent="-457200">
              <a:buFont typeface="+mj-lt"/>
              <a:buAutoNum type="alphaUcPeriod"/>
            </a:pPr>
            <a:r>
              <a:rPr lang="en-US" sz="2400" dirty="0"/>
              <a:t>Functional use of IT to gain efficiencies</a:t>
            </a:r>
          </a:p>
          <a:p>
            <a:pPr marL="457200" indent="-457200">
              <a:buFont typeface="+mj-lt"/>
              <a:buAutoNum type="alphaUcPeriod"/>
            </a:pPr>
            <a:r>
              <a:rPr lang="en-US" sz="2400" dirty="0" smtClean="0"/>
              <a:t>Inter-enterprise </a:t>
            </a:r>
            <a:r>
              <a:rPr lang="en-US" sz="2400" dirty="0"/>
              <a:t>information integration</a:t>
            </a:r>
          </a:p>
          <a:p>
            <a:pPr marL="457200" indent="-457200">
              <a:buFont typeface="+mj-lt"/>
              <a:buAutoNum type="alphaUcPeriod"/>
            </a:pPr>
            <a:r>
              <a:rPr lang="en-US" sz="2400" dirty="0"/>
              <a:t>Integrate the use of social IT</a:t>
            </a:r>
          </a:p>
          <a:p>
            <a:pPr marL="457200" indent="-457200">
              <a:buFont typeface="+mj-lt"/>
              <a:buAutoNum type="alphaUcPeriod"/>
            </a:pPr>
            <a:r>
              <a:rPr lang="en-US" sz="2400" dirty="0" smtClean="0"/>
              <a:t>Develop </a:t>
            </a:r>
            <a:r>
              <a:rPr lang="en-US" sz="2400" dirty="0"/>
              <a:t>and maintain systems</a:t>
            </a:r>
          </a:p>
          <a:p>
            <a:pPr marL="457200" indent="-457200">
              <a:buFont typeface="+mj-lt"/>
              <a:buAutoNum type="alphaUcPeriod"/>
            </a:pPr>
            <a:r>
              <a:rPr lang="en-US" sz="2400" dirty="0"/>
              <a:t>Participate in setting/implementing strategic goals</a:t>
            </a:r>
          </a:p>
          <a:p>
            <a:pPr marL="457200" indent="-457200">
              <a:buFont typeface="+mj-lt"/>
              <a:buAutoNum type="alphaUcPeriod"/>
            </a:pPr>
            <a:r>
              <a:rPr lang="en-US" sz="2400" dirty="0" smtClean="0"/>
              <a:t>Operate </a:t>
            </a:r>
            <a:r>
              <a:rPr lang="en-US" sz="2400" dirty="0"/>
              <a:t>the data center</a:t>
            </a:r>
          </a:p>
          <a:p>
            <a:pPr marL="457200" indent="-457200">
              <a:buFont typeface="+mj-lt"/>
              <a:buAutoNum type="alphaUcPeriod"/>
            </a:pPr>
            <a:r>
              <a:rPr lang="en-US" sz="2400" dirty="0" smtClean="0"/>
              <a:t>Provide </a:t>
            </a:r>
            <a:r>
              <a:rPr lang="en-US" sz="2400" dirty="0"/>
              <a:t>general support</a:t>
            </a:r>
          </a:p>
          <a:p>
            <a:pPr marL="457200" indent="-457200">
              <a:buFont typeface="+mj-lt"/>
              <a:buAutoNum type="alphaUcPeriod"/>
            </a:pPr>
            <a:r>
              <a:rPr lang="en-US" sz="2400" dirty="0"/>
              <a:t>Anticipate new </a:t>
            </a:r>
            <a:r>
              <a:rPr lang="en-US" sz="2400" dirty="0" smtClean="0"/>
              <a:t>technologies</a:t>
            </a:r>
          </a:p>
          <a:p>
            <a:pPr marL="457200" indent="-457200">
              <a:buFont typeface="+mj-lt"/>
              <a:buAutoNum type="alphaUcPeriod"/>
            </a:pPr>
            <a:r>
              <a:rPr lang="en-US" sz="2400" dirty="0" smtClean="0"/>
              <a:t>Innovate </a:t>
            </a:r>
            <a:r>
              <a:rPr lang="en-US" sz="2400" dirty="0"/>
              <a:t>current processes</a:t>
            </a:r>
          </a:p>
          <a:p>
            <a:pPr marL="457200" indent="-457200">
              <a:buFont typeface="+mj-lt"/>
              <a:buAutoNum type="alphaUcPeriod"/>
            </a:pPr>
            <a:endParaRPr lang="en-US" sz="2400" dirty="0"/>
          </a:p>
          <a:p>
            <a:pPr marL="457200" indent="-457200">
              <a:buFont typeface="+mj-lt"/>
              <a:buAutoNum type="alphaUcPeriod"/>
            </a:pPr>
            <a:endParaRPr lang="en-US" sz="2400" dirty="0"/>
          </a:p>
        </p:txBody>
      </p:sp>
      <p:sp>
        <p:nvSpPr>
          <p:cNvPr id="8" name="TextBox 7"/>
          <p:cNvSpPr txBox="1"/>
          <p:nvPr/>
        </p:nvSpPr>
        <p:spPr>
          <a:xfrm>
            <a:off x="381000" y="-20320"/>
            <a:ext cx="8305800" cy="1255728"/>
          </a:xfrm>
          <a:prstGeom prst="rect">
            <a:avLst/>
          </a:prstGeom>
          <a:noFill/>
        </p:spPr>
        <p:txBody>
          <a:bodyPr wrap="square" rtlCol="0">
            <a:spAutoFit/>
          </a:bodyPr>
          <a:lstStyle/>
          <a:p>
            <a:pPr algn="ctr" defTabSz="685800">
              <a:lnSpc>
                <a:spcPct val="90000"/>
              </a:lnSpc>
              <a:spcBef>
                <a:spcPct val="0"/>
              </a:spcBef>
            </a:pPr>
            <a:r>
              <a:rPr lang="en-US" sz="2800" b="1" dirty="0">
                <a:solidFill>
                  <a:srgbClr val="0036A2"/>
                </a:solidFill>
                <a:latin typeface="+mj-lt"/>
                <a:ea typeface="+mj-ea"/>
                <a:cs typeface="+mj-cs"/>
              </a:rPr>
              <a:t>Match the three levels of Business-IT maturity </a:t>
            </a:r>
            <a:r>
              <a:rPr lang="en-US" sz="2800" b="1" dirty="0" smtClean="0">
                <a:solidFill>
                  <a:srgbClr val="0036A2"/>
                </a:solidFill>
                <a:latin typeface="+mj-lt"/>
                <a:ea typeface="+mj-ea"/>
                <a:cs typeface="+mj-cs"/>
              </a:rPr>
              <a:t/>
            </a:r>
            <a:br>
              <a:rPr lang="en-US" sz="2800" b="1" dirty="0" smtClean="0">
                <a:solidFill>
                  <a:srgbClr val="0036A2"/>
                </a:solidFill>
                <a:latin typeface="+mj-lt"/>
                <a:ea typeface="+mj-ea"/>
                <a:cs typeface="+mj-cs"/>
              </a:rPr>
            </a:br>
            <a:r>
              <a:rPr lang="en-US" sz="2800" b="1" dirty="0" smtClean="0">
                <a:solidFill>
                  <a:srgbClr val="0036A2"/>
                </a:solidFill>
                <a:latin typeface="+mj-lt"/>
                <a:ea typeface="+mj-ea"/>
                <a:cs typeface="+mj-cs"/>
              </a:rPr>
              <a:t>to associated terms on the right. </a:t>
            </a:r>
            <a:br>
              <a:rPr lang="en-US" sz="2800" b="1" dirty="0" smtClean="0">
                <a:solidFill>
                  <a:srgbClr val="0036A2"/>
                </a:solidFill>
                <a:latin typeface="+mj-lt"/>
                <a:ea typeface="+mj-ea"/>
                <a:cs typeface="+mj-cs"/>
              </a:rPr>
            </a:br>
            <a:r>
              <a:rPr lang="en-US" sz="2800" b="1" dirty="0" smtClean="0">
                <a:solidFill>
                  <a:srgbClr val="0036A2"/>
                </a:solidFill>
                <a:latin typeface="+mj-lt"/>
                <a:ea typeface="+mj-ea"/>
                <a:cs typeface="+mj-cs"/>
              </a:rPr>
              <a:t>Remember: Level </a:t>
            </a:r>
            <a:r>
              <a:rPr lang="en-US" sz="2800" b="1" dirty="0">
                <a:solidFill>
                  <a:srgbClr val="0036A2"/>
                </a:solidFill>
                <a:latin typeface="+mj-lt"/>
                <a:ea typeface="+mj-ea"/>
                <a:cs typeface="+mj-cs"/>
              </a:rPr>
              <a:t>3 is more mature than Level 1.</a:t>
            </a:r>
            <a:endParaRPr lang="en-US" sz="2800" b="1" dirty="0">
              <a:solidFill>
                <a:srgbClr val="0036A2"/>
              </a:solidFill>
              <a:latin typeface="+mj-lt"/>
              <a:ea typeface="+mj-ea"/>
              <a:cs typeface="+mj-cs"/>
            </a:endParaRPr>
          </a:p>
        </p:txBody>
      </p:sp>
    </p:spTree>
    <p:extLst>
      <p:ext uri="{BB962C8B-B14F-4D97-AF65-F5344CB8AC3E}">
        <p14:creationId xmlns:p14="http://schemas.microsoft.com/office/powerpoint/2010/main" val="2175052918"/>
      </p:ext>
    </p:extLst>
  </p:cSld>
  <p:clrMapOvr>
    <a:masterClrMapping/>
  </p:clrMapOvr>
  <p:transition spd="slow">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320" y="1447800"/>
            <a:ext cx="3525520" cy="3517975"/>
          </a:xfrm>
        </p:spPr>
        <p:txBody>
          <a:bodyPr>
            <a:normAutofit fontScale="92500" lnSpcReduction="10000"/>
          </a:bodyPr>
          <a:lstStyle/>
          <a:p>
            <a:pPr marL="457200" indent="-457200">
              <a:buFont typeface="+mj-lt"/>
              <a:buAutoNum type="arabicPeriod"/>
            </a:pPr>
            <a:r>
              <a:rPr lang="en-US" sz="2800" dirty="0" smtClean="0"/>
              <a:t>Promoting enterprise security</a:t>
            </a:r>
          </a:p>
          <a:p>
            <a:pPr marL="457200" indent="-457200">
              <a:buFont typeface="+mj-lt"/>
              <a:buAutoNum type="arabicPeriod"/>
            </a:pPr>
            <a:r>
              <a:rPr lang="en-US" sz="2800" dirty="0" smtClean="0"/>
              <a:t>Operating the data center</a:t>
            </a:r>
          </a:p>
          <a:p>
            <a:pPr marL="457200" indent="-457200">
              <a:buFont typeface="+mj-lt"/>
              <a:buAutoNum type="arabicPeriod"/>
            </a:pPr>
            <a:r>
              <a:rPr lang="en-US" sz="2800" dirty="0" smtClean="0"/>
              <a:t>Manage data, information and knowledge</a:t>
            </a:r>
          </a:p>
          <a:p>
            <a:pPr marL="457200" indent="-457200">
              <a:buFont typeface="+mj-lt"/>
              <a:buAutoNum type="arabicPeriod"/>
            </a:pPr>
            <a:r>
              <a:rPr lang="en-US" sz="2800" dirty="0" smtClean="0"/>
              <a:t>Integrating the use of social IT</a:t>
            </a:r>
          </a:p>
        </p:txBody>
      </p:sp>
      <p:sp>
        <p:nvSpPr>
          <p:cNvPr id="4" name="Slide Number Placeholder 3"/>
          <p:cNvSpPr>
            <a:spLocks noGrp="1"/>
          </p:cNvSpPr>
          <p:nvPr>
            <p:ph type="sldNum" sz="quarter" idx="12"/>
          </p:nvPr>
        </p:nvSpPr>
        <p:spPr/>
        <p:txBody>
          <a:bodyPr/>
          <a:lstStyle/>
          <a:p>
            <a:fld id="{24C395CD-CF51-49C4-9BB7-6F234626280F}" type="slidenum">
              <a:rPr lang="en-US" smtClean="0"/>
              <a:t>59</a:t>
            </a:fld>
            <a:endParaRPr lang="en-US"/>
          </a:p>
        </p:txBody>
      </p:sp>
      <p:sp>
        <p:nvSpPr>
          <p:cNvPr id="7" name="TextBox 6"/>
          <p:cNvSpPr txBox="1"/>
          <p:nvPr/>
        </p:nvSpPr>
        <p:spPr>
          <a:xfrm>
            <a:off x="3733800" y="1295400"/>
            <a:ext cx="5410200" cy="4524315"/>
          </a:xfrm>
          <a:prstGeom prst="rect">
            <a:avLst/>
          </a:prstGeom>
          <a:noFill/>
        </p:spPr>
        <p:txBody>
          <a:bodyPr wrap="square" rtlCol="0">
            <a:spAutoFit/>
          </a:bodyPr>
          <a:lstStyle/>
          <a:p>
            <a:pPr marL="457200" indent="-457200">
              <a:buFont typeface="+mj-lt"/>
              <a:buAutoNum type="alphaUcPeriod"/>
            </a:pPr>
            <a:r>
              <a:rPr lang="en-US" sz="2400" dirty="0"/>
              <a:t>Maintain the integrity of the enterprise infrastructure including the information assets.</a:t>
            </a:r>
          </a:p>
          <a:p>
            <a:pPr marL="457200" indent="-457200">
              <a:buFont typeface="+mj-lt"/>
              <a:buAutoNum type="alphaUcPeriod"/>
            </a:pPr>
            <a:r>
              <a:rPr lang="en-US" sz="2400" dirty="0"/>
              <a:t>Maintain and run large mainframe computers, rows of servers or other platforms on which company data and applications reside</a:t>
            </a:r>
          </a:p>
          <a:p>
            <a:pPr marL="457200" indent="-457200">
              <a:buFont typeface="+mj-lt"/>
              <a:buAutoNum type="alphaUcPeriod"/>
            </a:pPr>
            <a:r>
              <a:rPr lang="en-US" sz="2400" dirty="0"/>
              <a:t>Database administration</a:t>
            </a:r>
          </a:p>
          <a:p>
            <a:pPr marL="457200" indent="-457200">
              <a:buFont typeface="+mj-lt"/>
              <a:buAutoNum type="alphaUcPeriod"/>
            </a:pPr>
            <a:r>
              <a:rPr lang="en-US" sz="2400" dirty="0"/>
              <a:t>Provide customer-, supplier-, and employee-facing applications for engagement, collaboration and innovate</a:t>
            </a:r>
          </a:p>
        </p:txBody>
      </p:sp>
      <p:sp>
        <p:nvSpPr>
          <p:cNvPr id="8" name="TextBox 7"/>
          <p:cNvSpPr txBox="1"/>
          <p:nvPr/>
        </p:nvSpPr>
        <p:spPr>
          <a:xfrm>
            <a:off x="381000" y="-20320"/>
            <a:ext cx="8305800" cy="867930"/>
          </a:xfrm>
          <a:prstGeom prst="rect">
            <a:avLst/>
          </a:prstGeom>
          <a:noFill/>
        </p:spPr>
        <p:txBody>
          <a:bodyPr wrap="square" rtlCol="0">
            <a:spAutoFit/>
          </a:bodyPr>
          <a:lstStyle/>
          <a:p>
            <a:pPr algn="ctr" defTabSz="685800">
              <a:lnSpc>
                <a:spcPct val="90000"/>
              </a:lnSpc>
              <a:spcBef>
                <a:spcPct val="0"/>
              </a:spcBef>
            </a:pPr>
            <a:r>
              <a:rPr lang="en-US" sz="2800" b="1" dirty="0">
                <a:solidFill>
                  <a:srgbClr val="0036A2"/>
                </a:solidFill>
                <a:latin typeface="+mj-lt"/>
                <a:ea typeface="+mj-ea"/>
                <a:cs typeface="+mj-cs"/>
              </a:rPr>
              <a:t>Match the activity an IT organization provides with its description.</a:t>
            </a:r>
            <a:endParaRPr lang="en-US" sz="2800" b="1" dirty="0">
              <a:solidFill>
                <a:srgbClr val="0036A2"/>
              </a:solidFill>
              <a:latin typeface="+mj-lt"/>
              <a:ea typeface="+mj-ea"/>
              <a:cs typeface="+mj-cs"/>
            </a:endParaRPr>
          </a:p>
        </p:txBody>
      </p:sp>
    </p:spTree>
    <p:extLst>
      <p:ext uri="{BB962C8B-B14F-4D97-AF65-F5344CB8AC3E}">
        <p14:creationId xmlns:p14="http://schemas.microsoft.com/office/powerpoint/2010/main" val="2734033660"/>
      </p:ext>
    </p:extLst>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bg>
      <p:bgRef idx="1001">
        <a:schemeClr val="bg1"/>
      </p:bgRef>
    </p:bg>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b="1" dirty="0" smtClean="0">
                <a:solidFill>
                  <a:srgbClr val="0036A2"/>
                </a:solidFill>
              </a:rPr>
              <a:t>Understanding the IT Organization</a:t>
            </a:r>
          </a:p>
        </p:txBody>
      </p:sp>
      <p:sp>
        <p:nvSpPr>
          <p:cNvPr id="4" name="Content Placeholder 3"/>
          <p:cNvSpPr>
            <a:spLocks noGrp="1"/>
          </p:cNvSpPr>
          <p:nvPr>
            <p:ph idx="1"/>
          </p:nvPr>
        </p:nvSpPr>
        <p:spPr/>
        <p:txBody>
          <a:bodyPr>
            <a:normAutofit/>
          </a:bodyPr>
          <a:lstStyle/>
          <a:p>
            <a:pPr marL="347472"/>
            <a:r>
              <a:rPr lang="en-US" sz="1900" dirty="0" smtClean="0"/>
              <a:t>IT organizations all provide services to their businesses at the </a:t>
            </a:r>
            <a:r>
              <a:rPr lang="en-US" b="1" dirty="0" smtClean="0">
                <a:solidFill>
                  <a:srgbClr val="002060"/>
                </a:solidFill>
              </a:rPr>
              <a:t>right time</a:t>
            </a:r>
            <a:r>
              <a:rPr lang="en-US" sz="1900" dirty="0" smtClean="0">
                <a:solidFill>
                  <a:srgbClr val="FF0066"/>
                </a:solidFill>
              </a:rPr>
              <a:t> </a:t>
            </a:r>
            <a:r>
              <a:rPr lang="en-US" sz="1900" dirty="0" smtClean="0"/>
              <a:t>and in the </a:t>
            </a:r>
            <a:r>
              <a:rPr lang="en-US" b="1" dirty="0" smtClean="0">
                <a:solidFill>
                  <a:srgbClr val="002060"/>
                </a:solidFill>
              </a:rPr>
              <a:t>right way</a:t>
            </a:r>
            <a:r>
              <a:rPr lang="en-US" b="1" dirty="0">
                <a:solidFill>
                  <a:srgbClr val="FF0066"/>
                </a:solidFill>
              </a:rPr>
              <a:t> </a:t>
            </a:r>
            <a:r>
              <a:rPr lang="en-US" sz="1900" dirty="0" smtClean="0"/>
              <a:t>based on:</a:t>
            </a:r>
          </a:p>
          <a:p>
            <a:pPr lvl="1"/>
            <a:r>
              <a:rPr lang="en-US" sz="1900" dirty="0" smtClean="0"/>
              <a:t>the </a:t>
            </a:r>
            <a:r>
              <a:rPr lang="en-US" sz="2000" b="1" dirty="0" smtClean="0">
                <a:solidFill>
                  <a:srgbClr val="002060"/>
                </a:solidFill>
              </a:rPr>
              <a:t>skills</a:t>
            </a:r>
            <a:r>
              <a:rPr lang="en-US" sz="1900" dirty="0" smtClean="0"/>
              <a:t> and </a:t>
            </a:r>
            <a:r>
              <a:rPr lang="en-US" sz="2000" b="1" dirty="0" smtClean="0">
                <a:solidFill>
                  <a:srgbClr val="002060"/>
                </a:solidFill>
              </a:rPr>
              <a:t>capabilities</a:t>
            </a:r>
            <a:r>
              <a:rPr lang="en-US" sz="1900" dirty="0" smtClean="0"/>
              <a:t> of their people.</a:t>
            </a:r>
          </a:p>
          <a:p>
            <a:pPr lvl="1"/>
            <a:r>
              <a:rPr lang="en-US" sz="1900" dirty="0" smtClean="0"/>
              <a:t>the organizational </a:t>
            </a:r>
            <a:r>
              <a:rPr lang="en-US" sz="2000" b="1" dirty="0" smtClean="0">
                <a:solidFill>
                  <a:srgbClr val="002060"/>
                </a:solidFill>
              </a:rPr>
              <a:t>focus</a:t>
            </a:r>
            <a:r>
              <a:rPr lang="en-US" sz="1900" dirty="0" smtClean="0"/>
              <a:t> of management.</a:t>
            </a:r>
          </a:p>
          <a:p>
            <a:r>
              <a:rPr lang="en-US" sz="1900" dirty="0" smtClean="0"/>
              <a:t>Firms differ in their IT activities because of:</a:t>
            </a:r>
          </a:p>
          <a:p>
            <a:pPr lvl="1"/>
            <a:r>
              <a:rPr lang="en-US" sz="1900" dirty="0" smtClean="0"/>
              <a:t>their organizational </a:t>
            </a:r>
            <a:r>
              <a:rPr lang="en-US" sz="2000" b="1" dirty="0" smtClean="0">
                <a:solidFill>
                  <a:srgbClr val="002060"/>
                </a:solidFill>
              </a:rPr>
              <a:t>goals</a:t>
            </a:r>
            <a:r>
              <a:rPr lang="en-US" sz="1900" dirty="0" smtClean="0"/>
              <a:t>. </a:t>
            </a:r>
          </a:p>
          <a:p>
            <a:pPr lvl="1"/>
            <a:r>
              <a:rPr lang="en-US" sz="1900" dirty="0"/>
              <a:t>t</a:t>
            </a:r>
            <a:r>
              <a:rPr lang="en-US" sz="1900" dirty="0" smtClean="0"/>
              <a:t>he firms’ size.</a:t>
            </a:r>
          </a:p>
          <a:p>
            <a:pPr lvl="1"/>
            <a:r>
              <a:rPr lang="en-US" sz="1900" dirty="0"/>
              <a:t>t</a:t>
            </a:r>
            <a:r>
              <a:rPr lang="en-US" sz="1900" dirty="0" smtClean="0"/>
              <a:t>he organizational </a:t>
            </a:r>
            <a:r>
              <a:rPr lang="en-US" sz="2000" b="1" dirty="0" smtClean="0">
                <a:solidFill>
                  <a:srgbClr val="002060"/>
                </a:solidFill>
              </a:rPr>
              <a:t>structure</a:t>
            </a:r>
            <a:r>
              <a:rPr lang="en-US" sz="1900" dirty="0" smtClean="0"/>
              <a:t>.</a:t>
            </a:r>
          </a:p>
          <a:p>
            <a:pPr lvl="1"/>
            <a:r>
              <a:rPr lang="en-US" sz="1900" dirty="0"/>
              <a:t>t</a:t>
            </a:r>
            <a:r>
              <a:rPr lang="en-US" sz="1900" dirty="0" smtClean="0"/>
              <a:t>he level of </a:t>
            </a:r>
            <a:r>
              <a:rPr lang="en-US" sz="2000" b="1" dirty="0" smtClean="0">
                <a:solidFill>
                  <a:srgbClr val="002060"/>
                </a:solidFill>
              </a:rPr>
              <a:t>maturity</a:t>
            </a:r>
            <a:r>
              <a:rPr lang="en-US" sz="1900" dirty="0" smtClean="0"/>
              <a:t>.</a:t>
            </a:r>
          </a:p>
        </p:txBody>
      </p:sp>
    </p:spTree>
  </p:cSld>
  <p:clrMapOvr>
    <a:overrideClrMapping bg1="lt1" tx1="dk1" bg2="lt2" tx2="dk2" accent1="accent1" accent2="accent2" accent3="accent3" accent4="accent4" accent5="accent5" accent6="accent6" hlink="hlink" folHlink="folHlink"/>
  </p:clrMapOvr>
  <p:transition spd="slow">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320" y="1447800"/>
            <a:ext cx="3525520" cy="3517975"/>
          </a:xfrm>
        </p:spPr>
        <p:txBody>
          <a:bodyPr>
            <a:normAutofit fontScale="92500" lnSpcReduction="20000"/>
          </a:bodyPr>
          <a:lstStyle/>
          <a:p>
            <a:pPr marL="457200" indent="-457200">
              <a:buFont typeface="+mj-lt"/>
              <a:buAutoNum type="arabicPeriod"/>
            </a:pPr>
            <a:r>
              <a:rPr lang="en-US" sz="2800" dirty="0" smtClean="0"/>
              <a:t>Chief Technology Officer (CTO)</a:t>
            </a:r>
          </a:p>
          <a:p>
            <a:pPr marL="457200" indent="-457200">
              <a:buFont typeface="+mj-lt"/>
              <a:buAutoNum type="arabicPeriod"/>
            </a:pPr>
            <a:r>
              <a:rPr lang="en-US" sz="2800" dirty="0" smtClean="0"/>
              <a:t>Chief Information Officer (CIO)</a:t>
            </a:r>
          </a:p>
          <a:p>
            <a:pPr marL="457200" indent="-457200">
              <a:buFont typeface="+mj-lt"/>
              <a:buAutoNum type="arabicPeriod"/>
            </a:pPr>
            <a:r>
              <a:rPr lang="en-US" sz="2800" dirty="0" smtClean="0"/>
              <a:t>Chief Network Officer (CNO)</a:t>
            </a:r>
          </a:p>
          <a:p>
            <a:pPr marL="457200" indent="-457200">
              <a:buFont typeface="+mj-lt"/>
              <a:buAutoNum type="arabicPeriod"/>
            </a:pPr>
            <a:r>
              <a:rPr lang="en-US" sz="2800" dirty="0" smtClean="0"/>
              <a:t>Chief Social Media Officer (CSMO)</a:t>
            </a:r>
          </a:p>
          <a:p>
            <a:pPr marL="457200" indent="-457200">
              <a:buFont typeface="+mj-lt"/>
              <a:buAutoNum type="arabicPeriod"/>
            </a:pPr>
            <a:r>
              <a:rPr lang="en-US" sz="2800" dirty="0" smtClean="0"/>
              <a:t>Chief Mobility Officer (CMO)</a:t>
            </a:r>
          </a:p>
        </p:txBody>
      </p:sp>
      <p:sp>
        <p:nvSpPr>
          <p:cNvPr id="4" name="Slide Number Placeholder 3"/>
          <p:cNvSpPr>
            <a:spLocks noGrp="1"/>
          </p:cNvSpPr>
          <p:nvPr>
            <p:ph type="sldNum" sz="quarter" idx="12"/>
          </p:nvPr>
        </p:nvSpPr>
        <p:spPr/>
        <p:txBody>
          <a:bodyPr/>
          <a:lstStyle/>
          <a:p>
            <a:fld id="{24C395CD-CF51-49C4-9BB7-6F234626280F}" type="slidenum">
              <a:rPr lang="en-US" smtClean="0"/>
              <a:t>60</a:t>
            </a:fld>
            <a:endParaRPr lang="en-US"/>
          </a:p>
        </p:txBody>
      </p:sp>
      <p:sp>
        <p:nvSpPr>
          <p:cNvPr id="7" name="TextBox 6"/>
          <p:cNvSpPr txBox="1"/>
          <p:nvPr/>
        </p:nvSpPr>
        <p:spPr>
          <a:xfrm>
            <a:off x="3733800" y="1295400"/>
            <a:ext cx="5410200" cy="4524315"/>
          </a:xfrm>
          <a:prstGeom prst="rect">
            <a:avLst/>
          </a:prstGeom>
          <a:noFill/>
        </p:spPr>
        <p:txBody>
          <a:bodyPr wrap="square" rtlCol="0">
            <a:spAutoFit/>
          </a:bodyPr>
          <a:lstStyle/>
          <a:p>
            <a:pPr marL="457200" indent="-457200">
              <a:buFont typeface="+mj-lt"/>
              <a:buAutoNum type="alphaUcPeriod"/>
            </a:pPr>
            <a:r>
              <a:rPr lang="en-US" sz="2400" dirty="0"/>
              <a:t>Track emerging technologies and manage the IT architecture</a:t>
            </a:r>
          </a:p>
          <a:p>
            <a:pPr marL="457200" indent="-457200">
              <a:buFont typeface="+mj-lt"/>
              <a:buAutoNum type="alphaUcPeriod"/>
            </a:pPr>
            <a:r>
              <a:rPr lang="en-US" sz="2400" dirty="0"/>
              <a:t>Realize the benefits and manage the costs and risks associated with IT while also being a visionary for IT</a:t>
            </a:r>
          </a:p>
          <a:p>
            <a:pPr marL="457200" indent="-457200">
              <a:buFont typeface="+mj-lt"/>
              <a:buAutoNum type="alphaUcPeriod"/>
            </a:pPr>
            <a:r>
              <a:rPr lang="en-US" sz="2400" dirty="0"/>
              <a:t>Build and maintain internal and external networks</a:t>
            </a:r>
          </a:p>
          <a:p>
            <a:pPr marL="457200" indent="-457200">
              <a:buFont typeface="+mj-lt"/>
              <a:buAutoNum type="alphaUcPeriod"/>
            </a:pPr>
            <a:r>
              <a:rPr lang="en-US" sz="2400" dirty="0"/>
              <a:t>Be responsible for the effective use of online networking and collaborative environments </a:t>
            </a:r>
          </a:p>
          <a:p>
            <a:pPr marL="457200" indent="-457200">
              <a:buFont typeface="+mj-lt"/>
              <a:buAutoNum type="alphaUcPeriod"/>
            </a:pPr>
            <a:r>
              <a:rPr lang="en-US" sz="2400" dirty="0"/>
              <a:t>Oversee the viable use of smartphone applications </a:t>
            </a:r>
          </a:p>
        </p:txBody>
      </p:sp>
      <p:sp>
        <p:nvSpPr>
          <p:cNvPr id="8" name="TextBox 7"/>
          <p:cNvSpPr txBox="1"/>
          <p:nvPr/>
        </p:nvSpPr>
        <p:spPr>
          <a:xfrm>
            <a:off x="381000" y="-20320"/>
            <a:ext cx="8305800" cy="480131"/>
          </a:xfrm>
          <a:prstGeom prst="rect">
            <a:avLst/>
          </a:prstGeom>
          <a:noFill/>
        </p:spPr>
        <p:txBody>
          <a:bodyPr wrap="square" rtlCol="0">
            <a:spAutoFit/>
          </a:bodyPr>
          <a:lstStyle/>
          <a:p>
            <a:pPr algn="ctr" defTabSz="685800">
              <a:lnSpc>
                <a:spcPct val="90000"/>
              </a:lnSpc>
              <a:spcBef>
                <a:spcPct val="0"/>
              </a:spcBef>
            </a:pPr>
            <a:r>
              <a:rPr lang="en-US" sz="2800" b="1" dirty="0">
                <a:solidFill>
                  <a:srgbClr val="0036A2"/>
                </a:solidFill>
                <a:latin typeface="+mj-lt"/>
                <a:ea typeface="+mj-ea"/>
                <a:cs typeface="+mj-cs"/>
              </a:rPr>
              <a:t>Match the title with its responsibility.</a:t>
            </a:r>
            <a:endParaRPr lang="en-US" sz="2800" b="1" dirty="0">
              <a:solidFill>
                <a:srgbClr val="0036A2"/>
              </a:solidFill>
              <a:latin typeface="+mj-lt"/>
              <a:ea typeface="+mj-ea"/>
              <a:cs typeface="+mj-cs"/>
            </a:endParaRPr>
          </a:p>
        </p:txBody>
      </p:sp>
    </p:spTree>
    <p:extLst>
      <p:ext uri="{BB962C8B-B14F-4D97-AF65-F5344CB8AC3E}">
        <p14:creationId xmlns:p14="http://schemas.microsoft.com/office/powerpoint/2010/main" val="517406517"/>
      </p:ext>
    </p:extLst>
  </p:cSld>
  <p:clrMapOvr>
    <a:masterClrMapping/>
  </p:clrMapOvr>
  <p:transition spd="slow">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320" y="1447800"/>
            <a:ext cx="3525520" cy="3517975"/>
          </a:xfrm>
        </p:spPr>
        <p:txBody>
          <a:bodyPr>
            <a:normAutofit lnSpcReduction="10000"/>
          </a:bodyPr>
          <a:lstStyle/>
          <a:p>
            <a:pPr marL="457200" indent="-457200">
              <a:buFont typeface="+mj-lt"/>
              <a:buAutoNum type="arabicPeriod"/>
            </a:pPr>
            <a:r>
              <a:rPr lang="en-US" sz="2800" dirty="0" smtClean="0"/>
              <a:t>Financial discussion and analysis</a:t>
            </a:r>
          </a:p>
          <a:p>
            <a:pPr marL="457200" indent="-457200">
              <a:buFont typeface="+mj-lt"/>
              <a:buAutoNum type="arabicPeriod"/>
            </a:pPr>
            <a:r>
              <a:rPr lang="en-US" sz="2800" dirty="0" smtClean="0"/>
              <a:t>Benefits and business impacts</a:t>
            </a:r>
          </a:p>
          <a:p>
            <a:pPr marL="457200" indent="-457200">
              <a:buFont typeface="+mj-lt"/>
              <a:buAutoNum type="arabicPeriod"/>
            </a:pPr>
            <a:r>
              <a:rPr lang="en-US" sz="2800" dirty="0" smtClean="0"/>
              <a:t>Schedule and milestones</a:t>
            </a:r>
          </a:p>
          <a:p>
            <a:pPr marL="457200" indent="-457200">
              <a:buFont typeface="+mj-lt"/>
              <a:buAutoNum type="arabicPeriod"/>
            </a:pPr>
            <a:r>
              <a:rPr lang="en-US" sz="2800" dirty="0" smtClean="0"/>
              <a:t>Risk and contingency analysis</a:t>
            </a:r>
          </a:p>
        </p:txBody>
      </p:sp>
      <p:sp>
        <p:nvSpPr>
          <p:cNvPr id="4" name="Slide Number Placeholder 3"/>
          <p:cNvSpPr>
            <a:spLocks noGrp="1"/>
          </p:cNvSpPr>
          <p:nvPr>
            <p:ph type="sldNum" sz="quarter" idx="12"/>
          </p:nvPr>
        </p:nvSpPr>
        <p:spPr/>
        <p:txBody>
          <a:bodyPr/>
          <a:lstStyle/>
          <a:p>
            <a:fld id="{24C395CD-CF51-49C4-9BB7-6F234626280F}" type="slidenum">
              <a:rPr lang="en-US" smtClean="0"/>
              <a:t>61</a:t>
            </a:fld>
            <a:endParaRPr lang="en-US"/>
          </a:p>
        </p:txBody>
      </p:sp>
      <p:sp>
        <p:nvSpPr>
          <p:cNvPr id="7" name="TextBox 6"/>
          <p:cNvSpPr txBox="1"/>
          <p:nvPr/>
        </p:nvSpPr>
        <p:spPr>
          <a:xfrm>
            <a:off x="3733800" y="1295400"/>
            <a:ext cx="5410200" cy="4893647"/>
          </a:xfrm>
          <a:prstGeom prst="rect">
            <a:avLst/>
          </a:prstGeom>
          <a:noFill/>
        </p:spPr>
        <p:txBody>
          <a:bodyPr wrap="square" rtlCol="0">
            <a:spAutoFit/>
          </a:bodyPr>
          <a:lstStyle/>
          <a:p>
            <a:pPr marL="457200" indent="-457200">
              <a:buFont typeface="+mj-lt"/>
              <a:buAutoNum type="alphaUcPeriod"/>
            </a:pPr>
            <a:r>
              <a:rPr lang="en-US" sz="2400" dirty="0"/>
              <a:t>Details the costs, revenue and benefits as well as the TCO calculations.</a:t>
            </a:r>
          </a:p>
          <a:p>
            <a:pPr marL="457200" indent="-457200">
              <a:buFont typeface="+mj-lt"/>
              <a:buAutoNum type="alphaUcPeriod"/>
            </a:pPr>
            <a:r>
              <a:rPr lang="en-US" sz="2400" dirty="0"/>
              <a:t>Presents nonfinancial outcomes such as new business, innovations, competitive response and the impact on the organization and the supply chain.</a:t>
            </a:r>
          </a:p>
          <a:p>
            <a:pPr marL="457200" indent="-457200">
              <a:buFont typeface="+mj-lt"/>
              <a:buAutoNum type="alphaUcPeriod"/>
            </a:pPr>
            <a:r>
              <a:rPr lang="en-US" sz="2400" dirty="0"/>
              <a:t>Details expected metrics along the project’s time line.</a:t>
            </a:r>
          </a:p>
          <a:p>
            <a:pPr marL="457200" indent="-457200">
              <a:buFont typeface="+mj-lt"/>
              <a:buAutoNum type="alphaUcPeriod"/>
            </a:pPr>
            <a:r>
              <a:rPr lang="en-US" sz="2400" dirty="0"/>
              <a:t>Includes sensitive analysis on the proposed investment and the ability to manage anticipated consequences.</a:t>
            </a:r>
          </a:p>
        </p:txBody>
      </p:sp>
      <p:sp>
        <p:nvSpPr>
          <p:cNvPr id="8" name="TextBox 7"/>
          <p:cNvSpPr txBox="1"/>
          <p:nvPr/>
        </p:nvSpPr>
        <p:spPr>
          <a:xfrm>
            <a:off x="381000" y="-20320"/>
            <a:ext cx="8305800" cy="867930"/>
          </a:xfrm>
          <a:prstGeom prst="rect">
            <a:avLst/>
          </a:prstGeom>
          <a:noFill/>
        </p:spPr>
        <p:txBody>
          <a:bodyPr wrap="square" rtlCol="0">
            <a:spAutoFit/>
          </a:bodyPr>
          <a:lstStyle/>
          <a:p>
            <a:pPr algn="ctr" defTabSz="685800">
              <a:lnSpc>
                <a:spcPct val="90000"/>
              </a:lnSpc>
              <a:spcBef>
                <a:spcPct val="0"/>
              </a:spcBef>
            </a:pPr>
            <a:r>
              <a:rPr lang="en-US" sz="2800" b="1" dirty="0">
                <a:solidFill>
                  <a:srgbClr val="0036A2"/>
                </a:solidFill>
                <a:latin typeface="+mj-lt"/>
                <a:ea typeface="+mj-ea"/>
                <a:cs typeface="+mj-cs"/>
              </a:rPr>
              <a:t>Match the component of the business plan with its objective.</a:t>
            </a:r>
            <a:endParaRPr lang="en-US" sz="2800" b="1" dirty="0">
              <a:solidFill>
                <a:srgbClr val="0036A2"/>
              </a:solidFill>
              <a:latin typeface="+mj-lt"/>
              <a:ea typeface="+mj-ea"/>
              <a:cs typeface="+mj-cs"/>
            </a:endParaRPr>
          </a:p>
        </p:txBody>
      </p:sp>
    </p:spTree>
    <p:extLst>
      <p:ext uri="{BB962C8B-B14F-4D97-AF65-F5344CB8AC3E}">
        <p14:creationId xmlns:p14="http://schemas.microsoft.com/office/powerpoint/2010/main" val="2687136828"/>
      </p:ext>
    </p:extLst>
  </p:cSld>
  <p:clrMapOvr>
    <a:masterClrMapping/>
  </p:clrMapOvr>
  <p:transition spd="slow">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514600"/>
            <a:ext cx="2929890" cy="3517975"/>
          </a:xfrm>
        </p:spPr>
        <p:txBody>
          <a:bodyPr>
            <a:noAutofit/>
          </a:bodyPr>
          <a:lstStyle/>
          <a:p>
            <a:pPr marL="457200" indent="-457200">
              <a:buFont typeface="+mj-lt"/>
              <a:buAutoNum type="arabicPeriod"/>
            </a:pPr>
            <a:r>
              <a:rPr lang="en-US" sz="2800" dirty="0" smtClean="0"/>
              <a:t>Customer Perspective</a:t>
            </a:r>
          </a:p>
          <a:p>
            <a:pPr marL="457200" indent="-457200">
              <a:buFont typeface="+mj-lt"/>
              <a:buAutoNum type="arabicPeriod"/>
            </a:pPr>
            <a:r>
              <a:rPr lang="en-US" sz="2800" dirty="0" smtClean="0"/>
              <a:t>Internal Perspective</a:t>
            </a:r>
          </a:p>
          <a:p>
            <a:pPr marL="457200" indent="-457200">
              <a:buFont typeface="+mj-lt"/>
              <a:buAutoNum type="arabicPeriod"/>
            </a:pPr>
            <a:r>
              <a:rPr lang="en-US" sz="2800" dirty="0" smtClean="0"/>
              <a:t>Learning Perspective</a:t>
            </a:r>
          </a:p>
          <a:p>
            <a:pPr marL="457200" indent="-457200">
              <a:buFont typeface="+mj-lt"/>
              <a:buAutoNum type="arabicPeriod"/>
            </a:pPr>
            <a:r>
              <a:rPr lang="en-US" sz="2800" dirty="0" smtClean="0"/>
              <a:t>Financial Perspective</a:t>
            </a:r>
          </a:p>
        </p:txBody>
      </p:sp>
      <p:sp>
        <p:nvSpPr>
          <p:cNvPr id="4" name="Slide Number Placeholder 3"/>
          <p:cNvSpPr>
            <a:spLocks noGrp="1"/>
          </p:cNvSpPr>
          <p:nvPr>
            <p:ph type="sldNum" sz="quarter" idx="12"/>
          </p:nvPr>
        </p:nvSpPr>
        <p:spPr/>
        <p:txBody>
          <a:bodyPr/>
          <a:lstStyle/>
          <a:p>
            <a:fld id="{24C395CD-CF51-49C4-9BB7-6F234626280F}" type="slidenum">
              <a:rPr lang="en-US" smtClean="0"/>
              <a:t>62</a:t>
            </a:fld>
            <a:endParaRPr lang="en-US"/>
          </a:p>
        </p:txBody>
      </p:sp>
      <p:sp>
        <p:nvSpPr>
          <p:cNvPr id="7" name="TextBox 6"/>
          <p:cNvSpPr txBox="1"/>
          <p:nvPr/>
        </p:nvSpPr>
        <p:spPr>
          <a:xfrm>
            <a:off x="3163570" y="2570699"/>
            <a:ext cx="6004560" cy="3785652"/>
          </a:xfrm>
          <a:prstGeom prst="rect">
            <a:avLst/>
          </a:prstGeom>
          <a:noFill/>
        </p:spPr>
        <p:txBody>
          <a:bodyPr wrap="square" rtlCol="0">
            <a:spAutoFit/>
          </a:bodyPr>
          <a:lstStyle/>
          <a:p>
            <a:pPr marL="457200" indent="-457200">
              <a:buFont typeface="+mj-lt"/>
              <a:buAutoNum type="alphaUcPeriod"/>
            </a:pPr>
            <a:r>
              <a:rPr lang="en-US" sz="2400" dirty="0"/>
              <a:t>The percentage of repeat client business.</a:t>
            </a:r>
          </a:p>
          <a:p>
            <a:pPr marL="457200" indent="-457200">
              <a:buFont typeface="+mj-lt"/>
              <a:buAutoNum type="alphaUcPeriod"/>
            </a:pPr>
            <a:r>
              <a:rPr lang="en-US" sz="2400" dirty="0"/>
              <a:t>The percentage of projects completed on time.</a:t>
            </a:r>
          </a:p>
          <a:p>
            <a:pPr marL="457200" indent="-457200">
              <a:buFont typeface="+mj-lt"/>
              <a:buAutoNum type="alphaUcPeriod"/>
            </a:pPr>
            <a:r>
              <a:rPr lang="en-US" sz="2400" dirty="0"/>
              <a:t>Uptime versus downtime of a critical information system.</a:t>
            </a:r>
          </a:p>
          <a:p>
            <a:pPr marL="457200" indent="-457200">
              <a:buFont typeface="+mj-lt"/>
              <a:buAutoNum type="alphaUcPeriod"/>
            </a:pPr>
            <a:r>
              <a:rPr lang="en-US" sz="2400" dirty="0"/>
              <a:t>The number of employees trained on the use of collaborative technologies.</a:t>
            </a:r>
          </a:p>
          <a:p>
            <a:pPr marL="457200" indent="-457200">
              <a:buFont typeface="+mj-lt"/>
              <a:buAutoNum type="alphaUcPeriod"/>
            </a:pPr>
            <a:r>
              <a:rPr lang="en-US" sz="2400" dirty="0"/>
              <a:t>Client satisfaction surveys.</a:t>
            </a:r>
          </a:p>
          <a:p>
            <a:pPr marL="457200" indent="-457200">
              <a:buFont typeface="+mj-lt"/>
              <a:buAutoNum type="alphaUcPeriod"/>
            </a:pPr>
            <a:r>
              <a:rPr lang="en-US" sz="2400" dirty="0"/>
              <a:t>Percentage of projects completed on or below budget.</a:t>
            </a:r>
          </a:p>
        </p:txBody>
      </p:sp>
      <p:sp>
        <p:nvSpPr>
          <p:cNvPr id="8" name="TextBox 7"/>
          <p:cNvSpPr txBox="1"/>
          <p:nvPr/>
        </p:nvSpPr>
        <p:spPr>
          <a:xfrm>
            <a:off x="0" y="-20320"/>
            <a:ext cx="9144000" cy="1643527"/>
          </a:xfrm>
          <a:prstGeom prst="rect">
            <a:avLst/>
          </a:prstGeom>
          <a:noFill/>
        </p:spPr>
        <p:txBody>
          <a:bodyPr wrap="square" rtlCol="0">
            <a:spAutoFit/>
          </a:bodyPr>
          <a:lstStyle/>
          <a:p>
            <a:pPr algn="ctr" defTabSz="685800">
              <a:lnSpc>
                <a:spcPct val="90000"/>
              </a:lnSpc>
              <a:spcBef>
                <a:spcPct val="0"/>
              </a:spcBef>
            </a:pPr>
            <a:r>
              <a:rPr lang="en-US" sz="2800" b="1" dirty="0">
                <a:solidFill>
                  <a:srgbClr val="0036A2"/>
                </a:solidFill>
                <a:latin typeface="+mj-lt"/>
                <a:ea typeface="+mj-ea"/>
                <a:cs typeface="+mj-cs"/>
              </a:rPr>
              <a:t>A balanced scorecard is a method used by IT departments to measure overall health and success of an IT investment. Match a type of measurement an IT organization may report with the appropriate balanced scorecard category it supports.</a:t>
            </a:r>
            <a:endParaRPr lang="en-US" sz="2800" b="1" dirty="0">
              <a:solidFill>
                <a:srgbClr val="0036A2"/>
              </a:solidFill>
              <a:latin typeface="+mj-lt"/>
              <a:ea typeface="+mj-ea"/>
              <a:cs typeface="+mj-cs"/>
            </a:endParaRPr>
          </a:p>
        </p:txBody>
      </p:sp>
    </p:spTree>
    <p:extLst>
      <p:ext uri="{BB962C8B-B14F-4D97-AF65-F5344CB8AC3E}">
        <p14:creationId xmlns:p14="http://schemas.microsoft.com/office/powerpoint/2010/main" val="66061101"/>
      </p:ext>
    </p:extLst>
  </p:cSld>
  <p:clrMapOvr>
    <a:masterClrMapping/>
  </p:clrMapOvr>
  <p:transition spd="slow">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3200" y="1981200"/>
            <a:ext cx="2929890" cy="3517975"/>
          </a:xfrm>
        </p:spPr>
        <p:txBody>
          <a:bodyPr>
            <a:noAutofit/>
          </a:bodyPr>
          <a:lstStyle/>
          <a:p>
            <a:pPr marL="457200" indent="-457200">
              <a:buFont typeface="+mj-lt"/>
              <a:buAutoNum type="arabicPeriod"/>
            </a:pPr>
            <a:r>
              <a:rPr lang="en-US" sz="2800" dirty="0" smtClean="0"/>
              <a:t>Portfolio dashboard</a:t>
            </a:r>
          </a:p>
          <a:p>
            <a:pPr marL="457200" indent="-457200">
              <a:buFont typeface="+mj-lt"/>
              <a:buAutoNum type="arabicPeriod"/>
            </a:pPr>
            <a:r>
              <a:rPr lang="en-US" sz="2800" dirty="0" smtClean="0"/>
              <a:t>Improvement dashboard</a:t>
            </a:r>
          </a:p>
          <a:p>
            <a:pPr marL="457200" indent="-457200">
              <a:buFont typeface="+mj-lt"/>
              <a:buAutoNum type="arabicPeriod"/>
            </a:pPr>
            <a:r>
              <a:rPr lang="en-US" sz="2800" dirty="0" smtClean="0"/>
              <a:t>Service dashboard</a:t>
            </a:r>
          </a:p>
          <a:p>
            <a:pPr marL="457200" indent="-457200">
              <a:buFont typeface="+mj-lt"/>
              <a:buAutoNum type="arabicPeriod"/>
            </a:pPr>
            <a:r>
              <a:rPr lang="en-US" sz="2800" dirty="0" smtClean="0"/>
              <a:t>Business-IT dashboard</a:t>
            </a:r>
          </a:p>
        </p:txBody>
      </p:sp>
      <p:sp>
        <p:nvSpPr>
          <p:cNvPr id="4" name="Slide Number Placeholder 3"/>
          <p:cNvSpPr>
            <a:spLocks noGrp="1"/>
          </p:cNvSpPr>
          <p:nvPr>
            <p:ph type="sldNum" sz="quarter" idx="12"/>
          </p:nvPr>
        </p:nvSpPr>
        <p:spPr/>
        <p:txBody>
          <a:bodyPr/>
          <a:lstStyle/>
          <a:p>
            <a:fld id="{24C395CD-CF51-49C4-9BB7-6F234626280F}" type="slidenum">
              <a:rPr lang="en-US" smtClean="0"/>
              <a:t>63</a:t>
            </a:fld>
            <a:endParaRPr lang="en-US"/>
          </a:p>
        </p:txBody>
      </p:sp>
      <p:sp>
        <p:nvSpPr>
          <p:cNvPr id="7" name="TextBox 6"/>
          <p:cNvSpPr txBox="1"/>
          <p:nvPr/>
        </p:nvSpPr>
        <p:spPr>
          <a:xfrm>
            <a:off x="3112770" y="1981200"/>
            <a:ext cx="6004560" cy="3416320"/>
          </a:xfrm>
          <a:prstGeom prst="rect">
            <a:avLst/>
          </a:prstGeom>
          <a:noFill/>
        </p:spPr>
        <p:txBody>
          <a:bodyPr wrap="square" rtlCol="0">
            <a:spAutoFit/>
          </a:bodyPr>
          <a:lstStyle/>
          <a:p>
            <a:pPr marL="457200" indent="-457200">
              <a:buFont typeface="+mj-lt"/>
              <a:buAutoNum type="alphaUcPeriod"/>
            </a:pPr>
            <a:r>
              <a:rPr lang="en-US" sz="2400" dirty="0"/>
              <a:t>Shows the important metrics about the IS such as uptime, throughput, service tickets, bug fixes …</a:t>
            </a:r>
          </a:p>
          <a:p>
            <a:pPr marL="457200" indent="-457200">
              <a:buFont typeface="+mj-lt"/>
              <a:buAutoNum type="alphaUcPeriod"/>
            </a:pPr>
            <a:r>
              <a:rPr lang="en-US" sz="2400" dirty="0"/>
              <a:t>Provides status, problems, progress and expenses for strategic projects.</a:t>
            </a:r>
          </a:p>
          <a:p>
            <a:pPr marL="457200" indent="-457200">
              <a:buFont typeface="+mj-lt"/>
              <a:buAutoNum type="alphaUcPeriod"/>
            </a:pPr>
            <a:r>
              <a:rPr lang="en-US" sz="2400" dirty="0"/>
              <a:t>Shows relevant business metrics and the IT systems that support them.</a:t>
            </a:r>
          </a:p>
          <a:p>
            <a:pPr marL="457200" indent="-457200">
              <a:buFont typeface="+mj-lt"/>
              <a:buAutoNum type="alphaUcPeriod"/>
            </a:pPr>
            <a:r>
              <a:rPr lang="en-US" sz="2400" dirty="0"/>
              <a:t>Monitors the progress toward import goals of the IS organization itself</a:t>
            </a:r>
          </a:p>
        </p:txBody>
      </p:sp>
      <p:sp>
        <p:nvSpPr>
          <p:cNvPr id="8" name="TextBox 7"/>
          <p:cNvSpPr txBox="1"/>
          <p:nvPr/>
        </p:nvSpPr>
        <p:spPr>
          <a:xfrm>
            <a:off x="-15240" y="457200"/>
            <a:ext cx="9144000" cy="480131"/>
          </a:xfrm>
          <a:prstGeom prst="rect">
            <a:avLst/>
          </a:prstGeom>
          <a:noFill/>
        </p:spPr>
        <p:txBody>
          <a:bodyPr wrap="square" rtlCol="0">
            <a:spAutoFit/>
          </a:bodyPr>
          <a:lstStyle/>
          <a:p>
            <a:pPr algn="ctr" defTabSz="685800">
              <a:lnSpc>
                <a:spcPct val="90000"/>
              </a:lnSpc>
              <a:spcBef>
                <a:spcPct val="0"/>
              </a:spcBef>
            </a:pPr>
            <a:r>
              <a:rPr lang="en-US" sz="2800" b="1" dirty="0">
                <a:solidFill>
                  <a:srgbClr val="0036A2"/>
                </a:solidFill>
                <a:latin typeface="+mj-lt"/>
                <a:ea typeface="+mj-ea"/>
                <a:cs typeface="+mj-cs"/>
              </a:rPr>
              <a:t>Match the dashboard with its appropriate description.</a:t>
            </a:r>
            <a:endParaRPr lang="en-US" sz="2800" b="1" dirty="0">
              <a:solidFill>
                <a:srgbClr val="0036A2"/>
              </a:solidFill>
              <a:latin typeface="+mj-lt"/>
              <a:ea typeface="+mj-ea"/>
              <a:cs typeface="+mj-cs"/>
            </a:endParaRPr>
          </a:p>
        </p:txBody>
      </p:sp>
    </p:spTree>
    <p:extLst>
      <p:ext uri="{BB962C8B-B14F-4D97-AF65-F5344CB8AC3E}">
        <p14:creationId xmlns:p14="http://schemas.microsoft.com/office/powerpoint/2010/main" val="1268691973"/>
      </p:ext>
    </p:extLst>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914400"/>
          </a:xfrm>
        </p:spPr>
        <p:txBody>
          <a:bodyPr>
            <a:noAutofit/>
          </a:bodyPr>
          <a:lstStyle/>
          <a:p>
            <a:r>
              <a:rPr lang="en-US" b="1" dirty="0" smtClean="0">
                <a:solidFill>
                  <a:srgbClr val="0036A2"/>
                </a:solidFill>
              </a:rPr>
              <a:t>What a Manager Can Expect From</a:t>
            </a:r>
            <a:br>
              <a:rPr lang="en-US" b="1" dirty="0" smtClean="0">
                <a:solidFill>
                  <a:srgbClr val="0036A2"/>
                </a:solidFill>
              </a:rPr>
            </a:br>
            <a:r>
              <a:rPr lang="en-US" b="1" dirty="0" smtClean="0">
                <a:solidFill>
                  <a:srgbClr val="0036A2"/>
                </a:solidFill>
              </a:rPr>
              <a:t>the IT Organization</a:t>
            </a:r>
          </a:p>
        </p:txBody>
      </p:sp>
      <p:sp>
        <p:nvSpPr>
          <p:cNvPr id="3" name="Content Placeholder 2"/>
          <p:cNvSpPr>
            <a:spLocks noGrp="1"/>
          </p:cNvSpPr>
          <p:nvPr>
            <p:ph idx="1"/>
          </p:nvPr>
        </p:nvSpPr>
        <p:spPr>
          <a:xfrm>
            <a:off x="457200" y="1676400"/>
            <a:ext cx="8229600" cy="4724400"/>
          </a:xfrm>
        </p:spPr>
        <p:txBody>
          <a:bodyPr>
            <a:noAutofit/>
          </a:bodyPr>
          <a:lstStyle/>
          <a:p>
            <a:pPr marL="347472"/>
            <a:r>
              <a:rPr lang="en-US" dirty="0" smtClean="0"/>
              <a:t>A manager typically can expect some level of support in </a:t>
            </a:r>
            <a:r>
              <a:rPr lang="en-US" b="1" dirty="0" smtClean="0">
                <a:solidFill>
                  <a:srgbClr val="002060"/>
                </a:solidFill>
              </a:rPr>
              <a:t>14</a:t>
            </a:r>
            <a:r>
              <a:rPr lang="en-US" dirty="0" smtClean="0"/>
              <a:t> </a:t>
            </a:r>
            <a:r>
              <a:rPr lang="en-US" b="1" dirty="0" smtClean="0">
                <a:solidFill>
                  <a:srgbClr val="002060"/>
                </a:solidFill>
              </a:rPr>
              <a:t>core</a:t>
            </a:r>
            <a:r>
              <a:rPr lang="en-US" dirty="0" smtClean="0"/>
              <a:t> </a:t>
            </a:r>
            <a:r>
              <a:rPr lang="en-US" b="1" dirty="0" smtClean="0">
                <a:solidFill>
                  <a:srgbClr val="002060"/>
                </a:solidFill>
              </a:rPr>
              <a:t>activities</a:t>
            </a:r>
            <a:r>
              <a:rPr lang="en-US" dirty="0" smtClean="0"/>
              <a:t> (Figure 7.2):</a:t>
            </a:r>
          </a:p>
          <a:p>
            <a:pPr marL="576072" indent="-457200">
              <a:buFont typeface="+mj-lt"/>
              <a:buAutoNum type="arabicPeriod"/>
            </a:pPr>
            <a:r>
              <a:rPr lang="en-US" dirty="0" smtClean="0"/>
              <a:t>Developing and maintaining IS.</a:t>
            </a:r>
          </a:p>
          <a:p>
            <a:pPr marL="576072" indent="-457200">
              <a:buFont typeface="+mj-lt"/>
              <a:buAutoNum type="arabicPeriod"/>
            </a:pPr>
            <a:r>
              <a:rPr lang="en-US" dirty="0" smtClean="0"/>
              <a:t>Managing supplier relationships.</a:t>
            </a:r>
          </a:p>
          <a:p>
            <a:pPr marL="576072" indent="-457200">
              <a:buFont typeface="+mj-lt"/>
              <a:buAutoNum type="arabicPeriod"/>
            </a:pPr>
            <a:r>
              <a:rPr lang="en-US" dirty="0" smtClean="0"/>
              <a:t>Managing data, information, and knowledge.</a:t>
            </a:r>
          </a:p>
          <a:p>
            <a:pPr marL="576072" indent="-457200">
              <a:buFont typeface="+mj-lt"/>
              <a:buAutoNum type="arabicPeriod"/>
            </a:pPr>
            <a:r>
              <a:rPr lang="en-US" dirty="0" smtClean="0"/>
              <a:t>Managing Internet and network services.</a:t>
            </a:r>
          </a:p>
          <a:p>
            <a:pPr marL="576072" indent="-457200">
              <a:buFont typeface="+mj-lt"/>
              <a:buAutoNum type="arabicPeriod"/>
            </a:pPr>
            <a:r>
              <a:rPr lang="en-US" dirty="0" smtClean="0"/>
              <a:t>Managing human resources.</a:t>
            </a:r>
          </a:p>
          <a:p>
            <a:pPr marL="576072" indent="-457200">
              <a:buFont typeface="+mj-lt"/>
              <a:buAutoNum type="arabicPeriod"/>
            </a:pPr>
            <a:r>
              <a:rPr lang="en-US" dirty="0" smtClean="0"/>
              <a:t>Operating the data center.</a:t>
            </a:r>
          </a:p>
          <a:p>
            <a:pPr marL="576072" indent="-457200">
              <a:buFont typeface="+mj-lt"/>
              <a:buAutoNum type="arabicPeriod"/>
            </a:pPr>
            <a:r>
              <a:rPr lang="en-US" dirty="0" smtClean="0"/>
              <a:t>Providing general support.</a:t>
            </a:r>
          </a:p>
        </p:txBody>
      </p:sp>
    </p:spTree>
  </p:cSld>
  <p:clrMapOvr>
    <a:masterClrMapping/>
  </p:clrMapOvr>
  <p:transition spd="slow">
    <p:fade/>
  </p:transition>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914400"/>
          </a:xfrm>
        </p:spPr>
        <p:txBody>
          <a:bodyPr>
            <a:noAutofit/>
          </a:bodyPr>
          <a:lstStyle/>
          <a:p>
            <a:r>
              <a:rPr lang="en-US" b="1" dirty="0" smtClean="0">
                <a:solidFill>
                  <a:srgbClr val="0036A2"/>
                </a:solidFill>
              </a:rPr>
              <a:t>What a Manager Can Expect From</a:t>
            </a:r>
            <a:br>
              <a:rPr lang="en-US" b="1" dirty="0" smtClean="0">
                <a:solidFill>
                  <a:srgbClr val="0036A2"/>
                </a:solidFill>
              </a:rPr>
            </a:br>
            <a:r>
              <a:rPr lang="en-US" b="1" dirty="0" smtClean="0">
                <a:solidFill>
                  <a:srgbClr val="0036A2"/>
                </a:solidFill>
              </a:rPr>
              <a:t>the IT Organization (Cont.)</a:t>
            </a:r>
          </a:p>
        </p:txBody>
      </p:sp>
      <p:sp>
        <p:nvSpPr>
          <p:cNvPr id="3" name="Content Placeholder 2"/>
          <p:cNvSpPr>
            <a:spLocks noGrp="1"/>
          </p:cNvSpPr>
          <p:nvPr>
            <p:ph idx="1"/>
          </p:nvPr>
        </p:nvSpPr>
        <p:spPr>
          <a:xfrm>
            <a:off x="457200" y="1752600"/>
            <a:ext cx="8229600" cy="4267200"/>
          </a:xfrm>
        </p:spPr>
        <p:txBody>
          <a:bodyPr>
            <a:noAutofit/>
          </a:bodyPr>
          <a:lstStyle/>
          <a:p>
            <a:pPr marL="576072" indent="-457200">
              <a:buFont typeface="+mj-lt"/>
              <a:buAutoNum type="arabicPeriod" startAt="8"/>
            </a:pPr>
            <a:r>
              <a:rPr lang="en-US" dirty="0" smtClean="0"/>
              <a:t>Planning for business discontinuities.</a:t>
            </a:r>
          </a:p>
          <a:p>
            <a:pPr marL="576072" indent="-457200">
              <a:buFont typeface="+mj-lt"/>
              <a:buAutoNum type="arabicPeriod" startAt="8"/>
            </a:pPr>
            <a:r>
              <a:rPr lang="en-US" dirty="0" smtClean="0"/>
              <a:t>Innovating current processes.</a:t>
            </a:r>
          </a:p>
          <a:p>
            <a:pPr marL="576072" indent="-457200">
              <a:buFont typeface="+mj-lt"/>
              <a:buAutoNum type="arabicPeriod" startAt="8"/>
            </a:pPr>
            <a:r>
              <a:rPr lang="en-US" dirty="0" smtClean="0"/>
              <a:t>Establishing architecture platforms and standards.</a:t>
            </a:r>
          </a:p>
          <a:p>
            <a:pPr marL="576072" indent="-457200">
              <a:buFont typeface="+mj-lt"/>
              <a:buAutoNum type="arabicPeriod" startAt="8"/>
            </a:pPr>
            <a:r>
              <a:rPr lang="en-US" dirty="0" smtClean="0"/>
              <a:t>Promoting enterprise security.</a:t>
            </a:r>
          </a:p>
          <a:p>
            <a:pPr marL="576072" indent="-457200">
              <a:buFont typeface="+mj-lt"/>
              <a:buAutoNum type="arabicPeriod" startAt="8"/>
            </a:pPr>
            <a:r>
              <a:rPr lang="en-US" dirty="0" smtClean="0"/>
              <a:t>Anticipating new technologies. </a:t>
            </a:r>
          </a:p>
          <a:p>
            <a:pPr marL="576072" indent="-457200">
              <a:buFont typeface="+mj-lt"/>
              <a:buAutoNum type="arabicPeriod" startAt="8"/>
            </a:pPr>
            <a:r>
              <a:rPr lang="en-US" dirty="0" smtClean="0"/>
              <a:t>Participating in setting and implementing strategic goals.</a:t>
            </a:r>
          </a:p>
          <a:p>
            <a:pPr marL="576072" indent="-457200">
              <a:buFont typeface="+mj-lt"/>
              <a:buAutoNum type="arabicPeriod" startAt="8"/>
            </a:pPr>
            <a:r>
              <a:rPr lang="en-US" dirty="0" smtClean="0"/>
              <a:t>Integrating social IT.</a:t>
            </a:r>
          </a:p>
          <a:p>
            <a:pPr marL="0" indent="0">
              <a:buNone/>
            </a:pPr>
            <a:endParaRPr lang="en-US" sz="1050" dirty="0" smtClean="0"/>
          </a:p>
          <a:p>
            <a:pPr marL="457200" indent="-457200"/>
            <a:r>
              <a:rPr lang="en-US" dirty="0" smtClean="0"/>
              <a:t>Activities could be found at </a:t>
            </a:r>
            <a:r>
              <a:rPr lang="en-US" b="1" dirty="0" smtClean="0">
                <a:solidFill>
                  <a:srgbClr val="002060"/>
                </a:solidFill>
              </a:rPr>
              <a:t>any maturity level</a:t>
            </a:r>
            <a:r>
              <a:rPr lang="en-US" dirty="0" smtClean="0"/>
              <a:t>.</a:t>
            </a:r>
          </a:p>
        </p:txBody>
      </p:sp>
    </p:spTree>
  </p:cSld>
  <p:clrMapOvr>
    <a:masterClrMapping/>
  </p:clrMapOvr>
  <p:transition spd="slow">
    <p:fade/>
  </p:transition>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What a Manager Can Expect From</a:t>
            </a:r>
            <a:br>
              <a:rPr lang="en-US" b="1" dirty="0" smtClean="0">
                <a:solidFill>
                  <a:srgbClr val="0036A2"/>
                </a:solidFill>
              </a:rPr>
            </a:br>
            <a:r>
              <a:rPr lang="en-US" b="1" dirty="0" smtClean="0">
                <a:solidFill>
                  <a:srgbClr val="0036A2"/>
                </a:solidFill>
              </a:rPr>
              <a:t>the IT Organization (Cont.)</a:t>
            </a:r>
            <a:endParaRPr lang="en-US" dirty="0"/>
          </a:p>
        </p:txBody>
      </p:sp>
      <p:sp>
        <p:nvSpPr>
          <p:cNvPr id="3" name="Content Placeholder 2"/>
          <p:cNvSpPr>
            <a:spLocks noGrp="1"/>
          </p:cNvSpPr>
          <p:nvPr>
            <p:ph idx="1"/>
          </p:nvPr>
        </p:nvSpPr>
        <p:spPr>
          <a:xfrm>
            <a:off x="457200" y="1676400"/>
            <a:ext cx="8229600" cy="4876800"/>
          </a:xfrm>
        </p:spPr>
        <p:txBody>
          <a:bodyPr>
            <a:noAutofit/>
          </a:bodyPr>
          <a:lstStyle/>
          <a:p>
            <a:r>
              <a:rPr lang="en-US" sz="1700" dirty="0" smtClean="0"/>
              <a:t>Level 1 – The </a:t>
            </a:r>
            <a:r>
              <a:rPr lang="en-US" b="1" dirty="0" smtClean="0">
                <a:solidFill>
                  <a:srgbClr val="002060"/>
                </a:solidFill>
              </a:rPr>
              <a:t>functional</a:t>
            </a:r>
            <a:r>
              <a:rPr lang="en-US" sz="1700" dirty="0" smtClean="0"/>
              <a:t> view predominates.</a:t>
            </a:r>
          </a:p>
          <a:p>
            <a:pPr lvl="1"/>
            <a:r>
              <a:rPr lang="en-US" sz="1700" dirty="0" smtClean="0"/>
              <a:t>The IT organization is focused on the basic services needed to:</a:t>
            </a:r>
          </a:p>
          <a:p>
            <a:pPr lvl="2"/>
            <a:r>
              <a:rPr lang="en-US" sz="1700" dirty="0" smtClean="0"/>
              <a:t>generate cost savings.</a:t>
            </a:r>
          </a:p>
          <a:p>
            <a:pPr lvl="2"/>
            <a:r>
              <a:rPr lang="en-US" sz="1700" dirty="0" smtClean="0"/>
              <a:t>provide operational information needed.</a:t>
            </a:r>
          </a:p>
          <a:p>
            <a:r>
              <a:rPr lang="en-US" sz="1700" dirty="0" smtClean="0"/>
              <a:t>Level 2 </a:t>
            </a:r>
            <a:r>
              <a:rPr lang="en-US" sz="1700" dirty="0"/>
              <a:t>– </a:t>
            </a:r>
            <a:r>
              <a:rPr lang="en-US" sz="1700" dirty="0" smtClean="0"/>
              <a:t>Makes the business </a:t>
            </a:r>
            <a:r>
              <a:rPr lang="en-US" b="1" dirty="0" smtClean="0">
                <a:solidFill>
                  <a:srgbClr val="002060"/>
                </a:solidFill>
              </a:rPr>
              <a:t>effective</a:t>
            </a:r>
            <a:r>
              <a:rPr lang="en-US" sz="1700" dirty="0" smtClean="0"/>
              <a:t>.</a:t>
            </a:r>
          </a:p>
          <a:p>
            <a:pPr lvl="1"/>
            <a:r>
              <a:rPr lang="en-US" sz="1700" dirty="0" smtClean="0"/>
              <a:t>The IT organization adopts a process view to provide services of an integrated nature across the organization. </a:t>
            </a:r>
          </a:p>
          <a:p>
            <a:pPr lvl="1"/>
            <a:r>
              <a:rPr lang="en-US" sz="1700" dirty="0" smtClean="0"/>
              <a:t>Information delivered by IS supports managerial decision making.</a:t>
            </a:r>
          </a:p>
          <a:p>
            <a:pPr lvl="1"/>
            <a:r>
              <a:rPr lang="en-US" sz="1700" dirty="0" smtClean="0"/>
              <a:t>Enables business partnerships.</a:t>
            </a:r>
          </a:p>
          <a:p>
            <a:r>
              <a:rPr lang="en-US" sz="1700" dirty="0" smtClean="0"/>
              <a:t> Level 3 - Focuses on </a:t>
            </a:r>
            <a:r>
              <a:rPr lang="en-US" b="1" dirty="0" smtClean="0">
                <a:solidFill>
                  <a:srgbClr val="002060"/>
                </a:solidFill>
              </a:rPr>
              <a:t>innovation</a:t>
            </a:r>
            <a:r>
              <a:rPr lang="en-US" sz="1700" dirty="0" smtClean="0"/>
              <a:t>. </a:t>
            </a:r>
          </a:p>
          <a:p>
            <a:pPr lvl="1"/>
            <a:r>
              <a:rPr lang="en-US" sz="1700" dirty="0" smtClean="0"/>
              <a:t>Provides support for strategic initiatives.</a:t>
            </a:r>
          </a:p>
          <a:p>
            <a:pPr lvl="1"/>
            <a:r>
              <a:rPr lang="en-US" sz="1700" dirty="0" smtClean="0"/>
              <a:t>Helps spur innovation.</a:t>
            </a:r>
            <a:endParaRPr lang="en-US" sz="1700" dirty="0"/>
          </a:p>
        </p:txBody>
      </p:sp>
    </p:spTree>
  </p:cSld>
  <p:clrMapOvr>
    <a:masterClrMapping/>
  </p:clrMapOvr>
  <p:transition spd="slow">
    <p:fade/>
  </p:transition>
</p:sld>
</file>

<file path=ppt/tags/tag1.xml><?xml version="1.0" encoding="utf-8"?>
<p:tagLst xmlns:a="http://schemas.openxmlformats.org/drawingml/2006/main" xmlns:r="http://schemas.openxmlformats.org/officeDocument/2006/relationships" xmlns:p="http://schemas.openxmlformats.org/presentationml/2006/main">
  <p:tag name="DVSECTIONID" val="6QLnjpDmemWvdkPv8CNhLB"/>
</p:tagLst>
</file>

<file path=ppt/tags/tag2.xml><?xml version="1.0" encoding="utf-8"?>
<p:tagLst xmlns:a="http://schemas.openxmlformats.org/drawingml/2006/main" xmlns:r="http://schemas.openxmlformats.org/officeDocument/2006/relationships" xmlns:p="http://schemas.openxmlformats.org/presentationml/2006/main">
  <p:tag name="DVSHAPEID" val="K4nqtrpMJHznzW6iQWuGbY"/>
</p:tagLst>
</file>

<file path=ppt/tags/tag3.xml><?xml version="1.0" encoding="utf-8"?>
<p:tagLst xmlns:a="http://schemas.openxmlformats.org/drawingml/2006/main" xmlns:r="http://schemas.openxmlformats.org/officeDocument/2006/relationships" xmlns:p="http://schemas.openxmlformats.org/presentationml/2006/main">
  <p:tag name="DVSHAPEID" val="9TlgkWg9GbD75tZxSe07Sl"/>
</p:tagLst>
</file>

<file path=ppt/tags/tag4.xml><?xml version="1.0" encoding="utf-8"?>
<p:tagLst xmlns:a="http://schemas.openxmlformats.org/drawingml/2006/main" xmlns:r="http://schemas.openxmlformats.org/officeDocument/2006/relationships" xmlns:p="http://schemas.openxmlformats.org/presentationml/2006/main">
  <p:tag name="DVSHAPEID" val="9TlgkWg9GbD75tZxSe07Sl"/>
</p:tagLst>
</file>

<file path=ppt/tags/tag5.xml><?xml version="1.0" encoding="utf-8"?>
<p:tagLst xmlns:a="http://schemas.openxmlformats.org/drawingml/2006/main" xmlns:r="http://schemas.openxmlformats.org/officeDocument/2006/relationships" xmlns:p="http://schemas.openxmlformats.org/presentationml/2006/main">
  <p:tag name="DVSHAPEID" val="9TlgkWg9GbD75tZxSe07Sl"/>
</p:tagLst>
</file>

<file path=ppt/tags/tag6.xml><?xml version="1.0" encoding="utf-8"?>
<p:tagLst xmlns:a="http://schemas.openxmlformats.org/drawingml/2006/main" xmlns:r="http://schemas.openxmlformats.org/officeDocument/2006/relationships" xmlns:p="http://schemas.openxmlformats.org/presentationml/2006/main">
  <p:tag name="DVSHAPEID" val="9TlgkWg9GbD75tZxSe07Sl"/>
</p:tagLst>
</file>

<file path=ppt/tags/tag7.xml><?xml version="1.0" encoding="utf-8"?>
<p:tagLst xmlns:a="http://schemas.openxmlformats.org/drawingml/2006/main" xmlns:r="http://schemas.openxmlformats.org/officeDocument/2006/relationships" xmlns:p="http://schemas.openxmlformats.org/presentationml/2006/main">
  <p:tag name="DVSECTIONID" val="GeXH6ortg5F8MBDBCXffNY"/>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5590</Words>
  <Application>Microsoft Office PowerPoint</Application>
  <PresentationFormat>On-screen Show (4:3)</PresentationFormat>
  <Paragraphs>542</Paragraphs>
  <Slides>63</Slides>
  <Notes>28</Notes>
  <HiddenSlides>56</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63</vt:i4>
      </vt:variant>
    </vt:vector>
  </HeadingPairs>
  <TitlesOfParts>
    <vt:vector size="71" baseType="lpstr">
      <vt:lpstr>Arial</vt:lpstr>
      <vt:lpstr>Arial Black</vt:lpstr>
      <vt:lpstr>Calibri</vt:lpstr>
      <vt:lpstr>Calibri Light</vt:lpstr>
      <vt:lpstr>Georgia</vt:lpstr>
      <vt:lpstr>Times New Roman</vt:lpstr>
      <vt:lpstr>Office Theme</vt:lpstr>
      <vt:lpstr>Visio</vt:lpstr>
      <vt:lpstr>Managing and Using Information Systems:  A Strategic Approach – Fifth Edition</vt:lpstr>
      <vt:lpstr>Learning Objectives</vt:lpstr>
      <vt:lpstr>Real World Example</vt:lpstr>
      <vt:lpstr>Organizing to Respond to Business Demand: A Maturity Model</vt:lpstr>
      <vt:lpstr>PowerPoint Presentation</vt:lpstr>
      <vt:lpstr>Understanding the IT Organization</vt:lpstr>
      <vt:lpstr>What a Manager Can Expect From the IT Organization</vt:lpstr>
      <vt:lpstr>What a Manager Can Expect From the IT Organization (Cont.)</vt:lpstr>
      <vt:lpstr>What a Manager Can Expect From the IT Organization (Cont.)</vt:lpstr>
      <vt:lpstr>Activities in the IT Organization</vt:lpstr>
      <vt:lpstr>PowerPoint Presentation</vt:lpstr>
      <vt:lpstr>PowerPoint Presentation</vt:lpstr>
      <vt:lpstr>Managing IT Activities Globally</vt:lpstr>
      <vt:lpstr>PowerPoint Presentation</vt:lpstr>
      <vt:lpstr>What the IT Organization  Does Not Do</vt:lpstr>
      <vt:lpstr>Chief Information Officer (CIO) </vt:lpstr>
      <vt:lpstr>PowerPoint Presentation</vt:lpstr>
      <vt:lpstr>Building a Business Case</vt:lpstr>
      <vt:lpstr>PowerPoint Presentation</vt:lpstr>
      <vt:lpstr>PowerPoint Presentation</vt:lpstr>
      <vt:lpstr>PowerPoint Presentation</vt:lpstr>
      <vt:lpstr>PowerPoint Presentation</vt:lpstr>
      <vt:lpstr>IT Portfolio Management</vt:lpstr>
      <vt:lpstr>Asset Classes of IT Investments </vt:lpstr>
      <vt:lpstr>Portfolio Management Perspective</vt:lpstr>
      <vt:lpstr>PowerPoint Presentation</vt:lpstr>
      <vt:lpstr>IT Portfolio Business Strategies</vt:lpstr>
      <vt:lpstr>PowerPoint Presentation</vt:lpstr>
      <vt:lpstr>Valuing IT Investments</vt:lpstr>
      <vt:lpstr>PowerPoint Presentation</vt:lpstr>
      <vt:lpstr>Management Approach to Valuing  IT Investments </vt:lpstr>
      <vt:lpstr>Analysis Pitfalls </vt:lpstr>
      <vt:lpstr>Monitoring IT Investments</vt:lpstr>
      <vt:lpstr>The Balanced Scorecard</vt:lpstr>
      <vt:lpstr>PowerPoint Presentation</vt:lpstr>
      <vt:lpstr>The Usefulness of the Balanced Scorecard</vt:lpstr>
      <vt:lpstr>PowerPoint Presentation</vt:lpstr>
      <vt:lpstr>IT Dashboards</vt:lpstr>
      <vt:lpstr>Types of IT Dashboards</vt:lpstr>
      <vt:lpstr>PowerPoint Presentation</vt:lpstr>
      <vt:lpstr>Funding IT Resources </vt:lpstr>
      <vt:lpstr>Chargeback</vt:lpstr>
      <vt:lpstr>Allocation </vt:lpstr>
      <vt:lpstr>Allocation Mechanisms  </vt:lpstr>
      <vt:lpstr>Corporate Budget </vt:lpstr>
      <vt:lpstr>Corporate Budget Drawbacks</vt:lpstr>
      <vt:lpstr>PowerPoint Presentation</vt:lpstr>
      <vt:lpstr>How Much Does it Cost?</vt:lpstr>
      <vt:lpstr>Direct and Indirect Costs</vt:lpstr>
      <vt:lpstr>Activity-Based Costing (ABC) </vt:lpstr>
      <vt:lpstr>Total Cost of Ownership</vt:lpstr>
      <vt:lpstr>TCO Calculation for IT Infrastructure</vt:lpstr>
      <vt:lpstr>PowerPoint Presentation</vt:lpstr>
      <vt:lpstr>TCO Component Breakdown –  Hardware and Software</vt:lpstr>
      <vt:lpstr>PowerPoint Presentation</vt:lpstr>
      <vt:lpstr>TCO Component Breakdown – Informal Support </vt:lpstr>
      <vt:lpstr>TCO as a Management Tool </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3 - Strategic Use of Information Resources</dc:title>
  <dc:subject>Managing and Using Information Systems: A Strategic Approach 5ed</dc:subject>
  <dc:creator/>
  <dc:description>Managing and Using Information Systems: A Strategic Approach 5ed
By Keri Pearlson &amp; Carol Saunders
PowerPoint files by Michelle Ramim, Ph.D. (ramim@nova.edu)</dc:description>
  <cp:lastModifiedBy/>
  <cp:revision>1</cp:revision>
  <dcterms:created xsi:type="dcterms:W3CDTF">2010-02-01T21:08:06Z</dcterms:created>
  <dcterms:modified xsi:type="dcterms:W3CDTF">2013-11-23T17:53:53Z</dcterms:modified>
</cp:coreProperties>
</file>