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4" r:id="rId1"/>
  </p:sldMasterIdLst>
  <p:notesMasterIdLst>
    <p:notesMasterId r:id="rId24"/>
  </p:notesMasterIdLst>
  <p:handoutMasterIdLst>
    <p:handoutMasterId r:id="rId25"/>
  </p:handoutMasterIdLst>
  <p:sldIdLst>
    <p:sldId id="263" r:id="rId2"/>
    <p:sldId id="339" r:id="rId3"/>
    <p:sldId id="335" r:id="rId4"/>
    <p:sldId id="341" r:id="rId5"/>
    <p:sldId id="315" r:id="rId6"/>
    <p:sldId id="340" r:id="rId7"/>
    <p:sldId id="282" r:id="rId8"/>
    <p:sldId id="286" r:id="rId9"/>
    <p:sldId id="317" r:id="rId10"/>
    <p:sldId id="320" r:id="rId11"/>
    <p:sldId id="330" r:id="rId12"/>
    <p:sldId id="290" r:id="rId13"/>
    <p:sldId id="342" r:id="rId14"/>
    <p:sldId id="343" r:id="rId15"/>
    <p:sldId id="344" r:id="rId16"/>
    <p:sldId id="345" r:id="rId17"/>
    <p:sldId id="346" r:id="rId18"/>
    <p:sldId id="347" r:id="rId19"/>
    <p:sldId id="348" r:id="rId20"/>
    <p:sldId id="349" r:id="rId21"/>
    <p:sldId id="350" r:id="rId22"/>
    <p:sldId id="351"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576">
          <p15:clr>
            <a:srgbClr val="A4A3A4"/>
          </p15:clr>
        </p15:guide>
        <p15:guide id="3" pos="2880">
          <p15:clr>
            <a:srgbClr val="A4A3A4"/>
          </p15:clr>
        </p15:guide>
        <p15:guide id="4" pos="28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333300"/>
    <a:srgbClr val="800000"/>
    <a:srgbClr val="800040"/>
    <a:srgbClr val="CC66F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8" autoAdjust="0"/>
    <p:restoredTop sz="93390" autoAdjust="0"/>
  </p:normalViewPr>
  <p:slideViewPr>
    <p:cSldViewPr>
      <p:cViewPr varScale="1">
        <p:scale>
          <a:sx n="49" d="100"/>
          <a:sy n="49" d="100"/>
        </p:scale>
        <p:origin x="-912" y="-52"/>
      </p:cViewPr>
      <p:guideLst>
        <p:guide orient="horz" pos="2160"/>
        <p:guide orient="horz" pos="576"/>
        <p:guide pos="2880"/>
        <p:guide pos="288"/>
      </p:guideLst>
    </p:cSldViewPr>
  </p:slideViewPr>
  <p:outlineViewPr>
    <p:cViewPr>
      <p:scale>
        <a:sx n="33" d="100"/>
        <a:sy n="33" d="100"/>
      </p:scale>
      <p:origin x="0" y="1560"/>
    </p:cViewPr>
  </p:outlineViewPr>
  <p:notesTextViewPr>
    <p:cViewPr>
      <p:scale>
        <a:sx n="100" d="100"/>
        <a:sy n="100" d="100"/>
      </p:scale>
      <p:origin x="0" y="0"/>
    </p:cViewPr>
  </p:notesTextViewPr>
  <p:sorterViewPr>
    <p:cViewPr>
      <p:scale>
        <a:sx n="100" d="100"/>
        <a:sy n="100" d="100"/>
      </p:scale>
      <p:origin x="0" y="10788"/>
    </p:cViewPr>
  </p:sorterViewPr>
  <p:notesViewPr>
    <p:cSldViewPr>
      <p:cViewPr varScale="1">
        <p:scale>
          <a:sx n="76" d="100"/>
          <a:sy n="76" d="100"/>
        </p:scale>
        <p:origin x="2568"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F84FDE-0439-764E-8C95-7DE1046C6359}" type="datetimeFigureOut">
              <a:rPr lang="en-US" smtClean="0"/>
              <a:pPr/>
              <a:t>11/11/2013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CF38717-C43E-E34B-9E0D-747EBC7595D0}" type="slidenum">
              <a:rPr lang="en-US" smtClean="0"/>
              <a:pPr/>
              <a:t>‹#›</a:t>
            </a:fld>
            <a:endParaRPr lang="en-US"/>
          </a:p>
        </p:txBody>
      </p:sp>
    </p:spTree>
    <p:extLst>
      <p:ext uri="{BB962C8B-B14F-4D97-AF65-F5344CB8AC3E}">
        <p14:creationId xmlns:p14="http://schemas.microsoft.com/office/powerpoint/2010/main" val="3841432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4506C0-3FFE-45A5-803D-9F4FC5464A70}" type="datetimeFigureOut">
              <a:rPr lang="en-US" smtClean="0"/>
              <a:pPr/>
              <a:t>11/11/2013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46707-6BBD-41A9-B4DF-0C76A73A2D2A}" type="slidenum">
              <a:rPr lang="en-US" smtClean="0"/>
              <a:pPr/>
              <a:t>‹#›</a:t>
            </a:fld>
            <a:endParaRPr lang="en-US"/>
          </a:p>
        </p:txBody>
      </p:sp>
    </p:spTree>
    <p:extLst>
      <p:ext uri="{BB962C8B-B14F-4D97-AF65-F5344CB8AC3E}">
        <p14:creationId xmlns:p14="http://schemas.microsoft.com/office/powerpoint/2010/main" val="4044723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1</a:t>
            </a:fld>
            <a:endParaRPr lang="en-US" dirty="0"/>
          </a:p>
        </p:txBody>
      </p:sp>
    </p:spTree>
    <p:extLst>
      <p:ext uri="{BB962C8B-B14F-4D97-AF65-F5344CB8AC3E}">
        <p14:creationId xmlns:p14="http://schemas.microsoft.com/office/powerpoint/2010/main" val="1620951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a:t>
            </a:fld>
            <a:endParaRPr lang="en-US"/>
          </a:p>
        </p:txBody>
      </p:sp>
    </p:spTree>
    <p:extLst>
      <p:ext uri="{BB962C8B-B14F-4D97-AF65-F5344CB8AC3E}">
        <p14:creationId xmlns:p14="http://schemas.microsoft.com/office/powerpoint/2010/main" val="2677476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r>
              <a:rPr lang="en-US" dirty="0" smtClean="0"/>
              <a:t>Eras I through III – Information, like diamonds, gold, and MBA degrees, was more valuable because it was found in limited quantities. </a:t>
            </a:r>
          </a:p>
          <a:p>
            <a:pPr eaLnBrk="1" hangingPunct="1"/>
            <a:r>
              <a:rPr lang="en-US" dirty="0" smtClean="0"/>
              <a:t>Era IV – the networked economy, an e-mail account has no value without another e-mail account that could receive the e-mail. As e-mail accounts become relatively ubiquitous, the value of having an e-mail account increases as its potential for use increases.</a:t>
            </a:r>
          </a:p>
          <a:p>
            <a:pPr eaLnBrk="1" hangingPunct="1"/>
            <a:r>
              <a:rPr lang="en-US" dirty="0" smtClean="0"/>
              <a:t>Further, copying additional people on an e-mail is done at a very low cost (virtually zero). As the cost of producing an additional copy of an information product within a network becomes trivial, the value of that network increases. </a:t>
            </a:r>
            <a:endParaRPr lang="en-US" dirty="0" smtClean="0">
              <a:latin typeface="Arial" pitchFamily="34" charset="0"/>
            </a:endParaRPr>
          </a:p>
        </p:txBody>
      </p:sp>
      <p:sp>
        <p:nvSpPr>
          <p:cNvPr id="52228" name="Slide Number Placeholder 3"/>
          <p:cNvSpPr>
            <a:spLocks noGrp="1"/>
          </p:cNvSpPr>
          <p:nvPr>
            <p:ph type="sldNum" sz="quarter" idx="5"/>
          </p:nvPr>
        </p:nvSpPr>
        <p:spPr>
          <a:noFill/>
        </p:spPr>
        <p:txBody>
          <a:bodyPr/>
          <a:lstStyle/>
          <a:p>
            <a:fld id="{AAF04510-CDDD-40A9-92D9-35732D3777C9}" type="slidenum">
              <a:rPr lang="en-US" smtClean="0">
                <a:latin typeface="Arial" pitchFamily="34" charset="0"/>
              </a:rPr>
              <a:pPr/>
              <a:t>5</a:t>
            </a:fld>
            <a:endParaRPr lang="en-US" smtClean="0">
              <a:latin typeface="Arial" pitchFamily="34" charset="0"/>
            </a:endParaRPr>
          </a:p>
        </p:txBody>
      </p:sp>
    </p:spTree>
    <p:extLst>
      <p:ext uri="{BB962C8B-B14F-4D97-AF65-F5344CB8AC3E}">
        <p14:creationId xmlns:p14="http://schemas.microsoft.com/office/powerpoint/2010/main" val="2643912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Information resources</a:t>
            </a:r>
          </a:p>
          <a:p>
            <a:pPr marL="228600" indent="-228600">
              <a:buFont typeface="+mj-lt"/>
              <a:buAutoNum type="arabicPeriod"/>
            </a:pPr>
            <a:r>
              <a:rPr lang="en-US" sz="1200" kern="1200" baseline="0" dirty="0" smtClean="0">
                <a:solidFill>
                  <a:schemeClr val="tx1"/>
                </a:solidFill>
                <a:latin typeface="+mn-lt"/>
                <a:ea typeface="+mn-ea"/>
                <a:cs typeface="+mn-cs"/>
              </a:rPr>
              <a:t>should be directed strategically to alter the competitive forces to benefit the firm’s position</a:t>
            </a:r>
          </a:p>
          <a:p>
            <a:r>
              <a:rPr lang="en-US" sz="1200" kern="1200" baseline="0" dirty="0" smtClean="0">
                <a:solidFill>
                  <a:schemeClr val="tx1"/>
                </a:solidFill>
                <a:latin typeface="+mn-lt"/>
                <a:ea typeface="+mn-ea"/>
                <a:cs typeface="+mn-cs"/>
              </a:rPr>
              <a:t>in the industry.</a:t>
            </a:r>
          </a:p>
          <a:p>
            <a:pPr marL="228600" indent="-228600">
              <a:buFont typeface="+mj-lt"/>
              <a:buAutoNum type="arabicPeriod" startAt="2"/>
            </a:pPr>
            <a:r>
              <a:rPr lang="en-US" sz="1200" kern="1200" baseline="0" dirty="0" smtClean="0">
                <a:solidFill>
                  <a:schemeClr val="tx1"/>
                </a:solidFill>
                <a:latin typeface="+mn-lt"/>
                <a:ea typeface="+mn-ea"/>
                <a:cs typeface="+mn-cs"/>
              </a:rPr>
              <a:t>Information resources should be directed at altering the value-creating or value-supporting activities of the firm.</a:t>
            </a:r>
          </a:p>
          <a:p>
            <a:r>
              <a:rPr lang="en-US" sz="1200" kern="1200" baseline="0" dirty="0" smtClean="0">
                <a:solidFill>
                  <a:schemeClr val="tx1"/>
                </a:solidFill>
                <a:latin typeface="+mn-lt"/>
                <a:ea typeface="+mn-ea"/>
                <a:cs typeface="+mn-cs"/>
              </a:rPr>
              <a:t>We extend this view further to consider the value chain of an entire industry to identify opportunities for the organization to gain competitive advantage.</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8646707-6BBD-41A9-B4DF-0C76A73A2D2A}" type="slidenum">
              <a:rPr lang="en-US" smtClean="0"/>
              <a:pPr/>
              <a:t>7</a:t>
            </a:fld>
            <a:endParaRPr lang="en-US"/>
          </a:p>
        </p:txBody>
      </p:sp>
    </p:spTree>
    <p:extLst>
      <p:ext uri="{BB962C8B-B14F-4D97-AF65-F5344CB8AC3E}">
        <p14:creationId xmlns:p14="http://schemas.microsoft.com/office/powerpoint/2010/main" val="1004878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eaLnBrk="1" hangingPunct="1"/>
            <a:endParaRPr lang="en-US" smtClean="0">
              <a:latin typeface="Arial" pitchFamily="34" charset="0"/>
            </a:endParaRPr>
          </a:p>
        </p:txBody>
      </p:sp>
      <p:sp>
        <p:nvSpPr>
          <p:cNvPr id="59396" name="Slide Number Placeholder 3"/>
          <p:cNvSpPr>
            <a:spLocks noGrp="1"/>
          </p:cNvSpPr>
          <p:nvPr>
            <p:ph type="sldNum" sz="quarter" idx="5"/>
          </p:nvPr>
        </p:nvSpPr>
        <p:spPr>
          <a:noFill/>
        </p:spPr>
        <p:txBody>
          <a:bodyPr/>
          <a:lstStyle/>
          <a:p>
            <a:fld id="{1AADF80E-6154-4BC2-A183-7915992C9C76}" type="slidenum">
              <a:rPr lang="en-US" smtClean="0">
                <a:latin typeface="Arial" pitchFamily="34" charset="0"/>
              </a:rPr>
              <a:pPr/>
              <a:t>9</a:t>
            </a:fld>
            <a:endParaRPr lang="en-US" smtClean="0">
              <a:latin typeface="Arial" pitchFamily="34" charset="0"/>
            </a:endParaRPr>
          </a:p>
        </p:txBody>
      </p:sp>
    </p:spTree>
    <p:extLst>
      <p:ext uri="{BB962C8B-B14F-4D97-AF65-F5344CB8AC3E}">
        <p14:creationId xmlns:p14="http://schemas.microsoft.com/office/powerpoint/2010/main" val="2483782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r>
              <a:rPr lang="en-US" dirty="0" smtClean="0">
                <a:latin typeface="Arial" pitchFamily="34" charset="0"/>
              </a:rPr>
              <a:t>Primary activities relate directly to the value created in a product or service, whereas support activities make it possible</a:t>
            </a:r>
          </a:p>
          <a:p>
            <a:pPr eaLnBrk="1" hangingPunct="1"/>
            <a:r>
              <a:rPr lang="en-US" dirty="0" smtClean="0">
                <a:latin typeface="Arial" pitchFamily="34" charset="0"/>
              </a:rPr>
              <a:t>for the primary activities to exist and remain coordinated. Each activity may affect how other activities are performed, suggesting that information resources should not be applied in isolation.</a:t>
            </a:r>
          </a:p>
        </p:txBody>
      </p:sp>
      <p:sp>
        <p:nvSpPr>
          <p:cNvPr id="62468" name="Slide Number Placeholder 3"/>
          <p:cNvSpPr>
            <a:spLocks noGrp="1"/>
          </p:cNvSpPr>
          <p:nvPr>
            <p:ph type="sldNum" sz="quarter" idx="5"/>
          </p:nvPr>
        </p:nvSpPr>
        <p:spPr>
          <a:noFill/>
        </p:spPr>
        <p:txBody>
          <a:bodyPr/>
          <a:lstStyle/>
          <a:p>
            <a:fld id="{73DB103E-97DA-4F8D-80BB-1CD3D217745C}" type="slidenum">
              <a:rPr lang="en-US" smtClean="0">
                <a:latin typeface="Arial" pitchFamily="34" charset="0"/>
              </a:rPr>
              <a:pPr/>
              <a:t>10</a:t>
            </a:fld>
            <a:endParaRPr lang="en-US" smtClean="0">
              <a:latin typeface="Arial" pitchFamily="34" charset="0"/>
            </a:endParaRPr>
          </a:p>
        </p:txBody>
      </p:sp>
    </p:spTree>
    <p:extLst>
      <p:ext uri="{BB962C8B-B14F-4D97-AF65-F5344CB8AC3E}">
        <p14:creationId xmlns:p14="http://schemas.microsoft.com/office/powerpoint/2010/main" val="2520368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Technology can help produce the product developed by the alliance, share information resources across the partners’ existing value systems, or facilitate communication and coordination.</a:t>
            </a:r>
          </a:p>
          <a:p>
            <a:r>
              <a:rPr lang="en-US" dirty="0" smtClean="0"/>
              <a:t>among the partners.</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11</a:t>
            </a:fld>
            <a:endParaRPr lang="en-US"/>
          </a:p>
        </p:txBody>
      </p:sp>
    </p:spTree>
    <p:extLst>
      <p:ext uri="{BB962C8B-B14F-4D97-AF65-F5344CB8AC3E}">
        <p14:creationId xmlns:p14="http://schemas.microsoft.com/office/powerpoint/2010/main" val="2698885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Goodyear is a </a:t>
            </a:r>
            <a:r>
              <a:rPr lang="en-US" sz="1200" kern="1200" baseline="0" dirty="0" err="1" smtClean="0">
                <a:solidFill>
                  <a:schemeClr val="tx1"/>
                </a:solidFill>
                <a:latin typeface="+mn-lt"/>
                <a:ea typeface="+mn-ea"/>
                <a:cs typeface="+mn-cs"/>
              </a:rPr>
              <a:t>complementor</a:t>
            </a:r>
            <a:r>
              <a:rPr lang="en-US" sz="1200" kern="1200" baseline="0" dirty="0" smtClean="0">
                <a:solidFill>
                  <a:schemeClr val="tx1"/>
                </a:solidFill>
                <a:latin typeface="+mn-lt"/>
                <a:ea typeface="+mn-ea"/>
                <a:cs typeface="+mn-cs"/>
              </a:rPr>
              <a:t> to Ford and GM</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Amazon is a </a:t>
            </a:r>
            <a:r>
              <a:rPr lang="en-US" sz="1200" kern="1200" baseline="0" dirty="0" err="1" smtClean="0">
                <a:solidFill>
                  <a:schemeClr val="tx1"/>
                </a:solidFill>
                <a:latin typeface="+mn-lt"/>
                <a:ea typeface="+mn-ea"/>
                <a:cs typeface="+mn-cs"/>
              </a:rPr>
              <a:t>complementor</a:t>
            </a:r>
            <a:r>
              <a:rPr lang="en-US" sz="1200" kern="1200" baseline="0" dirty="0" smtClean="0">
                <a:solidFill>
                  <a:schemeClr val="tx1"/>
                </a:solidFill>
                <a:latin typeface="+mn-lt"/>
                <a:ea typeface="+mn-ea"/>
                <a:cs typeface="+mn-cs"/>
              </a:rPr>
              <a:t> to Apple</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12</a:t>
            </a:fld>
            <a:endParaRPr lang="en-US"/>
          </a:p>
        </p:txBody>
      </p:sp>
    </p:spTree>
    <p:extLst>
      <p:ext uri="{BB962C8B-B14F-4D97-AF65-F5344CB8AC3E}">
        <p14:creationId xmlns:p14="http://schemas.microsoft.com/office/powerpoint/2010/main" val="1571220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F66C4A8-E0AD-45F5-9D19-550CC5CA920E}" type="datetime1">
              <a:rPr lang="en-US" smtClean="0"/>
              <a:pPr/>
              <a:t>11/11/2013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923766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374E0B-A81A-461A-9C96-85523010ABD3}" type="datetime1">
              <a:rPr lang="en-US" smtClean="0"/>
              <a:pPr/>
              <a:t>11/11/2013</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58717296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374E0B-A81A-461A-9C96-85523010ABD3}" type="datetime1">
              <a:rPr lang="en-US" smtClean="0"/>
              <a:pPr/>
              <a:t>11/11/2013</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77844804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701674"/>
          </a:xfrm>
        </p:spPr>
        <p:txBody>
          <a:bodyPr>
            <a:normAutofit/>
          </a:bodyPr>
          <a:lstStyle>
            <a:lvl1pPr>
              <a:defRPr sz="3600"/>
            </a:lvl1pPr>
          </a:lstStyle>
          <a:p>
            <a:r>
              <a:rPr lang="en-US" smtClean="0"/>
              <a:t>Click to edit Master title style</a:t>
            </a:r>
            <a:endParaRPr lang="en-US"/>
          </a:p>
        </p:txBody>
      </p:sp>
      <p:sp>
        <p:nvSpPr>
          <p:cNvPr id="3" name="Content Placeholder 2"/>
          <p:cNvSpPr>
            <a:spLocks noGrp="1"/>
          </p:cNvSpPr>
          <p:nvPr>
            <p:ph idx="1"/>
          </p:nvPr>
        </p:nvSpPr>
        <p:spPr>
          <a:xfrm>
            <a:off x="457200" y="1143001"/>
            <a:ext cx="8305800" cy="4876800"/>
          </a:xfrm>
        </p:spPr>
        <p:txBody>
          <a:bodyPr/>
          <a:lstStyle>
            <a:lvl1pPr marL="344488" indent="-344488">
              <a:defRPr/>
            </a:lvl1pPr>
            <a:lvl2pPr marL="685800" indent="-342900">
              <a:buFont typeface="Courier New" panose="02070309020205020404" pitchFamily="49" charset="0"/>
              <a:buChar char="o"/>
              <a:defRPr/>
            </a:lvl2pPr>
            <a:lvl3pPr marL="1031875" indent="-346075">
              <a:buFont typeface="Calibri" panose="020F0502020204030204" pitchFamily="34" charset="0"/>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E0A7C22-36F6-44DC-A3C7-C698578492D2}" type="datetime1">
              <a:rPr lang="en-US" smtClean="0"/>
              <a:pPr/>
              <a:t>11/11/2013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C395CD-CF51-49C4-9BB7-6F234626280F}" type="slidenum">
              <a:rPr lang="en-US" smtClean="0"/>
              <a:t>‹#›</a:t>
            </a:fld>
            <a:endParaRPr lang="en-US"/>
          </a:p>
        </p:txBody>
      </p:sp>
      <p:sp>
        <p:nvSpPr>
          <p:cNvPr id="7"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2-</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543469789"/>
      </p:ext>
    </p:extLst>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442E23-8C66-4AC1-AA63-8B88A40AA0D8}" type="datetime1">
              <a:rPr lang="en-US" smtClean="0"/>
              <a:pPr/>
              <a:t>11/11/2013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
        <p:nvSpPr>
          <p:cNvPr id="7"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2-</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792027827"/>
      </p:ext>
    </p:extLst>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D6AC01A-62B7-492F-8A8D-1CAB8D179A9B}" type="datetime1">
              <a:rPr lang="en-US" smtClean="0"/>
              <a:pPr/>
              <a:t>11/11/2013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
        <p:nvSpPr>
          <p:cNvPr id="8"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2-</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977812071"/>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374E0B-A81A-461A-9C96-85523010ABD3}" type="datetime1">
              <a:rPr lang="en-US" smtClean="0"/>
              <a:pPr/>
              <a:t>11/11/2013</a:t>
            </a:fld>
            <a:endParaRPr lang="en-US" dirty="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545787976"/>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r>
              <a:rPr lang="en-US" smtClean="0"/>
              <a:t>Copyright 2010 John Wiley &amp; Sons, Inc.</a:t>
            </a:r>
            <a:endParaRPr lang="en-US"/>
          </a:p>
        </p:txBody>
      </p:sp>
      <p:sp>
        <p:nvSpPr>
          <p:cNvPr id="5" name="Slide Number Placeholder 4"/>
          <p:cNvSpPr>
            <a:spLocks noGrp="1"/>
          </p:cNvSpPr>
          <p:nvPr>
            <p:ph type="sldNum" sz="quarter" idx="12"/>
          </p:nvPr>
        </p:nvSpPr>
        <p:spPr/>
        <p:txBody>
          <a:bodyPr/>
          <a:lstStyle/>
          <a:p>
            <a:pPr>
              <a:defRPr/>
            </a:pPr>
            <a:fld id="{1EFA4D6A-B3E4-446A-8027-B9CDEF8F55F4}" type="slidenum">
              <a:rPr lang="en-US" smtClean="0"/>
              <a:pPr>
                <a:defRPr/>
              </a:pPr>
              <a:t>‹#›</a:t>
            </a:fld>
            <a:endParaRPr lang="en-US"/>
          </a:p>
        </p:txBody>
      </p:sp>
    </p:spTree>
    <p:extLst>
      <p:ext uri="{BB962C8B-B14F-4D97-AF65-F5344CB8AC3E}">
        <p14:creationId xmlns:p14="http://schemas.microsoft.com/office/powerpoint/2010/main" val="37800659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374E0B-A81A-461A-9C96-85523010ABD3}" type="datetime1">
              <a:rPr lang="en-US" smtClean="0"/>
              <a:pPr/>
              <a:t>11/11/2013</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4711061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374E0B-A81A-461A-9C96-85523010ABD3}" type="datetime1">
              <a:rPr lang="en-US" smtClean="0"/>
              <a:pPr/>
              <a:t>11/11/2013</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79945114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374E0B-A81A-461A-9C96-85523010ABD3}" type="datetime1">
              <a:rPr lang="en-US" smtClean="0"/>
              <a:pPr/>
              <a:t>11/11/2013</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2829259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52400"/>
            <a:ext cx="9448800" cy="701674"/>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52400" y="1066800"/>
            <a:ext cx="8839200" cy="51101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9374E0B-A81A-461A-9C96-85523010ABD3}" type="datetime1">
              <a:rPr lang="en-US" smtClean="0"/>
              <a:pPr/>
              <a:t>11/11/2013</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5FC477-0A05-4F3E-8EE9-E015C9089D56}" type="slidenum">
              <a:rPr lang="en-US" smtClean="0"/>
              <a:pPr/>
              <a:t>‹#›</a:t>
            </a:fld>
            <a:endParaRPr lang="en-US"/>
          </a:p>
        </p:txBody>
      </p:sp>
    </p:spTree>
    <p:extLst>
      <p:ext uri="{BB962C8B-B14F-4D97-AF65-F5344CB8AC3E}">
        <p14:creationId xmlns:p14="http://schemas.microsoft.com/office/powerpoint/2010/main" val="96073895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p:fade/>
  </p:transition>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fontScale="90000"/>
          </a:bodyPr>
          <a:lstStyle/>
          <a:p>
            <a:r>
              <a:rPr lang="en-US" b="1" dirty="0" smtClean="0">
                <a:solidFill>
                  <a:srgbClr val="0036A2"/>
                </a:solidFill>
              </a:rPr>
              <a:t/>
            </a:r>
            <a:br>
              <a:rPr lang="en-US" b="1" dirty="0" smtClean="0">
                <a:solidFill>
                  <a:srgbClr val="0036A2"/>
                </a:solidFill>
              </a:rPr>
            </a:br>
            <a:endParaRPr lang="en-US" b="1" dirty="0"/>
          </a:p>
        </p:txBody>
      </p:sp>
      <p:sp>
        <p:nvSpPr>
          <p:cNvPr id="5" name="Content Placeholder 4"/>
          <p:cNvSpPr>
            <a:spLocks noGrp="1"/>
          </p:cNvSpPr>
          <p:nvPr>
            <p:ph idx="1"/>
          </p:nvPr>
        </p:nvSpPr>
        <p:spPr>
          <a:xfrm>
            <a:off x="457200" y="1752599"/>
            <a:ext cx="8305800" cy="4267201"/>
          </a:xfrm>
        </p:spPr>
        <p:txBody>
          <a:bodyPr/>
          <a:lstStyle/>
          <a:p>
            <a:pPr marL="0" indent="0">
              <a:spcBef>
                <a:spcPts val="576"/>
              </a:spcBef>
              <a:buNone/>
            </a:pPr>
            <a:r>
              <a:rPr lang="en-US" sz="2800" b="1" dirty="0" smtClean="0">
                <a:solidFill>
                  <a:srgbClr val="0036A2"/>
                </a:solidFill>
              </a:rPr>
              <a:t>Learning Objectives</a:t>
            </a:r>
            <a:endParaRPr lang="en-US" sz="2800" dirty="0" smtClean="0"/>
          </a:p>
          <a:p>
            <a:pPr marL="347472" indent="-347472">
              <a:spcBef>
                <a:spcPts val="576"/>
              </a:spcBef>
            </a:pPr>
            <a:r>
              <a:rPr lang="en-US" dirty="0" smtClean="0"/>
              <a:t>List the identifying factors of the eras of information usage.</a:t>
            </a:r>
          </a:p>
          <a:p>
            <a:pPr marL="347472" indent="-347472">
              <a:spcBef>
                <a:spcPts val="576"/>
              </a:spcBef>
            </a:pPr>
            <a:r>
              <a:rPr lang="en-US" dirty="0" smtClean="0"/>
              <a:t>Know what makes an information resource valuable.</a:t>
            </a:r>
          </a:p>
          <a:p>
            <a:pPr marL="347472" indent="-347472">
              <a:spcBef>
                <a:spcPts val="576"/>
              </a:spcBef>
            </a:pPr>
            <a:r>
              <a:rPr lang="en-US" dirty="0" smtClean="0"/>
              <a:t>Explain how information resources are used strategically in context of the 5-forces model.</a:t>
            </a:r>
          </a:p>
          <a:p>
            <a:pPr marL="347472" indent="-347472">
              <a:spcBef>
                <a:spcPts val="576"/>
              </a:spcBef>
            </a:pPr>
            <a:r>
              <a:rPr lang="en-US" dirty="0" smtClean="0"/>
              <a:t>Understand how information resources can be used to alter the value chain.</a:t>
            </a:r>
          </a:p>
          <a:p>
            <a:pPr marL="347472" indent="-347472">
              <a:spcBef>
                <a:spcPts val="576"/>
              </a:spcBef>
            </a:pPr>
            <a:r>
              <a:rPr lang="en-US" dirty="0" smtClean="0"/>
              <a:t>Explain the importance of strategic alliances.</a:t>
            </a:r>
          </a:p>
          <a:p>
            <a:pPr marL="347472" indent="-347472">
              <a:spcBef>
                <a:spcPts val="576"/>
              </a:spcBef>
            </a:pPr>
            <a:r>
              <a:rPr lang="en-US" dirty="0" smtClean="0"/>
              <a:t>Know the risks of information resources.</a:t>
            </a:r>
          </a:p>
        </p:txBody>
      </p:sp>
      <p:sp>
        <p:nvSpPr>
          <p:cNvPr id="4" name="Subtitle 2"/>
          <p:cNvSpPr txBox="1">
            <a:spLocks/>
          </p:cNvSpPr>
          <p:nvPr>
            <p:custDataLst>
              <p:tags r:id="rId2"/>
            </p:custDataLst>
          </p:nvPr>
        </p:nvSpPr>
        <p:spPr>
          <a:xfrm>
            <a:off x="-76200" y="152400"/>
            <a:ext cx="9372600" cy="112605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None/>
            </a:pPr>
            <a:r>
              <a:rPr lang="en-US" sz="3600" b="1" i="1" dirty="0" smtClean="0"/>
              <a:t>Chapter 2</a:t>
            </a:r>
          </a:p>
          <a:p>
            <a:pPr marL="0" indent="0" algn="ctr">
              <a:lnSpc>
                <a:spcPct val="80000"/>
              </a:lnSpc>
              <a:buNone/>
            </a:pPr>
            <a:r>
              <a:rPr lang="en-US" sz="3600" b="1" i="1" dirty="0" smtClean="0"/>
              <a:t>Strategic Use of Information Resources</a:t>
            </a:r>
            <a:endParaRPr lang="en-US" sz="3600" b="1" i="1"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c02f04"/>
          <p:cNvPicPr>
            <a:picLocks noChangeAspect="1" noChangeArrowheads="1"/>
          </p:cNvPicPr>
          <p:nvPr/>
        </p:nvPicPr>
        <p:blipFill>
          <a:blip r:embed="rId3" cstate="print"/>
          <a:srcRect/>
          <a:stretch>
            <a:fillRect/>
          </a:stretch>
        </p:blipFill>
        <p:spPr bwMode="auto">
          <a:xfrm>
            <a:off x="609600" y="1371600"/>
            <a:ext cx="7924800" cy="5029200"/>
          </a:xfrm>
          <a:prstGeom prst="rect">
            <a:avLst/>
          </a:prstGeom>
          <a:noFill/>
          <a:ln w="9525">
            <a:noFill/>
            <a:miter lim="800000"/>
            <a:headEnd/>
            <a:tailEnd/>
          </a:ln>
        </p:spPr>
      </p:pic>
      <p:sp>
        <p:nvSpPr>
          <p:cNvPr id="4" name="Rectangle 2"/>
          <p:cNvSpPr>
            <a:spLocks noGrp="1" noChangeArrowheads="1"/>
          </p:cNvSpPr>
          <p:nvPr>
            <p:ph type="title"/>
          </p:nvPr>
        </p:nvSpPr>
        <p:spPr>
          <a:xfrm>
            <a:off x="152400" y="152400"/>
            <a:ext cx="8991600" cy="701674"/>
          </a:xfrm>
        </p:spPr>
        <p:txBody>
          <a:bodyPr>
            <a:normAutofit/>
          </a:bodyPr>
          <a:lstStyle/>
          <a:p>
            <a:pPr eaLnBrk="1" hangingPunct="1"/>
            <a:r>
              <a:rPr lang="en-US" b="1" dirty="0" smtClean="0">
                <a:solidFill>
                  <a:srgbClr val="0036A2"/>
                </a:solidFill>
              </a:rPr>
              <a:t>Porter’s Value Chain Model</a:t>
            </a:r>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Strategic Alliances</a:t>
            </a:r>
            <a:endParaRPr lang="en-US" dirty="0"/>
          </a:p>
        </p:txBody>
      </p:sp>
      <p:sp>
        <p:nvSpPr>
          <p:cNvPr id="3" name="Content Placeholder 2"/>
          <p:cNvSpPr>
            <a:spLocks noGrp="1"/>
          </p:cNvSpPr>
          <p:nvPr>
            <p:ph idx="1"/>
          </p:nvPr>
        </p:nvSpPr>
        <p:spPr/>
        <p:txBody>
          <a:bodyPr>
            <a:normAutofit/>
          </a:bodyPr>
          <a:lstStyle/>
          <a:p>
            <a:pPr marL="0" indent="0">
              <a:buNone/>
            </a:pPr>
            <a:r>
              <a:rPr lang="en-US" sz="2400" dirty="0" smtClean="0"/>
              <a:t>An </a:t>
            </a:r>
            <a:r>
              <a:rPr lang="en-US" sz="2400" dirty="0" err="1" smtClean="0"/>
              <a:t>interorganizational</a:t>
            </a:r>
            <a:r>
              <a:rPr lang="en-US" sz="2400" dirty="0" smtClean="0"/>
              <a:t> relationship that affords one or more companies in the relationship a strategic advantage. </a:t>
            </a:r>
          </a:p>
          <a:p>
            <a:r>
              <a:rPr lang="en-US" sz="1900" dirty="0" smtClean="0"/>
              <a:t>E.g., the alliance between </a:t>
            </a:r>
            <a:r>
              <a:rPr lang="en-US" sz="1900" dirty="0" err="1" smtClean="0"/>
              <a:t>Zynga</a:t>
            </a:r>
            <a:r>
              <a:rPr lang="en-US" sz="1900" dirty="0" smtClean="0"/>
              <a:t> and </a:t>
            </a:r>
            <a:r>
              <a:rPr lang="en-US" sz="1900" dirty="0" err="1" smtClean="0"/>
              <a:t>Facebook</a:t>
            </a:r>
            <a:r>
              <a:rPr lang="en-US" sz="1900" dirty="0" smtClean="0"/>
              <a:t> helped </a:t>
            </a:r>
            <a:r>
              <a:rPr lang="en-US" sz="1900" dirty="0" err="1" smtClean="0"/>
              <a:t>Zynga</a:t>
            </a:r>
            <a:r>
              <a:rPr lang="en-US" sz="1900" dirty="0" smtClean="0"/>
              <a:t> benefit from the revenue resulting from its gamers on </a:t>
            </a:r>
            <a:r>
              <a:rPr lang="en-US" sz="1900" dirty="0" err="1" smtClean="0"/>
              <a:t>Facebook</a:t>
            </a:r>
            <a:r>
              <a:rPr lang="en-US" sz="1900" dirty="0" smtClean="0"/>
              <a:t> community.</a:t>
            </a:r>
          </a:p>
          <a:p>
            <a:endParaRPr lang="en-US" sz="1900" dirty="0" smtClean="0"/>
          </a:p>
          <a:p>
            <a:endParaRPr lang="en-US" sz="1900" dirty="0" smtClean="0"/>
          </a:p>
          <a:p>
            <a:pPr marL="0" indent="0">
              <a:buNone/>
            </a:pPr>
            <a:r>
              <a:rPr lang="en-US" sz="2400" dirty="0" smtClean="0"/>
              <a:t>IS can be the platform upon which a strategic alliance functions.</a:t>
            </a:r>
          </a:p>
          <a:p>
            <a:r>
              <a:rPr lang="en-US" sz="1900" dirty="0" smtClean="0"/>
              <a:t>E.g., The alliance between Delta and e-Travel helped Delta reduce agency reservation fees and offered e-Travel new corporate leads.</a:t>
            </a:r>
          </a:p>
          <a:p>
            <a:r>
              <a:rPr lang="en-US" sz="1900" dirty="0" smtClean="0"/>
              <a:t>Linking value chains through SCM is another way firms build an IT-facilitated strategic alliance.</a:t>
            </a:r>
          </a:p>
          <a:p>
            <a:endParaRPr lang="en-US" dirty="0" smtClean="0"/>
          </a:p>
          <a:p>
            <a:endParaRPr lang="en-US" dirty="0"/>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36A2"/>
                </a:solidFill>
              </a:rPr>
              <a:t>Types of Strategic Alliances</a:t>
            </a:r>
          </a:p>
        </p:txBody>
      </p:sp>
      <p:sp>
        <p:nvSpPr>
          <p:cNvPr id="3" name="Content Placeholder 2"/>
          <p:cNvSpPr>
            <a:spLocks noGrp="1"/>
          </p:cNvSpPr>
          <p:nvPr>
            <p:ph idx="1"/>
          </p:nvPr>
        </p:nvSpPr>
        <p:spPr/>
        <p:txBody>
          <a:bodyPr>
            <a:normAutofit/>
          </a:bodyPr>
          <a:lstStyle/>
          <a:p>
            <a:r>
              <a:rPr lang="en-US" sz="2800" b="1" dirty="0" smtClean="0">
                <a:solidFill>
                  <a:srgbClr val="002060"/>
                </a:solidFill>
              </a:rPr>
              <a:t>Co-</a:t>
            </a:r>
            <a:r>
              <a:rPr lang="en-US" sz="2800" b="1" dirty="0" err="1" smtClean="0">
                <a:solidFill>
                  <a:srgbClr val="002060"/>
                </a:solidFill>
              </a:rPr>
              <a:t>opetition</a:t>
            </a:r>
            <a:r>
              <a:rPr lang="en-US" sz="2800" dirty="0" smtClean="0"/>
              <a:t>: a new strategy whereby companies cooperate and compete at the same time with companies in their value net.</a:t>
            </a:r>
          </a:p>
          <a:p>
            <a:r>
              <a:rPr lang="en-US" sz="2800" b="1" dirty="0" smtClean="0">
                <a:solidFill>
                  <a:srgbClr val="002060"/>
                </a:solidFill>
              </a:rPr>
              <a:t>Value net </a:t>
            </a:r>
            <a:r>
              <a:rPr lang="en-US" sz="2800" dirty="0" smtClean="0"/>
              <a:t>includes a company and its competitors and </a:t>
            </a:r>
            <a:r>
              <a:rPr lang="en-US" sz="2800" dirty="0" err="1" smtClean="0"/>
              <a:t>complementors</a:t>
            </a:r>
            <a:r>
              <a:rPr lang="en-US" sz="2800" dirty="0" smtClean="0"/>
              <a:t>, as well as its customers and suppliers, and the interactions among all of them.</a:t>
            </a:r>
          </a:p>
          <a:p>
            <a:r>
              <a:rPr lang="en-US" sz="2800" dirty="0" err="1" smtClean="0"/>
              <a:t>C</a:t>
            </a:r>
            <a:r>
              <a:rPr lang="en-US" sz="2800" b="1" dirty="0" err="1" smtClean="0">
                <a:solidFill>
                  <a:srgbClr val="002060"/>
                </a:solidFill>
              </a:rPr>
              <a:t>omplementor</a:t>
            </a:r>
            <a:r>
              <a:rPr lang="en-US" sz="2800" b="1" dirty="0" smtClean="0">
                <a:solidFill>
                  <a:srgbClr val="002060"/>
                </a:solidFill>
              </a:rPr>
              <a:t> </a:t>
            </a:r>
            <a:r>
              <a:rPr lang="en-US" sz="2800" dirty="0" smtClean="0"/>
              <a:t>is a company whose product or service is used in conjunction with a particular product or service to make a more useful set for the customer.</a:t>
            </a:r>
          </a:p>
          <a:p>
            <a:r>
              <a:rPr lang="en-US" sz="2800" b="1" dirty="0" smtClean="0"/>
              <a:t>Value System </a:t>
            </a:r>
            <a:r>
              <a:rPr lang="en-US" sz="2800" dirty="0" smtClean="0"/>
              <a:t>is created by connecting value chains.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0036A2"/>
                </a:solidFill>
              </a:rPr>
              <a:t>Discussions</a:t>
            </a:r>
          </a:p>
        </p:txBody>
      </p:sp>
      <p:sp>
        <p:nvSpPr>
          <p:cNvPr id="3" name="Content Placeholder 2"/>
          <p:cNvSpPr>
            <a:spLocks noGrp="1"/>
          </p:cNvSpPr>
          <p:nvPr>
            <p:ph idx="1"/>
          </p:nvPr>
        </p:nvSpPr>
        <p:spPr/>
        <p:txBody>
          <a:bodyPr>
            <a:normAutofit/>
          </a:bodyPr>
          <a:lstStyle/>
          <a:p>
            <a:r>
              <a:rPr lang="en-US" sz="2800" dirty="0" smtClean="0"/>
              <a:t>List </a:t>
            </a:r>
            <a:r>
              <a:rPr lang="en-US" sz="2800" dirty="0"/>
              <a:t>a Web 2.0 technology and how it benefits from the network effect</a:t>
            </a:r>
            <a:r>
              <a:rPr lang="en-US" sz="2800" dirty="0" smtClean="0"/>
              <a:t>.</a:t>
            </a:r>
            <a:endParaRPr lang="en-US" sz="2800" dirty="0"/>
          </a:p>
          <a:p>
            <a:r>
              <a:rPr lang="en-US" sz="2800" dirty="0" smtClean="0"/>
              <a:t>Give </a:t>
            </a:r>
            <a:r>
              <a:rPr lang="en-US" sz="2800" dirty="0"/>
              <a:t>an example of a company whose switching costs are too high, effectively keeping its customer captive. How is this company using technology to maintain high switching costs?</a:t>
            </a:r>
          </a:p>
          <a:p>
            <a:r>
              <a:rPr lang="en-US" sz="2800" dirty="0" smtClean="0"/>
              <a:t>Explain </a:t>
            </a:r>
            <a:r>
              <a:rPr lang="en-US" sz="2800" dirty="0"/>
              <a:t>how Zara has aligned its information systems strategy with its business strategy</a:t>
            </a:r>
          </a:p>
          <a:p>
            <a:r>
              <a:rPr lang="en-US" sz="2800" dirty="0" smtClean="0"/>
              <a:t>Why </a:t>
            </a:r>
            <a:r>
              <a:rPr lang="en-US" sz="2800" dirty="0"/>
              <a:t>is it that more and more firms need to co-create their business and IS strategy? </a:t>
            </a:r>
          </a:p>
          <a:p>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13</a:t>
            </a:fld>
            <a:endParaRPr lang="en-US"/>
          </a:p>
        </p:txBody>
      </p:sp>
    </p:spTree>
    <p:extLst>
      <p:ext uri="{BB962C8B-B14F-4D97-AF65-F5344CB8AC3E}">
        <p14:creationId xmlns:p14="http://schemas.microsoft.com/office/powerpoint/2010/main" val="32252542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Prioritize</a:t>
            </a:r>
            <a:endParaRPr lang="en-US" b="1" dirty="0">
              <a:solidFill>
                <a:srgbClr val="0036A2"/>
              </a:solidFill>
            </a:endParaRPr>
          </a:p>
        </p:txBody>
      </p:sp>
      <p:sp>
        <p:nvSpPr>
          <p:cNvPr id="3" name="Content Placeholder 2"/>
          <p:cNvSpPr>
            <a:spLocks noGrp="1"/>
          </p:cNvSpPr>
          <p:nvPr>
            <p:ph idx="1"/>
          </p:nvPr>
        </p:nvSpPr>
        <p:spPr/>
        <p:txBody>
          <a:bodyPr>
            <a:normAutofit/>
          </a:bodyPr>
          <a:lstStyle/>
          <a:p>
            <a:pPr marL="0" indent="0">
              <a:buNone/>
            </a:pPr>
            <a:r>
              <a:rPr lang="en-US" sz="2400" dirty="0"/>
              <a:t>Over the different eras, organizations have adapted their information systems strategy as technologies have matured. Place these different needs satisfied by information systems in order of maturity. In other words, which need is most likely the first need </a:t>
            </a:r>
            <a:r>
              <a:rPr lang="en-US" sz="2400" dirty="0" smtClean="0"/>
              <a:t>to </a:t>
            </a:r>
            <a:r>
              <a:rPr lang="en-US" sz="2400" dirty="0"/>
              <a:t>be satisfied by an organization</a:t>
            </a:r>
            <a:r>
              <a:rPr lang="en-US" sz="2400" dirty="0" smtClean="0"/>
              <a:t>?</a:t>
            </a:r>
          </a:p>
          <a:p>
            <a:pPr marL="457200" indent="-457200"/>
            <a:r>
              <a:rPr lang="en-US" sz="3200" dirty="0" smtClean="0"/>
              <a:t>Need </a:t>
            </a:r>
            <a:r>
              <a:rPr lang="en-US" sz="3200" dirty="0"/>
              <a:t>to innovate and create opportunities</a:t>
            </a:r>
          </a:p>
          <a:p>
            <a:pPr marL="457200" indent="-457200"/>
            <a:r>
              <a:rPr lang="en-US" sz="3200" dirty="0"/>
              <a:t>Need to use social IT platforms to collaborate and engage </a:t>
            </a:r>
            <a:r>
              <a:rPr lang="en-US" sz="3200" dirty="0" smtClean="0"/>
              <a:t>stakeholders</a:t>
            </a:r>
          </a:p>
          <a:p>
            <a:pPr marL="457200" indent="-457200"/>
            <a:r>
              <a:rPr lang="en-US" sz="3200" dirty="0" smtClean="0"/>
              <a:t>Need </a:t>
            </a:r>
            <a:r>
              <a:rPr lang="en-US" sz="3200" dirty="0"/>
              <a:t>to lower existing transaction costs</a:t>
            </a:r>
          </a:p>
          <a:p>
            <a:pPr marL="0" indent="0">
              <a:buNone/>
            </a:pPr>
            <a:endParaRPr lang="en-US" sz="3200" dirty="0"/>
          </a:p>
          <a:p>
            <a:pPr marL="0" indent="0">
              <a:buNone/>
            </a:pPr>
            <a:endParaRPr lang="en-US" sz="2400" dirty="0" smtClean="0"/>
          </a:p>
          <a:p>
            <a:pPr marL="0" indent="0">
              <a:buNone/>
            </a:pPr>
            <a:endParaRPr lang="en-US" sz="2400" dirty="0" smtClean="0"/>
          </a:p>
          <a:p>
            <a:pPr marL="0" indent="0">
              <a:buNone/>
            </a:pPr>
            <a:endParaRPr lang="en-US" sz="2400" dirty="0"/>
          </a:p>
          <a:p>
            <a:pPr marL="0" indent="0">
              <a:buNone/>
            </a:pPr>
            <a:endParaRPr lang="en-US" sz="2400" dirty="0"/>
          </a:p>
        </p:txBody>
      </p:sp>
      <p:sp>
        <p:nvSpPr>
          <p:cNvPr id="4" name="Slide Number Placeholder 3"/>
          <p:cNvSpPr>
            <a:spLocks noGrp="1"/>
          </p:cNvSpPr>
          <p:nvPr>
            <p:ph type="sldNum" sz="quarter" idx="12"/>
          </p:nvPr>
        </p:nvSpPr>
        <p:spPr/>
        <p:txBody>
          <a:bodyPr/>
          <a:lstStyle/>
          <a:p>
            <a:fld id="{24C395CD-CF51-49C4-9BB7-6F234626280F}" type="slidenum">
              <a:rPr lang="en-US" smtClean="0"/>
              <a:t>14</a:t>
            </a:fld>
            <a:endParaRPr lang="en-US"/>
          </a:p>
        </p:txBody>
      </p:sp>
    </p:spTree>
    <p:extLst>
      <p:ext uri="{BB962C8B-B14F-4D97-AF65-F5344CB8AC3E}">
        <p14:creationId xmlns:p14="http://schemas.microsoft.com/office/powerpoint/2010/main" val="1275174538"/>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36A2"/>
                </a:solidFill>
              </a:rPr>
              <a:t>Matching</a:t>
            </a:r>
          </a:p>
        </p:txBody>
      </p:sp>
      <p:sp>
        <p:nvSpPr>
          <p:cNvPr id="3" name="Content Placeholder 2"/>
          <p:cNvSpPr>
            <a:spLocks noGrp="1"/>
          </p:cNvSpPr>
          <p:nvPr>
            <p:ph idx="1"/>
          </p:nvPr>
        </p:nvSpPr>
        <p:spPr>
          <a:xfrm>
            <a:off x="457200" y="1143001"/>
            <a:ext cx="8058150" cy="1981199"/>
          </a:xfrm>
        </p:spPr>
        <p:txBody>
          <a:bodyPr/>
          <a:lstStyle/>
          <a:p>
            <a:pPr marL="0" indent="0">
              <a:buNone/>
            </a:pPr>
            <a:r>
              <a:rPr lang="en-US" dirty="0"/>
              <a:t>Starbucks allows customers in the US to use smartphones to pay for their purchases in an effort to drive sales. Starbucks uses a reader in the store to scan a bar code displayed on the customer's smartphone screen. While this use of information resources may be used to gain a strategic advantage, there are possible risks. </a:t>
            </a:r>
            <a:r>
              <a:rPr lang="en-US" dirty="0" smtClean="0"/>
              <a:t>Match the </a:t>
            </a:r>
            <a:r>
              <a:rPr lang="en-US" dirty="0"/>
              <a:t>potentially harmful experience below with the IT risk it represents</a:t>
            </a:r>
            <a:r>
              <a:rPr lang="en-US" dirty="0" smtClean="0"/>
              <a:t>:</a:t>
            </a:r>
          </a:p>
          <a:p>
            <a:endParaRPr lang="en-US" dirty="0"/>
          </a:p>
          <a:p>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15</a:t>
            </a:fld>
            <a:endParaRPr lang="en-US" dirty="0"/>
          </a:p>
        </p:txBody>
      </p:sp>
      <p:sp>
        <p:nvSpPr>
          <p:cNvPr id="5" name="TextBox 4"/>
          <p:cNvSpPr txBox="1"/>
          <p:nvPr/>
        </p:nvSpPr>
        <p:spPr>
          <a:xfrm>
            <a:off x="762000" y="3399592"/>
            <a:ext cx="5029200" cy="3139321"/>
          </a:xfrm>
          <a:prstGeom prst="rect">
            <a:avLst/>
          </a:prstGeom>
          <a:noFill/>
        </p:spPr>
        <p:txBody>
          <a:bodyPr wrap="square" rtlCol="0">
            <a:spAutoFit/>
          </a:bodyPr>
          <a:lstStyle/>
          <a:p>
            <a:pPr marL="342900" indent="-342900">
              <a:buFont typeface="+mj-lt"/>
              <a:buAutoNum type="arabicPeriod"/>
            </a:pPr>
            <a:r>
              <a:rPr lang="en-US" dirty="0"/>
              <a:t>Someone reported that the use of the mobile payment application was causing longer lines at the cash register.</a:t>
            </a:r>
          </a:p>
          <a:p>
            <a:pPr marL="342900" indent="-342900">
              <a:buFont typeface="+mj-lt"/>
              <a:buAutoNum type="arabicPeriod"/>
            </a:pPr>
            <a:r>
              <a:rPr lang="en-US" dirty="0"/>
              <a:t>A very small percentage of customers use the service because few have mobile devices and even fewer are able to download and use the application.</a:t>
            </a:r>
          </a:p>
          <a:p>
            <a:pPr marL="342900" indent="-342900">
              <a:buFont typeface="+mj-lt"/>
              <a:buAutoNum type="arabicPeriod"/>
            </a:pPr>
            <a:r>
              <a:rPr lang="en-US" dirty="0"/>
              <a:t>A large credit card processing agency deploys a smartphone application for mobile payments   that can be used in any retail environment.</a:t>
            </a:r>
          </a:p>
          <a:p>
            <a:pPr marL="342900" indent="-342900">
              <a:buFont typeface="+mj-lt"/>
              <a:buAutoNum type="arabicPeriod"/>
            </a:pPr>
            <a:endParaRPr lang="en-US" dirty="0"/>
          </a:p>
        </p:txBody>
      </p:sp>
      <p:sp>
        <p:nvSpPr>
          <p:cNvPr id="6" name="TextBox 5"/>
          <p:cNvSpPr txBox="1"/>
          <p:nvPr/>
        </p:nvSpPr>
        <p:spPr>
          <a:xfrm>
            <a:off x="6172200" y="3429000"/>
            <a:ext cx="2743200" cy="2308324"/>
          </a:xfrm>
          <a:prstGeom prst="rect">
            <a:avLst/>
          </a:prstGeom>
          <a:noFill/>
        </p:spPr>
        <p:txBody>
          <a:bodyPr wrap="square" rtlCol="0">
            <a:spAutoFit/>
          </a:bodyPr>
          <a:lstStyle/>
          <a:p>
            <a:pPr marL="342900" indent="-342900">
              <a:buFont typeface="+mj-lt"/>
              <a:buAutoNum type="alphaUcPeriod"/>
            </a:pPr>
            <a:r>
              <a:rPr lang="en-US" dirty="0"/>
              <a:t>Implementing IS </a:t>
            </a:r>
            <a:r>
              <a:rPr lang="en-US" dirty="0" smtClean="0"/>
              <a:t>poorly</a:t>
            </a:r>
          </a:p>
          <a:p>
            <a:pPr marL="342900" indent="-342900">
              <a:buFont typeface="+mj-lt"/>
              <a:buAutoNum type="alphaUcPeriod"/>
            </a:pPr>
            <a:endParaRPr lang="en-US" dirty="0"/>
          </a:p>
          <a:p>
            <a:pPr marL="342900" indent="-342900">
              <a:buFont typeface="+mj-lt"/>
              <a:buAutoNum type="alphaUcPeriod"/>
            </a:pPr>
            <a:r>
              <a:rPr lang="en-US" dirty="0"/>
              <a:t>Demonstrate bad timing</a:t>
            </a:r>
          </a:p>
          <a:p>
            <a:pPr marL="342900" indent="-342900">
              <a:buFont typeface="+mj-lt"/>
              <a:buAutoNum type="alphaUcPeriod"/>
            </a:pPr>
            <a:endParaRPr lang="en-US" dirty="0" smtClean="0"/>
          </a:p>
          <a:p>
            <a:pPr marL="342900" indent="-342900">
              <a:buFont typeface="+mj-lt"/>
              <a:buAutoNum type="alphaUcPeriod"/>
            </a:pPr>
            <a:r>
              <a:rPr lang="en-US" dirty="0" smtClean="0"/>
              <a:t>Awaking </a:t>
            </a:r>
            <a:r>
              <a:rPr lang="en-US" dirty="0"/>
              <a:t>a sleeping giant</a:t>
            </a:r>
          </a:p>
          <a:p>
            <a:endParaRPr lang="en-US" dirty="0"/>
          </a:p>
        </p:txBody>
      </p:sp>
    </p:spTree>
    <p:extLst>
      <p:ext uri="{BB962C8B-B14F-4D97-AF65-F5344CB8AC3E}">
        <p14:creationId xmlns:p14="http://schemas.microsoft.com/office/powerpoint/2010/main" val="587552084"/>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srgbClr val="0036A2"/>
                </a:solidFill>
              </a:rPr>
              <a:t>Identify </a:t>
            </a:r>
            <a:r>
              <a:rPr lang="en-US" b="1" dirty="0" smtClean="0">
                <a:solidFill>
                  <a:srgbClr val="0036A2"/>
                </a:solidFill>
              </a:rPr>
              <a:t>as </a:t>
            </a:r>
            <a:r>
              <a:rPr lang="en-US" b="1" dirty="0">
                <a:solidFill>
                  <a:srgbClr val="0036A2"/>
                </a:solidFill>
              </a:rPr>
              <a:t>an IT asset or an IT capability.</a:t>
            </a:r>
          </a:p>
        </p:txBody>
      </p:sp>
      <p:sp>
        <p:nvSpPr>
          <p:cNvPr id="3" name="Content Placeholder 2"/>
          <p:cNvSpPr>
            <a:spLocks noGrp="1"/>
          </p:cNvSpPr>
          <p:nvPr>
            <p:ph idx="1"/>
          </p:nvPr>
        </p:nvSpPr>
        <p:spPr>
          <a:xfrm>
            <a:off x="457200" y="2285999"/>
            <a:ext cx="3581400" cy="3733801"/>
          </a:xfrm>
        </p:spPr>
        <p:txBody>
          <a:bodyPr/>
          <a:lstStyle/>
          <a:p>
            <a:pPr marL="457200" indent="-457200">
              <a:buFont typeface="+mj-lt"/>
              <a:buAutoNum type="arabicPeriod"/>
            </a:pPr>
            <a:r>
              <a:rPr lang="en-US" dirty="0"/>
              <a:t>Information repository</a:t>
            </a:r>
          </a:p>
          <a:p>
            <a:pPr marL="457200" indent="-457200">
              <a:buFont typeface="+mj-lt"/>
              <a:buAutoNum type="arabicPeriod"/>
            </a:pPr>
            <a:r>
              <a:rPr lang="en-US" dirty="0"/>
              <a:t>IT infrastructure</a:t>
            </a:r>
          </a:p>
          <a:p>
            <a:pPr marL="457200" indent="-457200">
              <a:buFont typeface="+mj-lt"/>
              <a:buAutoNum type="arabicPeriod"/>
            </a:pPr>
            <a:r>
              <a:rPr lang="en-US" dirty="0"/>
              <a:t>Software</a:t>
            </a:r>
          </a:p>
          <a:p>
            <a:pPr marL="457200" indent="-457200">
              <a:buFont typeface="+mj-lt"/>
              <a:buAutoNum type="arabicPeriod"/>
            </a:pPr>
            <a:r>
              <a:rPr lang="en-US" dirty="0"/>
              <a:t>Network</a:t>
            </a:r>
          </a:p>
          <a:p>
            <a:pPr marL="457200" indent="-457200">
              <a:buFont typeface="+mj-lt"/>
              <a:buAutoNum type="arabicPeriod"/>
            </a:pPr>
            <a:r>
              <a:rPr lang="en-US" dirty="0"/>
              <a:t>Ability to design, develop and implement IS</a:t>
            </a:r>
          </a:p>
          <a:p>
            <a:pPr marL="457200" indent="-457200">
              <a:buFont typeface="+mj-lt"/>
              <a:buAutoNum type="arabicPeriod"/>
            </a:pPr>
            <a:r>
              <a:rPr lang="en-US" dirty="0"/>
              <a:t>Project management</a:t>
            </a:r>
          </a:p>
          <a:p>
            <a:pPr marL="457200" indent="-457200">
              <a:buFont typeface="+mj-lt"/>
              <a:buAutoNum type="arabicPeriod"/>
            </a:pPr>
            <a:r>
              <a:rPr lang="en-US" dirty="0"/>
              <a:t>Relationship skills</a:t>
            </a:r>
          </a:p>
          <a:p>
            <a:pPr marL="457200" indent="-45720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16</a:t>
            </a:fld>
            <a:endParaRPr lang="en-US"/>
          </a:p>
        </p:txBody>
      </p:sp>
      <p:sp>
        <p:nvSpPr>
          <p:cNvPr id="5" name="TextBox 4"/>
          <p:cNvSpPr txBox="1"/>
          <p:nvPr/>
        </p:nvSpPr>
        <p:spPr>
          <a:xfrm>
            <a:off x="4953000" y="2285999"/>
            <a:ext cx="3429000" cy="954107"/>
          </a:xfrm>
          <a:prstGeom prst="rect">
            <a:avLst/>
          </a:prstGeom>
          <a:noFill/>
        </p:spPr>
        <p:txBody>
          <a:bodyPr wrap="square" rtlCol="0">
            <a:spAutoFit/>
          </a:bodyPr>
          <a:lstStyle/>
          <a:p>
            <a:pPr marL="514350" indent="-514350">
              <a:buFont typeface="+mj-lt"/>
              <a:buAutoNum type="alphaUcPeriod"/>
            </a:pPr>
            <a:r>
              <a:rPr lang="en-US" sz="2800" dirty="0"/>
              <a:t>IT asset</a:t>
            </a:r>
          </a:p>
          <a:p>
            <a:pPr marL="514350" indent="-514350">
              <a:buFont typeface="+mj-lt"/>
              <a:buAutoNum type="alphaUcPeriod"/>
            </a:pPr>
            <a:r>
              <a:rPr lang="en-US" sz="2800" dirty="0"/>
              <a:t>IT </a:t>
            </a:r>
            <a:r>
              <a:rPr lang="en-US" sz="2800" dirty="0" smtClean="0"/>
              <a:t>capability</a:t>
            </a:r>
            <a:endParaRPr lang="en-US" sz="2800" dirty="0"/>
          </a:p>
        </p:txBody>
      </p:sp>
      <p:sp>
        <p:nvSpPr>
          <p:cNvPr id="6" name="TextBox 5"/>
          <p:cNvSpPr txBox="1"/>
          <p:nvPr/>
        </p:nvSpPr>
        <p:spPr>
          <a:xfrm>
            <a:off x="457200" y="1295400"/>
            <a:ext cx="8229600" cy="461665"/>
          </a:xfrm>
          <a:prstGeom prst="rect">
            <a:avLst/>
          </a:prstGeom>
          <a:noFill/>
        </p:spPr>
        <p:txBody>
          <a:bodyPr wrap="square" rtlCol="0">
            <a:spAutoFit/>
          </a:bodyPr>
          <a:lstStyle/>
          <a:p>
            <a:r>
              <a:rPr lang="en-US" sz="2400" dirty="0"/>
              <a:t>Identify each resource below as an IT asset or an IT capability.</a:t>
            </a:r>
          </a:p>
        </p:txBody>
      </p:sp>
    </p:spTree>
    <p:extLst>
      <p:ext uri="{BB962C8B-B14F-4D97-AF65-F5344CB8AC3E}">
        <p14:creationId xmlns:p14="http://schemas.microsoft.com/office/powerpoint/2010/main" val="202377817"/>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79774"/>
            <a:ext cx="8991600" cy="701674"/>
          </a:xfrm>
        </p:spPr>
        <p:txBody>
          <a:bodyPr>
            <a:noAutofit/>
          </a:bodyPr>
          <a:lstStyle/>
          <a:p>
            <a:r>
              <a:rPr lang="en-US" b="1" dirty="0">
                <a:solidFill>
                  <a:srgbClr val="0036A2"/>
                </a:solidFill>
              </a:rPr>
              <a:t>Match an organization’s activity with the competitive force it has successfully influenced.</a:t>
            </a:r>
            <a:br>
              <a:rPr lang="en-US" b="1" dirty="0">
                <a:solidFill>
                  <a:srgbClr val="0036A2"/>
                </a:solidFill>
              </a:rPr>
            </a:br>
            <a:endParaRPr lang="en-US" b="1" dirty="0">
              <a:solidFill>
                <a:srgbClr val="0036A2"/>
              </a:solidFill>
            </a:endParaRPr>
          </a:p>
        </p:txBody>
      </p:sp>
      <p:sp>
        <p:nvSpPr>
          <p:cNvPr id="3" name="Content Placeholder 2"/>
          <p:cNvSpPr>
            <a:spLocks noGrp="1"/>
          </p:cNvSpPr>
          <p:nvPr>
            <p:ph idx="1"/>
          </p:nvPr>
        </p:nvSpPr>
        <p:spPr>
          <a:xfrm>
            <a:off x="457200" y="1479551"/>
            <a:ext cx="4495800" cy="4876800"/>
          </a:xfrm>
        </p:spPr>
        <p:txBody>
          <a:bodyPr/>
          <a:lstStyle/>
          <a:p>
            <a:pPr marL="457200" indent="-457200">
              <a:buFont typeface="+mj-lt"/>
              <a:buAutoNum type="arabicPeriod"/>
            </a:pPr>
            <a:r>
              <a:rPr lang="en-US" dirty="0"/>
              <a:t>Walmart’s massive, complex inventory control system is hard for others to replicate and gain the same economies of scale.</a:t>
            </a:r>
          </a:p>
          <a:p>
            <a:pPr marL="457200" indent="-457200">
              <a:buFont typeface="+mj-lt"/>
              <a:buAutoNum type="arabicPeriod"/>
            </a:pPr>
            <a:r>
              <a:rPr lang="en-US" dirty="0"/>
              <a:t>Amazon’s One Click ordering system makes buying online easy, enticing the customer to return for other purchases.</a:t>
            </a:r>
          </a:p>
          <a:p>
            <a:pPr marL="457200" indent="-457200">
              <a:buFont typeface="+mj-lt"/>
              <a:buAutoNum type="arabicPeriod"/>
            </a:pPr>
            <a:r>
              <a:rPr lang="en-US" dirty="0"/>
              <a:t>Apple’s ability to create new products even at the risk of cannibalizing existing products.</a:t>
            </a:r>
          </a:p>
          <a:p>
            <a:pPr marL="457200" indent="-457200">
              <a:buFont typeface="+mj-lt"/>
              <a:buAutoNum type="arabicPeriod"/>
            </a:pPr>
            <a:r>
              <a:rPr lang="en-US" dirty="0"/>
              <a:t>Amazon’s purchase of </a:t>
            </a:r>
            <a:r>
              <a:rPr lang="en-US" dirty="0" err="1"/>
              <a:t>Zappos</a:t>
            </a:r>
            <a:r>
              <a:rPr lang="en-US" dirty="0"/>
              <a:t>.</a:t>
            </a:r>
          </a:p>
          <a:p>
            <a:pPr marL="457200" indent="-45720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17</a:t>
            </a:fld>
            <a:endParaRPr lang="en-US"/>
          </a:p>
        </p:txBody>
      </p:sp>
      <p:sp>
        <p:nvSpPr>
          <p:cNvPr id="7" name="TextBox 6"/>
          <p:cNvSpPr txBox="1"/>
          <p:nvPr/>
        </p:nvSpPr>
        <p:spPr>
          <a:xfrm>
            <a:off x="5410200" y="1676400"/>
            <a:ext cx="3733800" cy="3046988"/>
          </a:xfrm>
          <a:prstGeom prst="rect">
            <a:avLst/>
          </a:prstGeom>
          <a:noFill/>
        </p:spPr>
        <p:txBody>
          <a:bodyPr wrap="square" rtlCol="0">
            <a:spAutoFit/>
          </a:bodyPr>
          <a:lstStyle/>
          <a:p>
            <a:pPr marL="457200" indent="-457200">
              <a:buFont typeface="+mj-lt"/>
              <a:buAutoNum type="alphaUcPeriod"/>
            </a:pPr>
            <a:r>
              <a:rPr lang="en-US" sz="2400" dirty="0"/>
              <a:t>Bargaining power of suppliers</a:t>
            </a:r>
          </a:p>
          <a:p>
            <a:pPr marL="457200" indent="-457200">
              <a:buFont typeface="+mj-lt"/>
              <a:buAutoNum type="alphaUcPeriod"/>
            </a:pPr>
            <a:r>
              <a:rPr lang="en-US" sz="2400" dirty="0" smtClean="0"/>
              <a:t>Threat </a:t>
            </a:r>
            <a:r>
              <a:rPr lang="en-US" sz="2400" dirty="0"/>
              <a:t>of new entrants</a:t>
            </a:r>
          </a:p>
          <a:p>
            <a:pPr marL="457200" indent="-457200">
              <a:buFont typeface="+mj-lt"/>
              <a:buAutoNum type="alphaUcPeriod"/>
            </a:pPr>
            <a:r>
              <a:rPr lang="en-US" sz="2400" dirty="0"/>
              <a:t>Bargaining power of the buyer</a:t>
            </a:r>
          </a:p>
          <a:p>
            <a:pPr marL="457200" indent="-457200">
              <a:buFont typeface="+mj-lt"/>
              <a:buAutoNum type="alphaUcPeriod"/>
            </a:pPr>
            <a:r>
              <a:rPr lang="en-US" sz="2400" dirty="0"/>
              <a:t>Threat of substitute product</a:t>
            </a:r>
          </a:p>
          <a:p>
            <a:endParaRPr lang="en-US" sz="2400" dirty="0"/>
          </a:p>
        </p:txBody>
      </p:sp>
    </p:spTree>
    <p:extLst>
      <p:ext uri="{BB962C8B-B14F-4D97-AF65-F5344CB8AC3E}">
        <p14:creationId xmlns:p14="http://schemas.microsoft.com/office/powerpoint/2010/main" val="1921296382"/>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1066800"/>
          </a:xfrm>
        </p:spPr>
        <p:txBody>
          <a:bodyPr>
            <a:noAutofit/>
          </a:bodyPr>
          <a:lstStyle/>
          <a:p>
            <a:r>
              <a:rPr lang="en-US" b="1" dirty="0">
                <a:solidFill>
                  <a:srgbClr val="0036A2"/>
                </a:solidFill>
              </a:rPr>
              <a:t>Match Zara’s use of IT to the competitive force it influences.</a:t>
            </a:r>
          </a:p>
        </p:txBody>
      </p:sp>
      <p:sp>
        <p:nvSpPr>
          <p:cNvPr id="3" name="Content Placeholder 2"/>
          <p:cNvSpPr>
            <a:spLocks noGrp="1"/>
          </p:cNvSpPr>
          <p:nvPr>
            <p:ph idx="1"/>
          </p:nvPr>
        </p:nvSpPr>
        <p:spPr>
          <a:xfrm>
            <a:off x="457200" y="1828799"/>
            <a:ext cx="4267200" cy="4191001"/>
          </a:xfrm>
        </p:spPr>
        <p:txBody>
          <a:bodyPr/>
          <a:lstStyle/>
          <a:p>
            <a:pPr marL="457200" indent="-457200">
              <a:buFont typeface="+mj-lt"/>
              <a:buAutoNum type="arabicPeriod"/>
            </a:pPr>
            <a:r>
              <a:rPr lang="en-US" dirty="0"/>
              <a:t>Zara has a highly collaborative group of designers, sales people and manufacturing planners who are supported by a unique IT that is hard for any retailer to replicate.</a:t>
            </a:r>
          </a:p>
          <a:p>
            <a:pPr marL="457200" indent="-457200">
              <a:buFont typeface="+mj-lt"/>
              <a:buAutoNum type="arabicPeriod"/>
            </a:pPr>
            <a:r>
              <a:rPr lang="en-US" dirty="0"/>
              <a:t>IT enables Zara to turn around new products, reacting within 3 weeks to customer’s likes and dislikes. </a:t>
            </a:r>
          </a:p>
          <a:p>
            <a:pPr marL="457200" indent="-457200">
              <a:buFont typeface="+mj-lt"/>
              <a:buAutoNum type="arabicPeriod"/>
            </a:pPr>
            <a:r>
              <a:rPr lang="en-US" dirty="0"/>
              <a:t>Zara cuts and dyes much of its fabric, making it less dependent on those that provide fabric.</a:t>
            </a:r>
          </a:p>
          <a:p>
            <a:pPr marL="457200" indent="-45720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18</a:t>
            </a:fld>
            <a:endParaRPr lang="en-US"/>
          </a:p>
        </p:txBody>
      </p:sp>
      <p:sp>
        <p:nvSpPr>
          <p:cNvPr id="6" name="TextBox 5"/>
          <p:cNvSpPr txBox="1"/>
          <p:nvPr/>
        </p:nvSpPr>
        <p:spPr>
          <a:xfrm>
            <a:off x="5682762" y="1828799"/>
            <a:ext cx="2819400" cy="3046988"/>
          </a:xfrm>
          <a:prstGeom prst="rect">
            <a:avLst/>
          </a:prstGeom>
          <a:noFill/>
        </p:spPr>
        <p:txBody>
          <a:bodyPr wrap="square" rtlCol="0">
            <a:spAutoFit/>
          </a:bodyPr>
          <a:lstStyle/>
          <a:p>
            <a:pPr marL="457200" indent="-457200">
              <a:buFont typeface="+mj-lt"/>
              <a:buAutoNum type="alphaUcPeriod"/>
            </a:pPr>
            <a:r>
              <a:rPr lang="en-US" sz="2400" dirty="0"/>
              <a:t>Bargaining power of suppliers</a:t>
            </a:r>
          </a:p>
          <a:p>
            <a:pPr marL="457200" indent="-457200">
              <a:buFont typeface="+mj-lt"/>
              <a:buAutoNum type="alphaUcPeriod"/>
            </a:pPr>
            <a:r>
              <a:rPr lang="en-US" sz="2400" dirty="0" smtClean="0"/>
              <a:t>Threat </a:t>
            </a:r>
            <a:r>
              <a:rPr lang="en-US" sz="2400" dirty="0"/>
              <a:t>of new entrants</a:t>
            </a:r>
          </a:p>
          <a:p>
            <a:pPr marL="457200" indent="-457200">
              <a:buFont typeface="+mj-lt"/>
              <a:buAutoNum type="alphaUcPeriod"/>
            </a:pPr>
            <a:r>
              <a:rPr lang="en-US" sz="2400" dirty="0"/>
              <a:t>Threat of substitute product</a:t>
            </a:r>
          </a:p>
          <a:p>
            <a:pPr marL="457200" indent="-457200">
              <a:buFont typeface="+mj-lt"/>
              <a:buAutoNum type="alphaUcPeriod"/>
            </a:pPr>
            <a:endParaRPr lang="en-US" sz="2400" dirty="0"/>
          </a:p>
        </p:txBody>
      </p:sp>
    </p:spTree>
    <p:extLst>
      <p:ext uri="{BB962C8B-B14F-4D97-AF65-F5344CB8AC3E}">
        <p14:creationId xmlns:p14="http://schemas.microsoft.com/office/powerpoint/2010/main" val="2861746272"/>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1066800"/>
          </a:xfrm>
        </p:spPr>
        <p:txBody>
          <a:bodyPr>
            <a:noAutofit/>
          </a:bodyPr>
          <a:lstStyle/>
          <a:p>
            <a:r>
              <a:rPr lang="en-US" b="1" dirty="0">
                <a:solidFill>
                  <a:srgbClr val="0036A2"/>
                </a:solidFill>
              </a:rPr>
              <a:t>Match Zara’s primary activity to the Porter’s value chain activity it represents.</a:t>
            </a:r>
          </a:p>
        </p:txBody>
      </p:sp>
      <p:sp>
        <p:nvSpPr>
          <p:cNvPr id="3" name="Content Placeholder 2"/>
          <p:cNvSpPr>
            <a:spLocks noGrp="1"/>
          </p:cNvSpPr>
          <p:nvPr>
            <p:ph idx="1"/>
          </p:nvPr>
        </p:nvSpPr>
        <p:spPr>
          <a:xfrm>
            <a:off x="457200" y="1828799"/>
            <a:ext cx="4267200" cy="4191001"/>
          </a:xfrm>
        </p:spPr>
        <p:txBody>
          <a:bodyPr/>
          <a:lstStyle/>
          <a:p>
            <a:pPr marL="457200" indent="-457200">
              <a:buFont typeface="+mj-lt"/>
              <a:buAutoNum type="arabicPeriod"/>
            </a:pPr>
            <a:r>
              <a:rPr lang="en-US" dirty="0"/>
              <a:t>Zara receives fabric from a supplier.</a:t>
            </a:r>
          </a:p>
          <a:p>
            <a:pPr marL="457200" indent="-457200">
              <a:buFont typeface="+mj-lt"/>
              <a:buAutoNum type="arabicPeriod"/>
            </a:pPr>
            <a:r>
              <a:rPr lang="en-US" dirty="0"/>
              <a:t>Using automated conveyer belts, finished clothes are sorted and shipped to stores.</a:t>
            </a:r>
          </a:p>
          <a:p>
            <a:pPr marL="457200" indent="-457200">
              <a:buFont typeface="+mj-lt"/>
              <a:buAutoNum type="arabicPeriod"/>
            </a:pPr>
            <a:r>
              <a:rPr lang="en-US" dirty="0"/>
              <a:t>Fabric is cut and sewn and the finished clothes are packaged.</a:t>
            </a:r>
          </a:p>
          <a:p>
            <a:pPr marL="457200" indent="-457200">
              <a:buFont typeface="+mj-lt"/>
              <a:buAutoNum type="arabicPeriod"/>
            </a:pPr>
            <a:r>
              <a:rPr lang="en-US" dirty="0"/>
              <a:t>POS capture what has been sold.</a:t>
            </a:r>
          </a:p>
          <a:p>
            <a:pPr marL="457200" indent="-45720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19</a:t>
            </a:fld>
            <a:endParaRPr lang="en-US"/>
          </a:p>
        </p:txBody>
      </p:sp>
      <p:sp>
        <p:nvSpPr>
          <p:cNvPr id="6" name="TextBox 5"/>
          <p:cNvSpPr txBox="1"/>
          <p:nvPr/>
        </p:nvSpPr>
        <p:spPr>
          <a:xfrm>
            <a:off x="5682762" y="1828799"/>
            <a:ext cx="3156438" cy="1938992"/>
          </a:xfrm>
          <a:prstGeom prst="rect">
            <a:avLst/>
          </a:prstGeom>
          <a:noFill/>
        </p:spPr>
        <p:txBody>
          <a:bodyPr wrap="square" rtlCol="0">
            <a:spAutoFit/>
          </a:bodyPr>
          <a:lstStyle/>
          <a:p>
            <a:pPr marL="457200" indent="-457200">
              <a:buFont typeface="+mj-lt"/>
              <a:buAutoNum type="alphaUcPeriod"/>
            </a:pPr>
            <a:r>
              <a:rPr lang="en-US" sz="2400" dirty="0" smtClean="0"/>
              <a:t>Outbound </a:t>
            </a:r>
            <a:r>
              <a:rPr lang="en-US" sz="2400" dirty="0"/>
              <a:t>logistics</a:t>
            </a:r>
          </a:p>
          <a:p>
            <a:pPr marL="457200" indent="-457200">
              <a:buFont typeface="+mj-lt"/>
              <a:buAutoNum type="alphaUcPeriod"/>
            </a:pPr>
            <a:r>
              <a:rPr lang="en-US" sz="2400" dirty="0"/>
              <a:t>Operations</a:t>
            </a:r>
          </a:p>
          <a:p>
            <a:pPr marL="457200" indent="-457200">
              <a:buFont typeface="+mj-lt"/>
              <a:buAutoNum type="alphaUcPeriod"/>
            </a:pPr>
            <a:r>
              <a:rPr lang="en-US" sz="2400" dirty="0"/>
              <a:t>Marketing &amp; Sales</a:t>
            </a:r>
          </a:p>
          <a:p>
            <a:pPr marL="457200" indent="-457200">
              <a:buFont typeface="+mj-lt"/>
              <a:buAutoNum type="alphaUcPeriod"/>
            </a:pPr>
            <a:r>
              <a:rPr lang="en-US" sz="2400" dirty="0"/>
              <a:t>Inbound logistics</a:t>
            </a:r>
          </a:p>
          <a:p>
            <a:pPr marL="457200" indent="-457200">
              <a:buFont typeface="+mj-lt"/>
              <a:buAutoNum type="alphaUcPeriod"/>
            </a:pPr>
            <a:endParaRPr lang="en-US" sz="2400" dirty="0"/>
          </a:p>
        </p:txBody>
      </p:sp>
    </p:spTree>
    <p:extLst>
      <p:ext uri="{BB962C8B-B14F-4D97-AF65-F5344CB8AC3E}">
        <p14:creationId xmlns:p14="http://schemas.microsoft.com/office/powerpoint/2010/main" val="1272905623"/>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3401" y="-455003"/>
            <a:ext cx="10210800" cy="7772400"/>
          </a:xfrm>
          <a:prstGeom prst="rect">
            <a:avLst/>
          </a:prstGeom>
          <a:solidFill>
            <a:srgbClr val="FFFFFF">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smtClean="0">
                <a:sym typeface="Wingdings" panose="05000000000000000000" pitchFamily="2" charset="2"/>
              </a:rPr>
              <a:t>utcomes</a:t>
            </a:r>
            <a:endParaRPr lang="en-US" dirty="0"/>
          </a:p>
        </p:txBody>
      </p:sp>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2">
            <a:duotone>
              <a:schemeClr val="bg2">
                <a:shade val="45000"/>
                <a:satMod val="135000"/>
              </a:schemeClr>
              <a:prstClr val="white"/>
            </a:duotone>
          </a:blip>
          <a:srcRect t="8734" r="10942"/>
          <a:stretch/>
        </p:blipFill>
        <p:spPr>
          <a:xfrm>
            <a:off x="-124412" y="-148006"/>
            <a:ext cx="9392823" cy="7158406"/>
          </a:xfrm>
          <a:prstGeom prst="rect">
            <a:avLst/>
          </a:prstGeom>
        </p:spPr>
      </p:pic>
      <p:sp>
        <p:nvSpPr>
          <p:cNvPr id="5" name="Content Placeholder 2"/>
          <p:cNvSpPr txBox="1">
            <a:spLocks/>
          </p:cNvSpPr>
          <p:nvPr/>
        </p:nvSpPr>
        <p:spPr>
          <a:xfrm>
            <a:off x="346472" y="1299476"/>
            <a:ext cx="3955256" cy="3814733"/>
          </a:xfrm>
          <a:prstGeom prst="rect">
            <a:avLst/>
          </a:prstGeom>
        </p:spPr>
        <p:txBody>
          <a:bodyPr vert="horz" lIns="91440" tIns="45720" rIns="91440" bIns="45720" rtlCol="0">
            <a:normAutofit/>
          </a:bodyPr>
          <a:lstStyle>
            <a:lvl1pPr marL="342900" indent="-342900" algn="l" defTabSz="914400" rtl="0" eaLnBrk="1" latinLnBrk="0" hangingPunct="1">
              <a:lnSpc>
                <a:spcPct val="150000"/>
              </a:lnSpc>
              <a:spcBef>
                <a:spcPts val="0"/>
              </a:spcBef>
              <a:buClr>
                <a:schemeClr val="accent6">
                  <a:lumMod val="50000"/>
                </a:schemeClr>
              </a:buClr>
              <a:buSzPct val="130000"/>
              <a:buFont typeface="Arial" pitchFamily="34" charset="0"/>
              <a:buChar char="•"/>
              <a:defRPr sz="2000" kern="1200">
                <a:solidFill>
                  <a:schemeClr val="tx1"/>
                </a:solidFill>
                <a:latin typeface="Georgia" pitchFamily="18" charset="0"/>
                <a:ea typeface="+mn-ea"/>
                <a:cs typeface="+mn-cs"/>
              </a:defRPr>
            </a:lvl1pPr>
            <a:lvl2pPr marL="571500" indent="-228600" algn="l" defTabSz="914400" rtl="0" eaLnBrk="1" latinLnBrk="0" hangingPunct="1">
              <a:lnSpc>
                <a:spcPct val="150000"/>
              </a:lnSpc>
              <a:spcBef>
                <a:spcPts val="0"/>
              </a:spcBef>
              <a:buClr>
                <a:schemeClr val="accent6">
                  <a:lumMod val="50000"/>
                </a:schemeClr>
              </a:buClr>
              <a:buSzPct val="60000"/>
              <a:buFont typeface="Courier New" pitchFamily="49" charset="0"/>
              <a:buChar char="o"/>
              <a:defRPr sz="1800" kern="1200">
                <a:solidFill>
                  <a:schemeClr val="tx1"/>
                </a:solidFill>
                <a:latin typeface="Georgia" pitchFamily="18" charset="0"/>
                <a:ea typeface="+mn-ea"/>
                <a:cs typeface="+mn-cs"/>
              </a:defRPr>
            </a:lvl2pPr>
            <a:lvl3pPr marL="1143000" indent="-228600" algn="l" defTabSz="914400" rtl="0" eaLnBrk="1" latinLnBrk="0" hangingPunct="1">
              <a:spcBef>
                <a:spcPct val="20000"/>
              </a:spcBef>
              <a:buClr>
                <a:schemeClr val="accent6">
                  <a:lumMod val="50000"/>
                </a:schemeClr>
              </a:buClr>
              <a:buFont typeface="Arial" pitchFamily="34" charset="0"/>
              <a:buChar char="•"/>
              <a:defRPr sz="2000" kern="1200">
                <a:solidFill>
                  <a:schemeClr val="tx1"/>
                </a:solidFill>
                <a:latin typeface="Georgia" pitchFamily="18" charset="0"/>
                <a:ea typeface="+mn-ea"/>
                <a:cs typeface="+mn-cs"/>
              </a:defRPr>
            </a:lvl3pPr>
            <a:lvl4pPr marL="1600200" indent="-228600" algn="l" defTabSz="914400" rtl="0" eaLnBrk="1" latinLnBrk="0" hangingPunct="1">
              <a:spcBef>
                <a:spcPct val="20000"/>
              </a:spcBef>
              <a:buClr>
                <a:schemeClr val="accent6">
                  <a:lumMod val="50000"/>
                </a:schemeClr>
              </a:buClr>
              <a:buFont typeface="Arial" pitchFamily="34" charset="0"/>
              <a:buChar char="–"/>
              <a:defRPr sz="2000" kern="1200">
                <a:solidFill>
                  <a:schemeClr val="tx1"/>
                </a:solidFill>
                <a:latin typeface="Georgia" pitchFamily="18" charset="0"/>
                <a:ea typeface="+mn-ea"/>
                <a:cs typeface="+mn-cs"/>
              </a:defRPr>
            </a:lvl4pPr>
            <a:lvl5pPr marL="2057400" indent="-228600" algn="l" defTabSz="914400" rtl="0" eaLnBrk="1" latinLnBrk="0" hangingPunct="1">
              <a:spcBef>
                <a:spcPct val="20000"/>
              </a:spcBef>
              <a:buClr>
                <a:schemeClr val="accent6">
                  <a:lumMod val="50000"/>
                </a:schemeClr>
              </a:buClr>
              <a:buFont typeface="Arial" pitchFamily="34" charset="0"/>
              <a:buChar char="»"/>
              <a:defRPr sz="2000" kern="1200">
                <a:solidFill>
                  <a:schemeClr val="tx1"/>
                </a:solidFill>
                <a:latin typeface="Georg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mj-lt"/>
              <a:buAutoNum type="arabicPeriod"/>
            </a:pPr>
            <a:r>
              <a:rPr lang="en-US" dirty="0" smtClean="0">
                <a:latin typeface="+mn-lt"/>
              </a:rPr>
              <a:t>Aligns IS </a:t>
            </a:r>
            <a:r>
              <a:rPr lang="en-US" dirty="0" smtClean="0">
                <a:latin typeface="+mn-lt"/>
                <a:sym typeface="Wingdings" panose="05000000000000000000" pitchFamily="2" charset="2"/>
              </a:rPr>
              <a:t> BS</a:t>
            </a:r>
          </a:p>
          <a:p>
            <a:pPr marL="457200" indent="-457200">
              <a:spcBef>
                <a:spcPts val="576"/>
              </a:spcBef>
              <a:buFont typeface="+mj-lt"/>
              <a:buAutoNum type="arabicPeriod"/>
            </a:pPr>
            <a:r>
              <a:rPr lang="en-US" dirty="0" smtClean="0">
                <a:latin typeface="+mn-lt"/>
              </a:rPr>
              <a:t>IS: demand = </a:t>
            </a:r>
            <a:r>
              <a:rPr lang="en-US" dirty="0" err="1" smtClean="0">
                <a:latin typeface="+mn-lt"/>
              </a:rPr>
              <a:t>Mnf</a:t>
            </a:r>
            <a:r>
              <a:rPr lang="en-US" dirty="0" smtClean="0">
                <a:latin typeface="+mn-lt"/>
              </a:rPr>
              <a:t> + Dist.</a:t>
            </a:r>
          </a:p>
          <a:p>
            <a:pPr marL="457200" indent="-457200">
              <a:spcBef>
                <a:spcPts val="576"/>
              </a:spcBef>
              <a:buFont typeface="+mj-lt"/>
              <a:buAutoNum type="arabicPeriod"/>
            </a:pPr>
            <a:r>
              <a:rPr lang="en-US" dirty="0" smtClean="0">
                <a:latin typeface="+mn-lt"/>
              </a:rPr>
              <a:t>Increase customers visits</a:t>
            </a:r>
          </a:p>
          <a:p>
            <a:pPr marL="457200" indent="-457200">
              <a:spcBef>
                <a:spcPts val="576"/>
              </a:spcBef>
              <a:buFont typeface="+mj-lt"/>
              <a:buAutoNum type="arabicPeriod"/>
            </a:pPr>
            <a:r>
              <a:rPr lang="en-US" dirty="0" smtClean="0">
                <a:latin typeface="+mn-lt"/>
              </a:rPr>
              <a:t>Increase immediate purchases</a:t>
            </a:r>
          </a:p>
          <a:p>
            <a:pPr marL="457200" indent="-457200">
              <a:spcBef>
                <a:spcPts val="576"/>
              </a:spcBef>
              <a:buFont typeface="+mj-lt"/>
              <a:buAutoNum type="arabicPeriod"/>
            </a:pPr>
            <a:r>
              <a:rPr lang="en-US" dirty="0" smtClean="0">
                <a:latin typeface="+mn-lt"/>
              </a:rPr>
              <a:t>Satisfied customer base.</a:t>
            </a:r>
          </a:p>
          <a:p>
            <a:pPr marL="457200" indent="-457200">
              <a:spcBef>
                <a:spcPts val="576"/>
              </a:spcBef>
              <a:buFont typeface="+mj-lt"/>
              <a:buAutoNum type="arabicPeriod"/>
            </a:pPr>
            <a:endParaRPr lang="en-US" dirty="0" smtClean="0">
              <a:latin typeface="+mn-lt"/>
            </a:endParaRPr>
          </a:p>
        </p:txBody>
      </p:sp>
      <p:sp>
        <p:nvSpPr>
          <p:cNvPr id="6" name="Title 1"/>
          <p:cNvSpPr txBox="1">
            <a:spLocks/>
          </p:cNvSpPr>
          <p:nvPr/>
        </p:nvSpPr>
        <p:spPr>
          <a:xfrm>
            <a:off x="2324100" y="225213"/>
            <a:ext cx="6743700" cy="6858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dirty="0" smtClean="0">
                <a:solidFill>
                  <a:srgbClr val="0036A2"/>
                </a:solidFill>
              </a:rPr>
              <a:t>Example: Zara: </a:t>
            </a:r>
            <a:r>
              <a:rPr lang="en-US" sz="3600" dirty="0"/>
              <a:t>Actions </a:t>
            </a:r>
            <a:r>
              <a:rPr lang="en-US" sz="3600" dirty="0" smtClean="0">
                <a:sym typeface="Wingdings" panose="05000000000000000000" pitchFamily="2" charset="2"/>
              </a:rPr>
              <a:t>&amp; </a:t>
            </a:r>
            <a:r>
              <a:rPr lang="en-US" sz="3600" dirty="0">
                <a:sym typeface="Wingdings" panose="05000000000000000000" pitchFamily="2" charset="2"/>
              </a:rPr>
              <a:t>Outcomes</a:t>
            </a:r>
            <a:endParaRPr lang="en-US" sz="3600" dirty="0"/>
          </a:p>
          <a:p>
            <a:endParaRPr lang="en-US" b="1" dirty="0"/>
          </a:p>
        </p:txBody>
      </p:sp>
      <p:sp>
        <p:nvSpPr>
          <p:cNvPr id="9" name="Content Placeholder 2"/>
          <p:cNvSpPr>
            <a:spLocks noGrp="1"/>
          </p:cNvSpPr>
          <p:nvPr>
            <p:ph idx="1"/>
          </p:nvPr>
        </p:nvSpPr>
        <p:spPr>
          <a:xfrm>
            <a:off x="4230273" y="1299476"/>
            <a:ext cx="5162550" cy="3965575"/>
          </a:xfrm>
        </p:spPr>
        <p:txBody>
          <a:bodyPr>
            <a:noAutofit/>
          </a:bodyPr>
          <a:lstStyle/>
          <a:p>
            <a:pPr marL="457200" indent="-457200">
              <a:buFont typeface="+mj-lt"/>
              <a:buAutoNum type="alphaUcPeriod"/>
            </a:pPr>
            <a:r>
              <a:rPr lang="en-US" dirty="0" smtClean="0"/>
              <a:t>The POS system sends daily updates to Zara’s headquarters.</a:t>
            </a:r>
          </a:p>
          <a:p>
            <a:pPr marL="457200" indent="-457200">
              <a:buFont typeface="+mj-lt"/>
              <a:buAutoNum type="alphaUcPeriod"/>
            </a:pPr>
            <a:r>
              <a:rPr lang="en-US" dirty="0" smtClean="0"/>
              <a:t>Managers report to designers what sold and what customers wanted but couldn’t find.</a:t>
            </a:r>
          </a:p>
          <a:p>
            <a:pPr marL="457200" indent="-457200">
              <a:buFont typeface="+mj-lt"/>
              <a:buAutoNum type="alphaUcPeriod"/>
            </a:pPr>
            <a:r>
              <a:rPr lang="en-US" dirty="0" smtClean="0"/>
              <a:t>The information is used to determine inventory management.</a:t>
            </a:r>
          </a:p>
          <a:p>
            <a:pPr marL="457200" indent="-457200">
              <a:buFont typeface="+mj-lt"/>
              <a:buAutoNum type="alphaUcPeriod"/>
            </a:pPr>
            <a:r>
              <a:rPr lang="en-US" dirty="0" smtClean="0"/>
              <a:t>New designs can be ordered twice a week.</a:t>
            </a:r>
          </a:p>
          <a:p>
            <a:pPr marL="457200" indent="-457200">
              <a:buFont typeface="+mj-lt"/>
              <a:buAutoNum type="alphaUcPeriod"/>
            </a:pPr>
            <a:r>
              <a:rPr lang="en-US" dirty="0" smtClean="0"/>
              <a:t>The entire process is automated so that new designs and products can be created quickly.</a:t>
            </a:r>
          </a:p>
          <a:p>
            <a:pPr marL="457200" indent="-457200">
              <a:buFont typeface="+mj-lt"/>
              <a:buAutoNum type="alphaUcPeriod"/>
            </a:pPr>
            <a:r>
              <a:rPr lang="en-US" dirty="0" smtClean="0"/>
              <a:t>Zara uses its information resources to sustain its advantages over competitors</a:t>
            </a:r>
          </a:p>
          <a:p>
            <a:pPr marL="457200" indent="-457200">
              <a:buFont typeface="+mj-lt"/>
              <a:buAutoNum type="alphaUcPeriod"/>
            </a:pPr>
            <a:endParaRPr lang="en-US" dirty="0" smtClean="0"/>
          </a:p>
        </p:txBody>
      </p:sp>
    </p:spTree>
    <p:extLst>
      <p:ext uri="{BB962C8B-B14F-4D97-AF65-F5344CB8AC3E}">
        <p14:creationId xmlns:p14="http://schemas.microsoft.com/office/powerpoint/2010/main" val="50975951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1066800"/>
          </a:xfrm>
        </p:spPr>
        <p:txBody>
          <a:bodyPr>
            <a:noAutofit/>
          </a:bodyPr>
          <a:lstStyle/>
          <a:p>
            <a:r>
              <a:rPr lang="en-US" b="1" dirty="0">
                <a:solidFill>
                  <a:srgbClr val="0036A2"/>
                </a:solidFill>
              </a:rPr>
              <a:t>Match Zara’s support activity to the Porter’s value chain activity it represents.</a:t>
            </a:r>
          </a:p>
        </p:txBody>
      </p:sp>
      <p:sp>
        <p:nvSpPr>
          <p:cNvPr id="3" name="Content Placeholder 2"/>
          <p:cNvSpPr>
            <a:spLocks noGrp="1"/>
          </p:cNvSpPr>
          <p:nvPr>
            <p:ph idx="1"/>
          </p:nvPr>
        </p:nvSpPr>
        <p:spPr>
          <a:xfrm>
            <a:off x="457200" y="1828799"/>
            <a:ext cx="4267200" cy="4191001"/>
          </a:xfrm>
        </p:spPr>
        <p:txBody>
          <a:bodyPr/>
          <a:lstStyle/>
          <a:p>
            <a:pPr marL="457200" indent="-457200">
              <a:buFont typeface="+mj-lt"/>
              <a:buAutoNum type="arabicPeriod"/>
            </a:pPr>
            <a:r>
              <a:rPr lang="en-US" dirty="0"/>
              <a:t>Store managers are trained to not only service customers but also discover what the customer wants but is unable to find.</a:t>
            </a:r>
          </a:p>
          <a:p>
            <a:pPr marL="457200" indent="-457200">
              <a:buFont typeface="+mj-lt"/>
              <a:buAutoNum type="arabicPeriod"/>
            </a:pPr>
            <a:r>
              <a:rPr lang="en-US" dirty="0"/>
              <a:t>Zara works with hardware and software vendors to develop and design automated systems that support activities like the distribution of goods and the cutting of fabrics.</a:t>
            </a:r>
          </a:p>
          <a:p>
            <a:pPr marL="457200" indent="-457200">
              <a:buFont typeface="+mj-lt"/>
              <a:buAutoNum type="arabicPeriod"/>
            </a:pPr>
            <a:r>
              <a:rPr lang="en-US" dirty="0"/>
              <a:t>Fabric suppliers are paid for the fabric Zara has purchased.</a:t>
            </a:r>
          </a:p>
          <a:p>
            <a:pPr marL="457200" indent="-457200">
              <a:buFont typeface="+mj-lt"/>
              <a:buAutoNum type="arabicPeriod"/>
            </a:pPr>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20</a:t>
            </a:fld>
            <a:endParaRPr lang="en-US"/>
          </a:p>
        </p:txBody>
      </p:sp>
      <p:sp>
        <p:nvSpPr>
          <p:cNvPr id="6" name="TextBox 5"/>
          <p:cNvSpPr txBox="1"/>
          <p:nvPr/>
        </p:nvSpPr>
        <p:spPr>
          <a:xfrm>
            <a:off x="5682762" y="1828799"/>
            <a:ext cx="3156438" cy="1569660"/>
          </a:xfrm>
          <a:prstGeom prst="rect">
            <a:avLst/>
          </a:prstGeom>
          <a:noFill/>
        </p:spPr>
        <p:txBody>
          <a:bodyPr wrap="square" rtlCol="0">
            <a:spAutoFit/>
          </a:bodyPr>
          <a:lstStyle/>
          <a:p>
            <a:pPr marL="457200" indent="-457200">
              <a:buFont typeface="+mj-lt"/>
              <a:buAutoNum type="alphaUcPeriod"/>
            </a:pPr>
            <a:r>
              <a:rPr lang="en-US" sz="2400" dirty="0"/>
              <a:t>Purchasing</a:t>
            </a:r>
          </a:p>
          <a:p>
            <a:pPr marL="457200" indent="-457200">
              <a:buFont typeface="+mj-lt"/>
              <a:buAutoNum type="alphaUcPeriod"/>
            </a:pPr>
            <a:r>
              <a:rPr lang="en-US" sz="2400" dirty="0" smtClean="0"/>
              <a:t>Human </a:t>
            </a:r>
            <a:r>
              <a:rPr lang="en-US" sz="2400" dirty="0"/>
              <a:t>Resources</a:t>
            </a:r>
          </a:p>
          <a:p>
            <a:pPr marL="457200" indent="-457200">
              <a:buFont typeface="+mj-lt"/>
              <a:buAutoNum type="alphaUcPeriod"/>
            </a:pPr>
            <a:r>
              <a:rPr lang="en-US" sz="2400" dirty="0"/>
              <a:t>Technology</a:t>
            </a:r>
          </a:p>
          <a:p>
            <a:pPr marL="457200" indent="-457200">
              <a:buFont typeface="+mj-lt"/>
              <a:buAutoNum type="alphaUcPeriod"/>
            </a:pPr>
            <a:endParaRPr lang="en-US" sz="2400" dirty="0"/>
          </a:p>
        </p:txBody>
      </p:sp>
    </p:spTree>
    <p:extLst>
      <p:ext uri="{BB962C8B-B14F-4D97-AF65-F5344CB8AC3E}">
        <p14:creationId xmlns:p14="http://schemas.microsoft.com/office/powerpoint/2010/main" val="2386655373"/>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1066800"/>
          </a:xfrm>
        </p:spPr>
        <p:txBody>
          <a:bodyPr>
            <a:noAutofit/>
          </a:bodyPr>
          <a:lstStyle/>
          <a:p>
            <a:r>
              <a:rPr lang="en-US" b="1" dirty="0">
                <a:solidFill>
                  <a:srgbClr val="0036A2"/>
                </a:solidFill>
              </a:rPr>
              <a:t>Match the methodology used to align a firm’s business strategy with its information strategy</a:t>
            </a:r>
            <a:endParaRPr lang="en-US" b="1" dirty="0">
              <a:solidFill>
                <a:srgbClr val="0036A2"/>
              </a:solidFill>
            </a:endParaRPr>
          </a:p>
        </p:txBody>
      </p:sp>
      <p:sp>
        <p:nvSpPr>
          <p:cNvPr id="3" name="Content Placeholder 2"/>
          <p:cNvSpPr>
            <a:spLocks noGrp="1"/>
          </p:cNvSpPr>
          <p:nvPr>
            <p:ph idx="1"/>
          </p:nvPr>
        </p:nvSpPr>
        <p:spPr>
          <a:xfrm>
            <a:off x="457200" y="1828799"/>
            <a:ext cx="4267200" cy="4191001"/>
          </a:xfrm>
        </p:spPr>
        <p:txBody>
          <a:bodyPr/>
          <a:lstStyle/>
          <a:p>
            <a:pPr marL="457200" indent="-457200">
              <a:buFont typeface="+mj-lt"/>
              <a:buAutoNum type="arabicPeriod"/>
            </a:pPr>
            <a:r>
              <a:rPr lang="en-US" dirty="0"/>
              <a:t>Information resources should be used to strategically alter the marketplace while benefiting the firm’s position in the industry.</a:t>
            </a:r>
          </a:p>
          <a:p>
            <a:pPr marL="457200" indent="-457200">
              <a:buFont typeface="+mj-lt"/>
              <a:buAutoNum type="arabicPeriod"/>
            </a:pPr>
            <a:r>
              <a:rPr lang="en-US" dirty="0"/>
              <a:t>Information can lower cost of business and strategically adds value to the firm’s internal operations.</a:t>
            </a:r>
          </a:p>
          <a:p>
            <a:pPr marL="457200" indent="-457200">
              <a:buFont typeface="+mj-lt"/>
              <a:buAutoNum type="arabicPeriod"/>
            </a:pPr>
            <a:r>
              <a:rPr lang="en-US" dirty="0"/>
              <a:t>Leverage IT resources that are identified to create and sustain a strategic advantage for the firm.</a:t>
            </a:r>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21</a:t>
            </a:fld>
            <a:endParaRPr lang="en-US"/>
          </a:p>
        </p:txBody>
      </p:sp>
      <p:sp>
        <p:nvSpPr>
          <p:cNvPr id="6" name="TextBox 5"/>
          <p:cNvSpPr txBox="1"/>
          <p:nvPr/>
        </p:nvSpPr>
        <p:spPr>
          <a:xfrm>
            <a:off x="5682762" y="1828799"/>
            <a:ext cx="3156438" cy="2308324"/>
          </a:xfrm>
          <a:prstGeom prst="rect">
            <a:avLst/>
          </a:prstGeom>
          <a:noFill/>
        </p:spPr>
        <p:txBody>
          <a:bodyPr wrap="square" rtlCol="0">
            <a:spAutoFit/>
          </a:bodyPr>
          <a:lstStyle/>
          <a:p>
            <a:pPr marL="457200" indent="-457200">
              <a:buFont typeface="+mj-lt"/>
              <a:buAutoNum type="alphaUcPeriod"/>
            </a:pPr>
            <a:r>
              <a:rPr lang="en-US" sz="2400" dirty="0" smtClean="0"/>
              <a:t>Porter’s </a:t>
            </a:r>
            <a:r>
              <a:rPr lang="en-US" sz="2400" dirty="0"/>
              <a:t>Value Chain Framework</a:t>
            </a:r>
          </a:p>
          <a:p>
            <a:pPr marL="457200" indent="-457200">
              <a:buFont typeface="+mj-lt"/>
              <a:buAutoNum type="alphaUcPeriod"/>
            </a:pPr>
            <a:r>
              <a:rPr lang="en-US" sz="2400" dirty="0"/>
              <a:t>Porter’s 5 Competitive Forces</a:t>
            </a:r>
          </a:p>
          <a:p>
            <a:pPr marL="457200" indent="-457200">
              <a:buFont typeface="+mj-lt"/>
              <a:buAutoNum type="alphaUcPeriod"/>
            </a:pPr>
            <a:r>
              <a:rPr lang="en-US" sz="2400" dirty="0" smtClean="0"/>
              <a:t>Resource-Based </a:t>
            </a:r>
            <a:r>
              <a:rPr lang="en-US" sz="2400" dirty="0"/>
              <a:t>View</a:t>
            </a:r>
            <a:endParaRPr lang="en-US" sz="2400" dirty="0"/>
          </a:p>
        </p:txBody>
      </p:sp>
    </p:spTree>
    <p:extLst>
      <p:ext uri="{BB962C8B-B14F-4D97-AF65-F5344CB8AC3E}">
        <p14:creationId xmlns:p14="http://schemas.microsoft.com/office/powerpoint/2010/main" val="2030511569"/>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1066800"/>
          </a:xfrm>
        </p:spPr>
        <p:txBody>
          <a:bodyPr>
            <a:noAutofit/>
          </a:bodyPr>
          <a:lstStyle/>
          <a:p>
            <a:r>
              <a:rPr lang="en-US" b="1" dirty="0">
                <a:solidFill>
                  <a:srgbClr val="0036A2"/>
                </a:solidFill>
              </a:rPr>
              <a:t>Match the methodology used to align a firm’s business strategy with its information strategy</a:t>
            </a:r>
            <a:endParaRPr lang="en-US" b="1" dirty="0">
              <a:solidFill>
                <a:srgbClr val="0036A2"/>
              </a:solidFill>
            </a:endParaRPr>
          </a:p>
        </p:txBody>
      </p:sp>
      <p:sp>
        <p:nvSpPr>
          <p:cNvPr id="3" name="Content Placeholder 2"/>
          <p:cNvSpPr>
            <a:spLocks noGrp="1"/>
          </p:cNvSpPr>
          <p:nvPr>
            <p:ph idx="1"/>
          </p:nvPr>
        </p:nvSpPr>
        <p:spPr>
          <a:xfrm>
            <a:off x="457200" y="1828799"/>
            <a:ext cx="4267200" cy="4191001"/>
          </a:xfrm>
        </p:spPr>
        <p:txBody>
          <a:bodyPr/>
          <a:lstStyle/>
          <a:p>
            <a:pPr marL="457200" indent="-457200">
              <a:buFont typeface="+mj-lt"/>
              <a:buAutoNum type="arabicPeriod"/>
            </a:pPr>
            <a:r>
              <a:rPr lang="en-US" dirty="0"/>
              <a:t>Store managers are trained to not only service customers but also discover what the customer wants but is unable to find.</a:t>
            </a:r>
          </a:p>
          <a:p>
            <a:pPr marL="457200" indent="-457200">
              <a:buFont typeface="+mj-lt"/>
              <a:buAutoNum type="arabicPeriod"/>
            </a:pPr>
            <a:r>
              <a:rPr lang="en-US" dirty="0"/>
              <a:t>Zara works with hardware and software vendors to develop and design automated systems that support activities like the distribution of goods and the cutting of fabrics.</a:t>
            </a:r>
          </a:p>
          <a:p>
            <a:pPr marL="457200" indent="-457200">
              <a:buFont typeface="+mj-lt"/>
              <a:buAutoNum type="arabicPeriod"/>
            </a:pPr>
            <a:r>
              <a:rPr lang="en-US" dirty="0"/>
              <a:t>Fabric suppliers are paid for the fabric Zara has purchased.</a:t>
            </a:r>
            <a:endParaRPr lang="en-US" dirty="0"/>
          </a:p>
        </p:txBody>
      </p:sp>
      <p:sp>
        <p:nvSpPr>
          <p:cNvPr id="4" name="Slide Number Placeholder 3"/>
          <p:cNvSpPr>
            <a:spLocks noGrp="1"/>
          </p:cNvSpPr>
          <p:nvPr>
            <p:ph type="sldNum" sz="quarter" idx="12"/>
          </p:nvPr>
        </p:nvSpPr>
        <p:spPr/>
        <p:txBody>
          <a:bodyPr/>
          <a:lstStyle/>
          <a:p>
            <a:fld id="{24C395CD-CF51-49C4-9BB7-6F234626280F}" type="slidenum">
              <a:rPr lang="en-US" smtClean="0"/>
              <a:t>22</a:t>
            </a:fld>
            <a:endParaRPr lang="en-US"/>
          </a:p>
        </p:txBody>
      </p:sp>
      <p:sp>
        <p:nvSpPr>
          <p:cNvPr id="6" name="TextBox 5"/>
          <p:cNvSpPr txBox="1"/>
          <p:nvPr/>
        </p:nvSpPr>
        <p:spPr>
          <a:xfrm>
            <a:off x="5682762" y="1828799"/>
            <a:ext cx="3156438" cy="1569660"/>
          </a:xfrm>
          <a:prstGeom prst="rect">
            <a:avLst/>
          </a:prstGeom>
          <a:noFill/>
        </p:spPr>
        <p:txBody>
          <a:bodyPr wrap="square" rtlCol="0">
            <a:spAutoFit/>
          </a:bodyPr>
          <a:lstStyle/>
          <a:p>
            <a:pPr marL="457200" indent="-457200">
              <a:buFont typeface="+mj-lt"/>
              <a:buAutoNum type="alphaUcPeriod"/>
            </a:pPr>
            <a:r>
              <a:rPr lang="en-US" sz="2400" dirty="0" smtClean="0"/>
              <a:t>Purchasing</a:t>
            </a:r>
          </a:p>
          <a:p>
            <a:pPr marL="457200" indent="-457200">
              <a:buFont typeface="+mj-lt"/>
              <a:buAutoNum type="alphaUcPeriod"/>
            </a:pPr>
            <a:r>
              <a:rPr lang="en-US" sz="2400" dirty="0" smtClean="0"/>
              <a:t>Technology</a:t>
            </a:r>
            <a:endParaRPr lang="en-US" sz="2400" dirty="0"/>
          </a:p>
          <a:p>
            <a:pPr marL="457200" indent="-457200">
              <a:buFont typeface="+mj-lt"/>
              <a:buAutoNum type="alphaUcPeriod"/>
            </a:pPr>
            <a:r>
              <a:rPr lang="en-US" sz="2400" dirty="0" smtClean="0"/>
              <a:t>Human </a:t>
            </a:r>
            <a:r>
              <a:rPr lang="en-US" sz="2400" dirty="0"/>
              <a:t>Resources</a:t>
            </a:r>
          </a:p>
          <a:p>
            <a:pPr marL="457200" indent="-457200">
              <a:buFont typeface="+mj-lt"/>
              <a:buAutoNum type="alphaUcPeriod"/>
            </a:pPr>
            <a:endParaRPr lang="en-US" sz="2400" dirty="0"/>
          </a:p>
        </p:txBody>
      </p:sp>
    </p:spTree>
    <p:extLst>
      <p:ext uri="{BB962C8B-B14F-4D97-AF65-F5344CB8AC3E}">
        <p14:creationId xmlns:p14="http://schemas.microsoft.com/office/powerpoint/2010/main" val="598952778"/>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0600" y="76200"/>
            <a:ext cx="6937412" cy="549381"/>
          </a:xfrm>
          <a:prstGeom prst="rect">
            <a:avLst/>
          </a:prstGeom>
          <a:noFill/>
          <a:ln/>
        </p:spPr>
        <p:style>
          <a:lnRef idx="2">
            <a:schemeClr val="dk1"/>
          </a:lnRef>
          <a:fillRef idx="1">
            <a:schemeClr val="lt1"/>
          </a:fillRef>
          <a:effectRef idx="0">
            <a:schemeClr val="dk1"/>
          </a:effectRef>
          <a:fontRef idx="minor">
            <a:schemeClr val="dk1"/>
          </a:fontRef>
        </p:style>
        <p:txBody>
          <a:bodyPr wrap="none">
            <a:spAutoFit/>
          </a:bodyPr>
          <a:lstStyle/>
          <a:p>
            <a:pPr defTabSz="685800">
              <a:lnSpc>
                <a:spcPct val="90000"/>
              </a:lnSpc>
              <a:spcBef>
                <a:spcPct val="0"/>
              </a:spcBef>
              <a:defRPr/>
            </a:pPr>
            <a:r>
              <a:rPr lang="en-US" sz="3300" b="1" dirty="0" smtClean="0">
                <a:solidFill>
                  <a:srgbClr val="0036A2"/>
                </a:solidFill>
                <a:latin typeface="+mj-lt"/>
                <a:ea typeface="+mj-ea"/>
                <a:cs typeface="+mj-cs"/>
              </a:rPr>
              <a:t>Information Resources as Strategic Tools</a:t>
            </a:r>
            <a:endParaRPr lang="en-US" sz="3300" b="1" dirty="0">
              <a:solidFill>
                <a:srgbClr val="0036A2"/>
              </a:solidFill>
              <a:latin typeface="+mj-lt"/>
              <a:ea typeface="+mj-ea"/>
              <a:cs typeface="+mj-cs"/>
            </a:endParaRPr>
          </a:p>
        </p:txBody>
      </p:sp>
      <p:graphicFrame>
        <p:nvGraphicFramePr>
          <p:cNvPr id="6" name="Table 5"/>
          <p:cNvGraphicFramePr>
            <a:graphicFrameLocks noGrp="1"/>
          </p:cNvGraphicFramePr>
          <p:nvPr>
            <p:extLst>
              <p:ext uri="{D42A27DB-BD31-4B8C-83A1-F6EECF244321}">
                <p14:modId xmlns:p14="http://schemas.microsoft.com/office/powerpoint/2010/main" val="3559307842"/>
              </p:ext>
            </p:extLst>
          </p:nvPr>
        </p:nvGraphicFramePr>
        <p:xfrm>
          <a:off x="381000" y="762000"/>
          <a:ext cx="8610600" cy="5719059"/>
        </p:xfrm>
        <a:graphic>
          <a:graphicData uri="http://schemas.openxmlformats.org/drawingml/2006/table">
            <a:tbl>
              <a:tblPr/>
              <a:tblGrid>
                <a:gridCol w="2362200"/>
                <a:gridCol w="2743200"/>
                <a:gridCol w="3505200"/>
              </a:tblGrid>
              <a:tr h="417873">
                <a:tc>
                  <a:txBody>
                    <a:bodyPr/>
                    <a:lstStyle/>
                    <a:p>
                      <a:pPr marL="0" marR="0" algn="ctr" hangingPunct="0">
                        <a:lnSpc>
                          <a:spcPct val="200000"/>
                        </a:lnSpc>
                        <a:spcBef>
                          <a:spcPts val="0"/>
                        </a:spcBef>
                        <a:spcAft>
                          <a:spcPts val="0"/>
                        </a:spcAft>
                      </a:pPr>
                      <a:r>
                        <a:rPr lang="en-US" sz="1200" b="1" dirty="0">
                          <a:solidFill>
                            <a:schemeClr val="bg1"/>
                          </a:solidFill>
                          <a:latin typeface="+mn-lt"/>
                          <a:ea typeface="Times New Roman"/>
                          <a:cs typeface="Times New Roman"/>
                        </a:rPr>
                        <a:t>Type of Information Resource</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ctr" hangingPunct="0">
                        <a:lnSpc>
                          <a:spcPct val="200000"/>
                        </a:lnSpc>
                        <a:spcBef>
                          <a:spcPts val="0"/>
                        </a:spcBef>
                        <a:spcAft>
                          <a:spcPts val="0"/>
                        </a:spcAft>
                      </a:pPr>
                      <a:r>
                        <a:rPr lang="en-US" sz="1200" b="1" dirty="0">
                          <a:solidFill>
                            <a:schemeClr val="bg1"/>
                          </a:solidFill>
                          <a:latin typeface="+mn-lt"/>
                          <a:ea typeface="Times New Roman"/>
                          <a:cs typeface="Times New Roman"/>
                        </a:rPr>
                        <a:t>Definition</a:t>
                      </a:r>
                      <a:endParaRPr lang="en-US" sz="1200" dirty="0">
                        <a:solidFill>
                          <a:schemeClr val="bg1"/>
                        </a:solidFill>
                        <a:latin typeface="+mn-lt"/>
                        <a:ea typeface="Times New Roman"/>
                        <a:cs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ctr" hangingPunct="0">
                        <a:lnSpc>
                          <a:spcPct val="200000"/>
                        </a:lnSpc>
                        <a:spcBef>
                          <a:spcPts val="0"/>
                        </a:spcBef>
                        <a:spcAft>
                          <a:spcPts val="0"/>
                        </a:spcAft>
                      </a:pPr>
                      <a:r>
                        <a:rPr lang="en-US" sz="1200" b="1" dirty="0">
                          <a:solidFill>
                            <a:schemeClr val="bg1"/>
                          </a:solidFill>
                          <a:latin typeface="+mn-lt"/>
                          <a:ea typeface="Times New Roman"/>
                          <a:cs typeface="Times New Roman"/>
                        </a:rPr>
                        <a:t>Example</a:t>
                      </a:r>
                      <a:endParaRPr lang="en-US" sz="1200" dirty="0">
                        <a:solidFill>
                          <a:schemeClr val="bg1"/>
                        </a:solidFill>
                        <a:latin typeface="+mn-lt"/>
                        <a:ea typeface="Times New Roman"/>
                        <a:cs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r>
              <a:tr h="626809">
                <a:tc>
                  <a:txBody>
                    <a:bodyPr/>
                    <a:lstStyle/>
                    <a:p>
                      <a:pPr marL="0" marR="0" algn="l" hangingPunct="0">
                        <a:lnSpc>
                          <a:spcPct val="100000"/>
                        </a:lnSpc>
                        <a:spcBef>
                          <a:spcPts val="0"/>
                        </a:spcBef>
                        <a:spcAft>
                          <a:spcPts val="0"/>
                        </a:spcAft>
                      </a:pPr>
                      <a:r>
                        <a:rPr lang="en-US" sz="1600" b="1" dirty="0" smtClean="0">
                          <a:latin typeface="+mn-lt"/>
                          <a:ea typeface="Times New Roman"/>
                          <a:cs typeface="Times New Roman"/>
                        </a:rPr>
                        <a:t>IT </a:t>
                      </a:r>
                      <a:r>
                        <a:rPr lang="en-US" sz="1600" b="1" dirty="0">
                          <a:latin typeface="+mn-lt"/>
                          <a:ea typeface="Times New Roman"/>
                          <a:cs typeface="Times New Roman"/>
                        </a:rPr>
                        <a:t>Asset</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gridSpan="2">
                  <a:txBody>
                    <a:bodyPr/>
                    <a:lstStyle/>
                    <a:p>
                      <a:pPr marL="0" marR="0" algn="l" hangingPunct="0">
                        <a:lnSpc>
                          <a:spcPct val="100000"/>
                        </a:lnSpc>
                        <a:spcBef>
                          <a:spcPts val="0"/>
                        </a:spcBef>
                        <a:spcAft>
                          <a:spcPts val="0"/>
                        </a:spcAft>
                      </a:pPr>
                      <a:r>
                        <a:rPr lang="en-US" sz="1300" dirty="0">
                          <a:latin typeface="+mn-lt"/>
                          <a:ea typeface="Times New Roman"/>
                          <a:cs typeface="Times New Roman"/>
                        </a:rPr>
                        <a:t>Anything that can be </a:t>
                      </a:r>
                      <a:r>
                        <a:rPr lang="en-US" sz="1300" dirty="0" smtClean="0">
                          <a:latin typeface="+mn-lt"/>
                          <a:ea typeface="Times New Roman"/>
                          <a:cs typeface="Times New Roman"/>
                        </a:rPr>
                        <a:t>used </a:t>
                      </a:r>
                      <a:r>
                        <a:rPr lang="en-US" sz="1300" dirty="0">
                          <a:latin typeface="+mn-lt"/>
                          <a:ea typeface="Times New Roman"/>
                          <a:cs typeface="Times New Roman"/>
                        </a:rPr>
                        <a:t>by a firm in its processes for creating, producing and/or offering its products (goods or services)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hMerge="1">
                  <a:txBody>
                    <a:bodyPr/>
                    <a:lstStyle/>
                    <a:p>
                      <a:endParaRPr lang="en-US"/>
                    </a:p>
                  </a:txBody>
                  <a:tcPr/>
                </a:tc>
              </a:tr>
              <a:tr h="569888">
                <a:tc>
                  <a:txBody>
                    <a:bodyPr/>
                    <a:lstStyle/>
                    <a:p>
                      <a:pPr marL="0" marR="0" algn="l" hangingPunct="0">
                        <a:lnSpc>
                          <a:spcPct val="100000"/>
                        </a:lnSpc>
                        <a:spcBef>
                          <a:spcPts val="0"/>
                        </a:spcBef>
                        <a:spcAft>
                          <a:spcPts val="0"/>
                        </a:spcAft>
                      </a:pPr>
                      <a:r>
                        <a:rPr lang="en-US" sz="1600" b="1" dirty="0" smtClean="0">
                          <a:latin typeface="+mn-lt"/>
                          <a:ea typeface="Times New Roman"/>
                          <a:cs typeface="Times New Roman"/>
                        </a:rPr>
                        <a:t>IS </a:t>
                      </a:r>
                      <a:r>
                        <a:rPr lang="en-US" sz="1600" b="1" dirty="0">
                          <a:latin typeface="+mn-lt"/>
                          <a:ea typeface="Times New Roman"/>
                          <a:cs typeface="Times New Roman"/>
                        </a:rPr>
                        <a:t>infrastructure</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Base foundation of the IT portfolio shared through the </a:t>
                      </a:r>
                      <a:r>
                        <a:rPr lang="en-US" sz="1300" dirty="0" smtClean="0">
                          <a:latin typeface="+mn-lt"/>
                          <a:ea typeface="Times New Roman"/>
                          <a:cs typeface="Times New Roman"/>
                        </a:rPr>
                        <a:t>firm</a:t>
                      </a:r>
                      <a:endParaRPr lang="en-US" sz="1300" dirty="0">
                        <a:latin typeface="+mn-lt"/>
                        <a:ea typeface="Times New Roman"/>
                        <a:cs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Hardware, software, network, data components, proprietary technology</a:t>
                      </a:r>
                      <a:r>
                        <a:rPr lang="en-US" sz="1300" dirty="0" smtClean="0">
                          <a:latin typeface="+mn-lt"/>
                          <a:ea typeface="Times New Roman"/>
                          <a:cs typeface="Times New Roman"/>
                        </a:rPr>
                        <a:t>, web-based </a:t>
                      </a:r>
                      <a:r>
                        <a:rPr lang="en-US" sz="1300" dirty="0">
                          <a:latin typeface="+mn-lt"/>
                          <a:ea typeface="Times New Roman"/>
                          <a:cs typeface="Times New Roman"/>
                        </a:rPr>
                        <a:t>services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067488">
                <a:tc>
                  <a:txBody>
                    <a:bodyPr/>
                    <a:lstStyle/>
                    <a:p>
                      <a:pPr marL="0" marR="0" algn="l" hangingPunct="0">
                        <a:lnSpc>
                          <a:spcPct val="100000"/>
                        </a:lnSpc>
                        <a:spcBef>
                          <a:spcPts val="0"/>
                        </a:spcBef>
                        <a:spcAft>
                          <a:spcPts val="0"/>
                        </a:spcAft>
                      </a:pPr>
                      <a:r>
                        <a:rPr lang="en-US" sz="1600" b="1" dirty="0" smtClean="0">
                          <a:latin typeface="+mn-lt"/>
                          <a:ea typeface="Times New Roman"/>
                          <a:cs typeface="Times New Roman"/>
                        </a:rPr>
                        <a:t>Information </a:t>
                      </a:r>
                      <a:r>
                        <a:rPr lang="en-US" sz="1600" b="1" dirty="0">
                          <a:latin typeface="+mn-lt"/>
                          <a:ea typeface="Times New Roman"/>
                          <a:cs typeface="Times New Roman"/>
                        </a:rPr>
                        <a:t>repository</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Data that is logically related and organized in a structured form </a:t>
                      </a:r>
                      <a:r>
                        <a:rPr lang="en-US" sz="1300" dirty="0" smtClean="0">
                          <a:latin typeface="+mn-lt"/>
                          <a:ea typeface="Times New Roman"/>
                          <a:cs typeface="Times New Roman"/>
                        </a:rPr>
                        <a:t>accessible </a:t>
                      </a:r>
                      <a:r>
                        <a:rPr lang="en-US" sz="1300" dirty="0">
                          <a:latin typeface="+mn-lt"/>
                          <a:ea typeface="Times New Roman"/>
                          <a:cs typeface="Times New Roman"/>
                        </a:rPr>
                        <a:t>and able for decision making purposes</a:t>
                      </a:r>
                      <a:r>
                        <a:rPr lang="en-US" sz="1300" dirty="0" smtClean="0">
                          <a:latin typeface="+mn-lt"/>
                          <a:ea typeface="Times New Roman"/>
                          <a:cs typeface="Times New Roman"/>
                        </a:rPr>
                        <a:t>.</a:t>
                      </a:r>
                      <a:endParaRPr lang="en-US" sz="1300" dirty="0">
                        <a:latin typeface="+mn-lt"/>
                        <a:ea typeface="Times New Roman"/>
                        <a:cs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Critical information about </a:t>
                      </a:r>
                      <a:r>
                        <a:rPr lang="en-US" sz="1300" dirty="0" smtClean="0">
                          <a:latin typeface="+mn-lt"/>
                          <a:ea typeface="Times New Roman"/>
                          <a:cs typeface="Times New Roman"/>
                        </a:rPr>
                        <a:t>customers </a:t>
                      </a:r>
                      <a:r>
                        <a:rPr lang="en-US" sz="1300" dirty="0">
                          <a:latin typeface="+mn-lt"/>
                          <a:ea typeface="Times New Roman"/>
                          <a:cs typeface="Times New Roman"/>
                        </a:rPr>
                        <a:t>that can </a:t>
                      </a:r>
                      <a:r>
                        <a:rPr lang="en-US" sz="1300" dirty="0" smtClean="0">
                          <a:latin typeface="+mn-lt"/>
                          <a:ea typeface="Times New Roman"/>
                          <a:cs typeface="Times New Roman"/>
                        </a:rPr>
                        <a:t>be used </a:t>
                      </a:r>
                      <a:r>
                        <a:rPr lang="en-US" sz="1300" dirty="0">
                          <a:latin typeface="+mn-lt"/>
                          <a:ea typeface="Times New Roman"/>
                          <a:cs typeface="Times New Roman"/>
                        </a:rPr>
                        <a:t>to gain strategic advantage.  Much of this information is increasingly available on the web.</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26809">
                <a:tc>
                  <a:txBody>
                    <a:bodyPr/>
                    <a:lstStyle/>
                    <a:p>
                      <a:pPr marL="0" marR="0" algn="l" hangingPunct="0">
                        <a:lnSpc>
                          <a:spcPct val="100000"/>
                        </a:lnSpc>
                        <a:spcBef>
                          <a:spcPts val="0"/>
                        </a:spcBef>
                        <a:spcAft>
                          <a:spcPts val="0"/>
                        </a:spcAft>
                      </a:pPr>
                      <a:r>
                        <a:rPr lang="en-US" sz="1600" b="1" dirty="0" smtClean="0">
                          <a:latin typeface="+mn-lt"/>
                          <a:ea typeface="Times New Roman"/>
                          <a:cs typeface="Times New Roman"/>
                        </a:rPr>
                        <a:t>IT </a:t>
                      </a:r>
                      <a:r>
                        <a:rPr lang="en-US" sz="1600" b="1" dirty="0">
                          <a:latin typeface="+mn-lt"/>
                          <a:ea typeface="Times New Roman"/>
                          <a:cs typeface="Times New Roman"/>
                        </a:rPr>
                        <a:t>Capability</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gridSpan="2">
                  <a:txBody>
                    <a:bodyPr/>
                    <a:lstStyle/>
                    <a:p>
                      <a:pPr marL="0" marR="0" algn="l" hangingPunct="0">
                        <a:lnSpc>
                          <a:spcPct val="100000"/>
                        </a:lnSpc>
                        <a:spcBef>
                          <a:spcPts val="0"/>
                        </a:spcBef>
                        <a:spcAft>
                          <a:spcPts val="0"/>
                        </a:spcAft>
                      </a:pPr>
                      <a:r>
                        <a:rPr lang="en-US" sz="1300" dirty="0" smtClean="0">
                          <a:latin typeface="+mn-lt"/>
                          <a:ea typeface="Times New Roman"/>
                          <a:cs typeface="Times New Roman"/>
                        </a:rPr>
                        <a:t>Something </a:t>
                      </a:r>
                      <a:r>
                        <a:rPr lang="en-US" sz="1300" dirty="0">
                          <a:latin typeface="+mn-lt"/>
                          <a:ea typeface="Times New Roman"/>
                          <a:cs typeface="Times New Roman"/>
                        </a:rPr>
                        <a:t>that is learned or developed over time in order for the firm to create, produce or offer it products </a:t>
                      </a:r>
                      <a:r>
                        <a:rPr lang="en-US" sz="1300" dirty="0" smtClean="0">
                          <a:latin typeface="+mn-lt"/>
                          <a:ea typeface="Times New Roman"/>
                          <a:cs typeface="Times New Roman"/>
                        </a:rPr>
                        <a:t>in </a:t>
                      </a:r>
                      <a:r>
                        <a:rPr lang="en-US" sz="1300" dirty="0">
                          <a:latin typeface="+mn-lt"/>
                          <a:ea typeface="Times New Roman"/>
                          <a:cs typeface="Times New Roman"/>
                        </a:rPr>
                        <a:t>IT assets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hMerge="1">
                  <a:txBody>
                    <a:bodyPr/>
                    <a:lstStyle/>
                    <a:p>
                      <a:endParaRPr lang="en-US"/>
                    </a:p>
                  </a:txBody>
                  <a:tcPr/>
                </a:tc>
              </a:tr>
              <a:tr h="633061">
                <a:tc>
                  <a:txBody>
                    <a:bodyPr/>
                    <a:lstStyle/>
                    <a:p>
                      <a:pPr marL="0" marR="0" algn="l" hangingPunct="0">
                        <a:lnSpc>
                          <a:spcPct val="100000"/>
                        </a:lnSpc>
                        <a:spcBef>
                          <a:spcPts val="0"/>
                        </a:spcBef>
                        <a:spcAft>
                          <a:spcPts val="0"/>
                        </a:spcAft>
                      </a:pPr>
                      <a:r>
                        <a:rPr lang="en-US" sz="1600" b="1" dirty="0" smtClean="0">
                          <a:latin typeface="+mn-lt"/>
                          <a:ea typeface="Times New Roman"/>
                          <a:cs typeface="Times New Roman"/>
                        </a:rPr>
                        <a:t>Technical </a:t>
                      </a:r>
                      <a:r>
                        <a:rPr lang="en-US" sz="1600" b="1" dirty="0">
                          <a:latin typeface="+mn-lt"/>
                          <a:ea typeface="Times New Roman"/>
                          <a:cs typeface="Times New Roman"/>
                        </a:rPr>
                        <a:t>skill</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Ability applied to designing, developing and implementing information systems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Proficiency in systems analysis and design; programming skills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984651">
                <a:tc>
                  <a:txBody>
                    <a:bodyPr/>
                    <a:lstStyle/>
                    <a:p>
                      <a:pPr marL="0" marR="0" algn="l" hangingPunct="0">
                        <a:lnSpc>
                          <a:spcPct val="100000"/>
                        </a:lnSpc>
                        <a:spcBef>
                          <a:spcPts val="0"/>
                        </a:spcBef>
                        <a:spcAft>
                          <a:spcPts val="0"/>
                        </a:spcAft>
                      </a:pPr>
                      <a:r>
                        <a:rPr lang="en-US" sz="1600" b="1" dirty="0" smtClean="0">
                          <a:latin typeface="+mn-lt"/>
                          <a:ea typeface="Times New Roman"/>
                          <a:cs typeface="Times New Roman"/>
                        </a:rPr>
                        <a:t>IT </a:t>
                      </a:r>
                      <a:r>
                        <a:rPr lang="en-US" sz="1600" b="1" dirty="0">
                          <a:latin typeface="+mn-lt"/>
                          <a:ea typeface="Times New Roman"/>
                          <a:cs typeface="Times New Roman"/>
                        </a:rPr>
                        <a:t>management skills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Ability to managing IT function and IT projects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Being </a:t>
                      </a:r>
                      <a:r>
                        <a:rPr lang="en-US" sz="1300" dirty="0" smtClean="0">
                          <a:latin typeface="+mn-lt"/>
                          <a:ea typeface="Times New Roman"/>
                          <a:cs typeface="Times New Roman"/>
                        </a:rPr>
                        <a:t>knowledgeable </a:t>
                      </a:r>
                      <a:r>
                        <a:rPr lang="en-US" sz="1300" dirty="0">
                          <a:latin typeface="+mn-lt"/>
                          <a:ea typeface="Times New Roman"/>
                          <a:cs typeface="Times New Roman"/>
                        </a:rPr>
                        <a:t>about </a:t>
                      </a:r>
                      <a:r>
                        <a:rPr lang="en-US" sz="1300" dirty="0" smtClean="0">
                          <a:latin typeface="+mn-lt"/>
                          <a:ea typeface="Times New Roman"/>
                          <a:cs typeface="Times New Roman"/>
                        </a:rPr>
                        <a:t>business processes </a:t>
                      </a:r>
                      <a:r>
                        <a:rPr lang="en-US" sz="1300" dirty="0">
                          <a:latin typeface="+mn-lt"/>
                          <a:ea typeface="Times New Roman"/>
                          <a:cs typeface="Times New Roman"/>
                        </a:rPr>
                        <a:t>and managing systems to support them; evaluating technology options; envisioning creative IS solutions to </a:t>
                      </a:r>
                      <a:r>
                        <a:rPr lang="en-US" sz="1300" dirty="0" smtClean="0">
                          <a:latin typeface="+mn-lt"/>
                          <a:ea typeface="Times New Roman"/>
                          <a:cs typeface="Times New Roman"/>
                        </a:rPr>
                        <a:t>business </a:t>
                      </a:r>
                      <a:r>
                        <a:rPr lang="en-US" sz="1300" dirty="0">
                          <a:latin typeface="+mn-lt"/>
                          <a:ea typeface="Times New Roman"/>
                          <a:cs typeface="Times New Roman"/>
                        </a:rPr>
                        <a:t>problems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791249">
                <a:tc>
                  <a:txBody>
                    <a:bodyPr/>
                    <a:lstStyle/>
                    <a:p>
                      <a:pPr marL="0" marR="0" algn="l" hangingPunct="0">
                        <a:lnSpc>
                          <a:spcPct val="100000"/>
                        </a:lnSpc>
                        <a:spcBef>
                          <a:spcPts val="0"/>
                        </a:spcBef>
                        <a:spcAft>
                          <a:spcPts val="0"/>
                        </a:spcAft>
                      </a:pPr>
                      <a:r>
                        <a:rPr lang="en-US" sz="1600" b="1" dirty="0" smtClean="0">
                          <a:latin typeface="+mn-lt"/>
                          <a:ea typeface="Times New Roman"/>
                          <a:cs typeface="Times New Roman"/>
                        </a:rPr>
                        <a:t>Relationship </a:t>
                      </a:r>
                      <a:r>
                        <a:rPr lang="en-US" sz="1600" b="1" dirty="0">
                          <a:latin typeface="+mn-lt"/>
                          <a:ea typeface="Times New Roman"/>
                          <a:cs typeface="Times New Roman"/>
                        </a:rPr>
                        <a:t>skills</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Ability of IS specialists to work with parties outside the IS department.</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l" hangingPunct="0">
                        <a:lnSpc>
                          <a:spcPct val="100000"/>
                        </a:lnSpc>
                        <a:spcBef>
                          <a:spcPts val="0"/>
                        </a:spcBef>
                        <a:spcAft>
                          <a:spcPts val="0"/>
                        </a:spcAft>
                      </a:pPr>
                      <a:r>
                        <a:rPr lang="en-US" sz="1300" dirty="0">
                          <a:latin typeface="+mn-lt"/>
                          <a:ea typeface="Times New Roman"/>
                          <a:cs typeface="Times New Roman"/>
                        </a:rPr>
                        <a:t>Spanning: having a good relationship between IT and </a:t>
                      </a:r>
                      <a:r>
                        <a:rPr lang="en-US" sz="1300" dirty="0" smtClean="0">
                          <a:latin typeface="+mn-lt"/>
                          <a:ea typeface="Times New Roman"/>
                          <a:cs typeface="Times New Roman"/>
                        </a:rPr>
                        <a:t>business </a:t>
                      </a:r>
                      <a:r>
                        <a:rPr lang="en-US" sz="1300" dirty="0">
                          <a:latin typeface="+mn-lt"/>
                          <a:ea typeface="Times New Roman"/>
                          <a:cs typeface="Times New Roman"/>
                        </a:rPr>
                        <a:t>managers</a:t>
                      </a:r>
                    </a:p>
                    <a:p>
                      <a:pPr marL="0" marR="0" algn="l" hangingPunct="0">
                        <a:lnSpc>
                          <a:spcPct val="100000"/>
                        </a:lnSpc>
                        <a:spcBef>
                          <a:spcPts val="0"/>
                        </a:spcBef>
                        <a:spcAft>
                          <a:spcPts val="0"/>
                        </a:spcAft>
                      </a:pPr>
                      <a:r>
                        <a:rPr lang="en-US" sz="1300" dirty="0" smtClean="0">
                          <a:latin typeface="+mn-lt"/>
                          <a:ea typeface="Times New Roman"/>
                          <a:cs typeface="Times New Roman"/>
                        </a:rPr>
                        <a:t>Externally-forced</a:t>
                      </a:r>
                      <a:r>
                        <a:rPr lang="en-US" sz="1300" dirty="0">
                          <a:latin typeface="+mn-lt"/>
                          <a:ea typeface="Times New Roman"/>
                          <a:cs typeface="Times New Roman"/>
                        </a:rPr>
                        <a:t>: have a good relationship with an outsourcing vendor</a:t>
                      </a: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66800" y="152400"/>
            <a:ext cx="6172200" cy="549381"/>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wrap="square">
            <a:spAutoFit/>
          </a:bodyPr>
          <a:lstStyle/>
          <a:p>
            <a:pPr defTabSz="685800">
              <a:lnSpc>
                <a:spcPct val="90000"/>
              </a:lnSpc>
              <a:spcBef>
                <a:spcPct val="0"/>
              </a:spcBef>
              <a:defRPr/>
            </a:pPr>
            <a:r>
              <a:rPr lang="en-US" sz="3300" b="1" dirty="0">
                <a:solidFill>
                  <a:srgbClr val="0036A2"/>
                </a:solidFill>
                <a:latin typeface="+mj-lt"/>
                <a:ea typeface="+mj-ea"/>
                <a:cs typeface="+mj-cs"/>
              </a:rPr>
              <a:t>Using a Resource Based View</a:t>
            </a:r>
          </a:p>
        </p:txBody>
      </p:sp>
      <p:graphicFrame>
        <p:nvGraphicFramePr>
          <p:cNvPr id="6" name="Table 5"/>
          <p:cNvGraphicFramePr>
            <a:graphicFrameLocks noGrp="1"/>
          </p:cNvGraphicFramePr>
          <p:nvPr/>
        </p:nvGraphicFramePr>
        <p:xfrm>
          <a:off x="457200" y="990600"/>
          <a:ext cx="8153398" cy="5486400"/>
        </p:xfrm>
        <a:graphic>
          <a:graphicData uri="http://schemas.openxmlformats.org/drawingml/2006/table">
            <a:tbl>
              <a:tblPr/>
              <a:tblGrid>
                <a:gridCol w="2702150"/>
                <a:gridCol w="1150829"/>
                <a:gridCol w="983268"/>
                <a:gridCol w="1148988"/>
                <a:gridCol w="1161877"/>
                <a:gridCol w="1006286"/>
              </a:tblGrid>
              <a:tr h="412693">
                <a:tc>
                  <a:txBody>
                    <a:bodyPr/>
                    <a:lstStyle/>
                    <a:p>
                      <a:pPr marL="0" marR="0" indent="0" algn="l" hangingPunct="0">
                        <a:lnSpc>
                          <a:spcPct val="200000"/>
                        </a:lnSpc>
                        <a:spcBef>
                          <a:spcPts val="0"/>
                        </a:spcBef>
                        <a:spcAft>
                          <a:spcPts val="0"/>
                        </a:spcAft>
                      </a:pPr>
                      <a:endParaRPr lang="en-US" sz="1400" dirty="0">
                        <a:solidFill>
                          <a:schemeClr val="bg1"/>
                        </a:solidFill>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gridSpan="2">
                  <a:txBody>
                    <a:bodyPr/>
                    <a:lstStyle/>
                    <a:p>
                      <a:pPr marL="0" marR="0" indent="0" algn="l" hangingPunct="0">
                        <a:lnSpc>
                          <a:spcPct val="200000"/>
                        </a:lnSpc>
                        <a:spcBef>
                          <a:spcPts val="0"/>
                        </a:spcBef>
                        <a:spcAft>
                          <a:spcPts val="0"/>
                        </a:spcAft>
                      </a:pPr>
                      <a:r>
                        <a:rPr lang="en-US" sz="1400" b="1" dirty="0">
                          <a:solidFill>
                            <a:schemeClr val="bg1"/>
                          </a:solidFill>
                          <a:latin typeface="New Caledonia"/>
                          <a:ea typeface="Times New Roman"/>
                          <a:cs typeface="Times New Roman"/>
                        </a:rPr>
                        <a:t>VALUE CREATION</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hMerge="1">
                  <a:txBody>
                    <a:bodyPr/>
                    <a:lstStyle/>
                    <a:p>
                      <a:endParaRPr lang="en-US"/>
                    </a:p>
                  </a:txBody>
                  <a:tcPr/>
                </a:tc>
                <a:tc gridSpan="3">
                  <a:txBody>
                    <a:bodyPr/>
                    <a:lstStyle/>
                    <a:p>
                      <a:pPr marL="0" marR="0" indent="0" algn="l" hangingPunct="0">
                        <a:lnSpc>
                          <a:spcPct val="200000"/>
                        </a:lnSpc>
                        <a:spcBef>
                          <a:spcPts val="0"/>
                        </a:spcBef>
                        <a:spcAft>
                          <a:spcPts val="0"/>
                        </a:spcAft>
                      </a:pPr>
                      <a:r>
                        <a:rPr lang="en-US" sz="1400" b="1" dirty="0">
                          <a:solidFill>
                            <a:schemeClr val="bg1"/>
                          </a:solidFill>
                          <a:latin typeface="New Caledonia"/>
                          <a:ea typeface="Times New Roman"/>
                          <a:cs typeface="Times New Roman"/>
                        </a:rPr>
                        <a:t>VALUE SUSTAINABILITY</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hMerge="1">
                  <a:txBody>
                    <a:bodyPr/>
                    <a:lstStyle/>
                    <a:p>
                      <a:endParaRPr lang="en-US"/>
                    </a:p>
                  </a:txBody>
                  <a:tcPr/>
                </a:tc>
                <a:tc hMerge="1">
                  <a:txBody>
                    <a:bodyPr/>
                    <a:lstStyle/>
                    <a:p>
                      <a:endParaRPr lang="en-US"/>
                    </a:p>
                  </a:txBody>
                  <a:tcPr/>
                </a:tc>
              </a:tr>
              <a:tr h="412693">
                <a:tc>
                  <a:txBody>
                    <a:bodyPr/>
                    <a:lstStyle/>
                    <a:p>
                      <a:pPr marL="0" marR="0" indent="0" algn="l" hangingPunct="0">
                        <a:lnSpc>
                          <a:spcPct val="200000"/>
                        </a:lnSpc>
                        <a:spcBef>
                          <a:spcPts val="0"/>
                        </a:spcBef>
                        <a:spcAft>
                          <a:spcPts val="0"/>
                        </a:spcAft>
                      </a:pPr>
                      <a:endParaRPr lang="en-US" sz="1400" dirty="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b="1" dirty="0">
                          <a:latin typeface="New Caledonia"/>
                          <a:ea typeface="Times New Roman"/>
                          <a:cs typeface="Times New Roman"/>
                        </a:rPr>
                        <a:t>Value</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b="1" dirty="0">
                          <a:latin typeface="New Caledonia"/>
                          <a:ea typeface="Times New Roman"/>
                          <a:cs typeface="Times New Roman"/>
                        </a:rPr>
                        <a:t>Rarity</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b="1" dirty="0">
                          <a:latin typeface="New Caledonia"/>
                          <a:ea typeface="Times New Roman"/>
                          <a:cs typeface="Times New Roman"/>
                        </a:rPr>
                        <a:t>Imitation</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b="1" dirty="0">
                          <a:latin typeface="New Caledonia"/>
                          <a:ea typeface="Times New Roman"/>
                          <a:cs typeface="Times New Roman"/>
                        </a:rPr>
                        <a:t>Substitution</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b="1" dirty="0">
                          <a:latin typeface="New Caledonia"/>
                          <a:ea typeface="Times New Roman"/>
                          <a:cs typeface="Times New Roman"/>
                        </a:rPr>
                        <a:t>Transfer</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640">
                <a:tc gridSpan="6">
                  <a:txBody>
                    <a:bodyPr/>
                    <a:lstStyle/>
                    <a:p>
                      <a:pPr marL="0" marR="0" indent="0" algn="l" hangingPunct="0">
                        <a:lnSpc>
                          <a:spcPct val="200000"/>
                        </a:lnSpc>
                        <a:spcBef>
                          <a:spcPts val="0"/>
                        </a:spcBef>
                        <a:spcAft>
                          <a:spcPts val="0"/>
                        </a:spcAft>
                      </a:pPr>
                      <a:r>
                        <a:rPr lang="en-US" sz="1400" b="1" dirty="0">
                          <a:latin typeface="New Caledonia"/>
                          <a:ea typeface="Times New Roman"/>
                          <a:cs typeface="Times New Roman"/>
                        </a:rPr>
                        <a:t>Information Asset</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48640">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IT Infrastructure</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640">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Information Repository</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L</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640">
                <a:tc gridSpan="6">
                  <a:txBody>
                    <a:bodyPr/>
                    <a:lstStyle/>
                    <a:p>
                      <a:pPr marL="0" marR="0" indent="0" algn="just" hangingPunct="0">
                        <a:lnSpc>
                          <a:spcPct val="200000"/>
                        </a:lnSpc>
                        <a:spcBef>
                          <a:spcPts val="0"/>
                        </a:spcBef>
                        <a:spcAft>
                          <a:spcPts val="0"/>
                        </a:spcAft>
                      </a:pPr>
                      <a:r>
                        <a:rPr lang="en-US" sz="1400" b="1" dirty="0">
                          <a:latin typeface="New Caledonia"/>
                          <a:ea typeface="Times New Roman"/>
                          <a:cs typeface="Times New Roman"/>
                        </a:rPr>
                        <a:t>Information Capability</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48640">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Technical Skills</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L</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640">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IT Management Skills</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L</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L</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693">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Relationship Skills</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endParaRPr lang="en-US" sz="140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endParaRPr lang="en-US" sz="140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endParaRPr lang="en-US" sz="140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endParaRPr lang="en-US" sz="1400" dirty="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endParaRPr lang="en-US" sz="1400" dirty="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640">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   </a:t>
                      </a:r>
                      <a:r>
                        <a:rPr lang="en-US" sz="1400" i="1" dirty="0">
                          <a:latin typeface="New Caledonia"/>
                          <a:ea typeface="Times New Roman"/>
                          <a:cs typeface="Times New Roman"/>
                        </a:rPr>
                        <a:t>Externally-focused</a:t>
                      </a:r>
                      <a:endParaRPr lang="en-US" sz="1400" dirty="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L</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L-M</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640">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   </a:t>
                      </a:r>
                      <a:r>
                        <a:rPr lang="en-US" sz="1400" i="1">
                          <a:latin typeface="New Caledonia"/>
                          <a:ea typeface="Times New Roman"/>
                          <a:cs typeface="Times New Roman"/>
                        </a:rPr>
                        <a:t>Spanning</a:t>
                      </a:r>
                      <a:endParaRPr lang="en-US" sz="140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a:latin typeface="New Caledonia"/>
                          <a:ea typeface="Times New Roman"/>
                          <a:cs typeface="Times New Roman"/>
                        </a:rPr>
                        <a:t>L</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L</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hangingPunct="0">
                        <a:lnSpc>
                          <a:spcPct val="200000"/>
                        </a:lnSpc>
                        <a:spcBef>
                          <a:spcPts val="0"/>
                        </a:spcBef>
                        <a:spcAft>
                          <a:spcPts val="0"/>
                        </a:spcAft>
                      </a:pPr>
                      <a:r>
                        <a:rPr lang="en-US" sz="1400" dirty="0">
                          <a:latin typeface="New Caledonia"/>
                          <a:ea typeface="Times New Roman"/>
                          <a:cs typeface="Times New Roman"/>
                        </a:rPr>
                        <a:t>L</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280">
                <a:tc gridSpan="6">
                  <a:txBody>
                    <a:bodyPr/>
                    <a:lstStyle/>
                    <a:p>
                      <a:pPr marL="0" marR="0" indent="0" algn="just" hangingPunct="0">
                        <a:lnSpc>
                          <a:spcPct val="200000"/>
                        </a:lnSpc>
                        <a:spcBef>
                          <a:spcPts val="0"/>
                        </a:spcBef>
                        <a:spcAft>
                          <a:spcPts val="0"/>
                        </a:spcAft>
                      </a:pPr>
                      <a:r>
                        <a:rPr lang="en-US" sz="1200" dirty="0">
                          <a:latin typeface="New Caledonia"/>
                          <a:ea typeface="Times New Roman"/>
                          <a:cs typeface="Times New Roman"/>
                        </a:rPr>
                        <a:t>Note: L = low; M = medium</a:t>
                      </a:r>
                      <a:r>
                        <a:rPr lang="en-US" sz="1200" dirty="0" smtClean="0">
                          <a:latin typeface="New Caledonia"/>
                          <a:ea typeface="Times New Roman"/>
                          <a:cs typeface="Times New Roman"/>
                        </a:rPr>
                        <a:t>; H </a:t>
                      </a:r>
                      <a:r>
                        <a:rPr lang="en-US" sz="1200" dirty="0">
                          <a:latin typeface="New Caledonia"/>
                          <a:ea typeface="Times New Roman"/>
                          <a:cs typeface="Times New Roman"/>
                        </a:rPr>
                        <a:t>= high</a:t>
                      </a: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26720">
                <a:tc gridSpan="6">
                  <a:txBody>
                    <a:bodyPr/>
                    <a:lstStyle/>
                    <a:p>
                      <a:pPr marL="0" marR="0" indent="0" algn="l" hangingPunct="0">
                        <a:lnSpc>
                          <a:spcPct val="100000"/>
                        </a:lnSpc>
                        <a:spcBef>
                          <a:spcPts val="0"/>
                        </a:spcBef>
                        <a:spcAft>
                          <a:spcPts val="0"/>
                        </a:spcAft>
                      </a:pPr>
                      <a:r>
                        <a:rPr lang="en-US" sz="1050" dirty="0" smtClean="0">
                          <a:latin typeface="New Caledonia"/>
                          <a:ea typeface="Times New Roman"/>
                          <a:cs typeface="Times New Roman"/>
                        </a:rPr>
                        <a:t>Adapted from Wade, M and </a:t>
                      </a:r>
                      <a:r>
                        <a:rPr lang="en-US" sz="1050" dirty="0" err="1" smtClean="0">
                          <a:latin typeface="New Caledonia"/>
                          <a:ea typeface="Times New Roman"/>
                          <a:cs typeface="Times New Roman"/>
                        </a:rPr>
                        <a:t>Hulland</a:t>
                      </a:r>
                      <a:r>
                        <a:rPr lang="en-US" sz="1050" dirty="0" smtClean="0">
                          <a:latin typeface="New Caledonia"/>
                          <a:ea typeface="Times New Roman"/>
                          <a:cs typeface="Times New Roman"/>
                        </a:rPr>
                        <a:t>, J. “The Resource-Based View and  Information Systems Research: Review, Extension and Suggestions for Future Research,,” </a:t>
                      </a:r>
                      <a:r>
                        <a:rPr lang="en-US" sz="1050" i="1" dirty="0" smtClean="0">
                          <a:latin typeface="New Caledonia"/>
                          <a:ea typeface="Times New Roman"/>
                          <a:cs typeface="Times New Roman"/>
                        </a:rPr>
                        <a:t>MIS Quarterly, 28</a:t>
                      </a:r>
                      <a:r>
                        <a:rPr lang="en-US" sz="1050" dirty="0" smtClean="0">
                          <a:latin typeface="New Caledonia"/>
                          <a:ea typeface="Times New Roman"/>
                          <a:cs typeface="Times New Roman"/>
                        </a:rPr>
                        <a:t>(1), pp. 107-142.</a:t>
                      </a:r>
                      <a:endParaRPr lang="en-US" sz="1050" dirty="0">
                        <a:latin typeface="New Caledonia"/>
                        <a:ea typeface="Times New Roman"/>
                        <a:cs typeface="Times New Roman"/>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996505701"/>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650" y="21229"/>
            <a:ext cx="7886700" cy="1045572"/>
          </a:xfrm>
        </p:spPr>
        <p:txBody>
          <a:bodyPr>
            <a:normAutofit/>
          </a:bodyPr>
          <a:lstStyle/>
          <a:p>
            <a:r>
              <a:rPr lang="en-US" b="1" dirty="0" smtClean="0">
                <a:solidFill>
                  <a:srgbClr val="0036A2"/>
                </a:solidFill>
              </a:rPr>
              <a:t>Advantages of Information Resource</a:t>
            </a:r>
          </a:p>
        </p:txBody>
      </p:sp>
      <p:sp>
        <p:nvSpPr>
          <p:cNvPr id="3" name="Content Placeholder 2"/>
          <p:cNvSpPr>
            <a:spLocks noGrp="1"/>
          </p:cNvSpPr>
          <p:nvPr>
            <p:ph idx="1"/>
          </p:nvPr>
        </p:nvSpPr>
        <p:spPr>
          <a:xfrm>
            <a:off x="457200" y="1371600"/>
            <a:ext cx="8229600" cy="4343400"/>
          </a:xfrm>
        </p:spPr>
        <p:txBody>
          <a:bodyPr>
            <a:normAutofit/>
          </a:bodyPr>
          <a:lstStyle/>
          <a:p>
            <a:pPr>
              <a:defRPr/>
            </a:pPr>
            <a:r>
              <a:rPr lang="en-US" b="1" dirty="0" smtClean="0">
                <a:solidFill>
                  <a:srgbClr val="002060"/>
                </a:solidFill>
              </a:rPr>
              <a:t>Information resource value :</a:t>
            </a:r>
          </a:p>
          <a:p>
            <a:pPr lvl="1"/>
            <a:r>
              <a:rPr lang="en-US" sz="2000" dirty="0" smtClean="0"/>
              <a:t>Eras I through III – value was derived from scarcity reflected in the cost to produce the information.</a:t>
            </a:r>
          </a:p>
          <a:p>
            <a:pPr lvl="1"/>
            <a:r>
              <a:rPr lang="en-US" sz="2000" dirty="0" smtClean="0"/>
              <a:t>Era IV – value was derived from plenitude</a:t>
            </a:r>
          </a:p>
          <a:p>
            <a:pPr>
              <a:buNone/>
            </a:pPr>
            <a:r>
              <a:rPr lang="en-US" dirty="0" smtClean="0"/>
              <a:t>	</a:t>
            </a:r>
            <a:r>
              <a:rPr lang="en-US" b="1" dirty="0" smtClean="0">
                <a:solidFill>
                  <a:srgbClr val="002060"/>
                </a:solidFill>
              </a:rPr>
              <a:t>Network effects </a:t>
            </a:r>
            <a:r>
              <a:rPr lang="en-US" dirty="0" smtClean="0"/>
              <a:t>is the value of a network node to a person or organization, it increases when others join the network. (i.e. e-mail)</a:t>
            </a:r>
          </a:p>
          <a:p>
            <a:pPr lvl="1">
              <a:defRPr/>
            </a:pPr>
            <a:r>
              <a:rPr lang="en-US" sz="2000" dirty="0" smtClean="0"/>
              <a:t>Rather than use production costs to guide the determination of price, information products might be priced to reflect their value to the buyer.</a:t>
            </a:r>
            <a:endParaRPr lang="en-US" sz="2000" dirty="0" smtClean="0">
              <a:ea typeface="+mn-ea"/>
              <a:cs typeface="+mn-cs"/>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Information Resource (IR) Discussions</a:t>
            </a:r>
            <a:endParaRPr lang="en-US" dirty="0"/>
          </a:p>
        </p:txBody>
      </p:sp>
      <p:sp>
        <p:nvSpPr>
          <p:cNvPr id="3" name="Content Placeholder 2"/>
          <p:cNvSpPr>
            <a:spLocks noGrp="1"/>
          </p:cNvSpPr>
          <p:nvPr>
            <p:ph idx="1"/>
          </p:nvPr>
        </p:nvSpPr>
        <p:spPr>
          <a:xfrm>
            <a:off x="457200" y="1447800"/>
            <a:ext cx="8534400" cy="4729163"/>
          </a:xfrm>
        </p:spPr>
        <p:txBody>
          <a:bodyPr>
            <a:normAutofit/>
          </a:bodyPr>
          <a:lstStyle/>
          <a:p>
            <a:r>
              <a:rPr lang="en-US" sz="2800" dirty="0" smtClean="0"/>
              <a:t>Who appropriate the value created in an IR?</a:t>
            </a:r>
          </a:p>
          <a:p>
            <a:pPr marL="690563" lvl="1" indent="-347663">
              <a:buFont typeface="Courier New" panose="02070309020205020404" pitchFamily="49" charset="0"/>
              <a:buChar char="o"/>
            </a:pPr>
            <a:r>
              <a:rPr lang="en-US" sz="2400" dirty="0" smtClean="0"/>
              <a:t>Value = Speed of IT </a:t>
            </a:r>
          </a:p>
          <a:p>
            <a:r>
              <a:rPr lang="en-US" sz="2800" dirty="0" smtClean="0"/>
              <a:t>Is the IR equally distributed? </a:t>
            </a:r>
          </a:p>
          <a:p>
            <a:pPr marL="690563" lvl="1" indent="-347663">
              <a:buFont typeface="Courier New" panose="02070309020205020404" pitchFamily="49" charset="0"/>
              <a:buChar char="o"/>
            </a:pPr>
            <a:r>
              <a:rPr lang="en-US" sz="2400" dirty="0" smtClean="0"/>
              <a:t>Early IT Adopters </a:t>
            </a:r>
          </a:p>
          <a:p>
            <a:pPr marL="690563" lvl="1" indent="-347663">
              <a:buFont typeface="Courier New" panose="02070309020205020404" pitchFamily="49" charset="0"/>
              <a:buChar char="o"/>
            </a:pPr>
            <a:r>
              <a:rPr lang="en-US" sz="2400" dirty="0" smtClean="0"/>
              <a:t>Experience with IT</a:t>
            </a:r>
          </a:p>
          <a:p>
            <a:r>
              <a:rPr lang="en-US" sz="2800" dirty="0" smtClean="0"/>
              <a:t>Is IR mobile?</a:t>
            </a:r>
          </a:p>
          <a:p>
            <a:pPr marL="690563" lvl="1" indent="-347663">
              <a:buFont typeface="Courier New" panose="02070309020205020404" pitchFamily="49" charset="0"/>
              <a:buChar char="o"/>
            </a:pPr>
            <a:r>
              <a:rPr lang="en-US" sz="2400" dirty="0" smtClean="0"/>
              <a:t>Loss of mobile employee</a:t>
            </a:r>
          </a:p>
          <a:p>
            <a:r>
              <a:rPr lang="en-US" sz="2800" dirty="0" smtClean="0"/>
              <a:t>Obsolescence of IR</a:t>
            </a:r>
          </a:p>
          <a:p>
            <a:pPr marL="690563" lvl="1" indent="-347663">
              <a:buFont typeface="Courier New" panose="02070309020205020404" pitchFamily="49" charset="0"/>
              <a:buChar char="o"/>
            </a:pPr>
            <a:r>
              <a:rPr lang="en-US" sz="2400" dirty="0" smtClean="0"/>
              <a:t>Rate of decline of value, validity of customer information</a:t>
            </a:r>
          </a:p>
        </p:txBody>
      </p:sp>
      <p:sp>
        <p:nvSpPr>
          <p:cNvPr id="4" name="Slide Number Placeholder 3"/>
          <p:cNvSpPr>
            <a:spLocks noGrp="1"/>
          </p:cNvSpPr>
          <p:nvPr>
            <p:ph type="sldNum" sz="quarter" idx="12"/>
          </p:nvPr>
        </p:nvSpPr>
        <p:spPr/>
        <p:txBody>
          <a:bodyPr/>
          <a:lstStyle/>
          <a:p>
            <a:fld id="{24C395CD-CF51-49C4-9BB7-6F234626280F}" type="slidenum">
              <a:rPr lang="en-US" smtClean="0"/>
              <a:t>6</a:t>
            </a:fld>
            <a:endParaRPr lang="en-US"/>
          </a:p>
        </p:txBody>
      </p:sp>
    </p:spTree>
    <p:extLst>
      <p:ext uri="{BB962C8B-B14F-4D97-AF65-F5344CB8AC3E}">
        <p14:creationId xmlns:p14="http://schemas.microsoft.com/office/powerpoint/2010/main" val="76986185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0036A2"/>
                </a:solidFill>
              </a:rPr>
              <a:t>Information Resources Strategy</a:t>
            </a:r>
            <a:endParaRPr lang="en-US" sz="3600" b="1" dirty="0">
              <a:solidFill>
                <a:srgbClr val="0036A2"/>
              </a:solidFill>
            </a:endParaRPr>
          </a:p>
        </p:txBody>
      </p:sp>
      <p:sp>
        <p:nvSpPr>
          <p:cNvPr id="3" name="Content Placeholder 2"/>
          <p:cNvSpPr>
            <a:spLocks noGrp="1"/>
          </p:cNvSpPr>
          <p:nvPr>
            <p:ph idx="1"/>
          </p:nvPr>
        </p:nvSpPr>
        <p:spPr/>
        <p:txBody>
          <a:bodyPr>
            <a:normAutofit/>
          </a:bodyPr>
          <a:lstStyle/>
          <a:p>
            <a:r>
              <a:rPr lang="en-US" sz="3200" dirty="0" smtClean="0"/>
              <a:t>Elements that influence competitive environment.</a:t>
            </a:r>
          </a:p>
          <a:p>
            <a:r>
              <a:rPr lang="en-US" sz="3200" dirty="0" smtClean="0"/>
              <a:t>Multiple view of the strategic landscape:</a:t>
            </a:r>
          </a:p>
          <a:p>
            <a:pPr marL="1085850" lvl="1" indent="-457200">
              <a:buFont typeface="+mj-lt"/>
              <a:buAutoNum type="arabicPeriod"/>
            </a:pPr>
            <a:r>
              <a:rPr lang="en-US" sz="2400" dirty="0" smtClean="0"/>
              <a:t>Porter’s five competitive forces model.</a:t>
            </a:r>
          </a:p>
          <a:p>
            <a:pPr marL="1085850" lvl="1" indent="-457200">
              <a:buFont typeface="+mj-lt"/>
              <a:buAutoNum type="arabicPeriod"/>
            </a:pPr>
            <a:r>
              <a:rPr lang="en-US" sz="2400" dirty="0" smtClean="0"/>
              <a:t>Porter’s value chain.</a:t>
            </a:r>
          </a:p>
          <a:p>
            <a:pPr marL="1085850" lvl="1" indent="-457200">
              <a:buFont typeface="+mj-lt"/>
              <a:buAutoNum type="arabicPeriod"/>
            </a:pPr>
            <a:r>
              <a:rPr lang="en-US" sz="2400" dirty="0" smtClean="0"/>
              <a:t>RBV types of IS resources for competitive advantage. </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606135" y="1752599"/>
            <a:ext cx="7394865" cy="4856307"/>
          </a:xfrm>
          <a:prstGeom prst="rect">
            <a:avLst/>
          </a:prstGeom>
          <a:noFill/>
          <a:ln w="9525">
            <a:noFill/>
            <a:miter lim="800000"/>
            <a:headEnd/>
            <a:tailEnd/>
          </a:ln>
          <a:effectLst/>
        </p:spPr>
      </p:pic>
      <p:sp>
        <p:nvSpPr>
          <p:cNvPr id="7" name="Text Box 5"/>
          <p:cNvSpPr txBox="1">
            <a:spLocks noChangeArrowheads="1"/>
          </p:cNvSpPr>
          <p:nvPr/>
        </p:nvSpPr>
        <p:spPr bwMode="auto">
          <a:xfrm>
            <a:off x="762000" y="914400"/>
            <a:ext cx="6705600" cy="646331"/>
          </a:xfrm>
          <a:prstGeom prst="rect">
            <a:avLst/>
          </a:prstGeom>
          <a:noFill/>
          <a:ln w="9525" algn="ctr">
            <a:solidFill>
              <a:schemeClr val="tx1"/>
            </a:solidFill>
            <a:miter lim="800000"/>
            <a:headEnd/>
            <a:tailEnd/>
          </a:ln>
        </p:spPr>
        <p:txBody>
          <a:bodyPr wrap="square">
            <a:spAutoFit/>
          </a:bodyPr>
          <a:lstStyle/>
          <a:p>
            <a:r>
              <a:rPr lang="en-US" dirty="0"/>
              <a:t>Figure 2.3  Five competitive forces with </a:t>
            </a:r>
            <a:r>
              <a:rPr lang="en-US" dirty="0" smtClean="0"/>
              <a:t>potential strategic </a:t>
            </a:r>
            <a:r>
              <a:rPr lang="en-US" dirty="0"/>
              <a:t>use </a:t>
            </a:r>
            <a:r>
              <a:rPr lang="en-US" dirty="0" smtClean="0"/>
              <a:t>of information </a:t>
            </a:r>
            <a:r>
              <a:rPr lang="en-US" dirty="0"/>
              <a:t>resources.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110" name="Group 174"/>
          <p:cNvGraphicFramePr>
            <a:graphicFrameLocks noGrp="1"/>
          </p:cNvGraphicFramePr>
          <p:nvPr>
            <p:ph sz="half" idx="1"/>
          </p:nvPr>
        </p:nvGraphicFramePr>
        <p:xfrm>
          <a:off x="457200" y="1066800"/>
          <a:ext cx="8534400" cy="5333999"/>
        </p:xfrm>
        <a:graphic>
          <a:graphicData uri="http://schemas.openxmlformats.org/drawingml/2006/table">
            <a:tbl>
              <a:tblPr>
                <a:tableStyleId>{C4B1156A-380E-4F78-BDF5-A606A8083BF9}</a:tableStyleId>
              </a:tblPr>
              <a:tblGrid>
                <a:gridCol w="1871578"/>
                <a:gridCol w="6662822"/>
              </a:tblGrid>
              <a:tr h="37503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chemeClr val="bg1"/>
                          </a:solidFill>
                          <a:effectLst/>
                        </a:rPr>
                        <a:t>Competitive Force</a:t>
                      </a:r>
                      <a:endParaRPr kumimoji="0" lang="en-US" sz="1600" b="1" i="0" u="none" strike="noStrike" cap="none" normalizeH="0" baseline="0" dirty="0" smtClean="0">
                        <a:ln>
                          <a:noFill/>
                        </a:ln>
                        <a:solidFill>
                          <a:schemeClr val="bg1"/>
                        </a:solidFill>
                        <a:effectLst/>
                        <a:latin typeface="Arial" charset="0"/>
                      </a:endParaRPr>
                    </a:p>
                  </a:txBody>
                  <a:tcPr horzOverflow="overflow">
                    <a:solidFill>
                      <a:schemeClr val="accent5">
                        <a:lumMod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chemeClr val="bg1"/>
                          </a:solidFill>
                          <a:effectLst/>
                        </a:rPr>
                        <a:t>IT Influence on Competitive Force</a:t>
                      </a:r>
                      <a:endParaRPr kumimoji="0" lang="en-US" sz="1600" b="1" i="0" u="none" strike="noStrike" cap="none" normalizeH="0" baseline="0" dirty="0" smtClean="0">
                        <a:ln>
                          <a:noFill/>
                        </a:ln>
                        <a:solidFill>
                          <a:schemeClr val="bg1"/>
                        </a:solidFill>
                        <a:effectLst/>
                        <a:latin typeface="Arial" charset="0"/>
                      </a:endParaRPr>
                    </a:p>
                  </a:txBody>
                  <a:tcPr horzOverflow="overflow">
                    <a:solidFill>
                      <a:schemeClr val="accent5">
                        <a:lumMod val="50000"/>
                      </a:schemeClr>
                    </a:solidFill>
                  </a:tcPr>
                </a:tc>
              </a:tr>
              <a:tr h="8592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u="none" strike="noStrike" cap="none" normalizeH="0" baseline="0" dirty="0" smtClean="0">
                          <a:ln>
                            <a:noFill/>
                          </a:ln>
                          <a:effectLst/>
                        </a:rPr>
                        <a:t>Threat of New Entrants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charset="0"/>
                      </a:endParaRPr>
                    </a:p>
                  </a:txBody>
                  <a:tcPr horzOverflow="overflow">
                    <a:noFill/>
                  </a:tcPr>
                </a:tc>
                <a:tc>
                  <a:txBody>
                    <a:bodyPr/>
                    <a:lstStyle/>
                    <a:p>
                      <a:pPr marL="0" marR="0" indent="0" algn="l" hangingPunct="0">
                        <a:lnSpc>
                          <a:spcPct val="100000"/>
                        </a:lnSpc>
                        <a:spcBef>
                          <a:spcPts val="0"/>
                        </a:spcBef>
                        <a:spcAft>
                          <a:spcPts val="0"/>
                        </a:spcAft>
                      </a:pPr>
                      <a:r>
                        <a:rPr lang="en-US" sz="1200" dirty="0"/>
                        <a:t>Zara’s IT supports its tightly-knit group of designers, market specialists, production managers and production planners. New entrants are unlikely to provide IT to support relationships that have been built over time. Further it has a rich information repository about </a:t>
                      </a:r>
                      <a:r>
                        <a:rPr lang="en-US" sz="1200" dirty="0" smtClean="0"/>
                        <a:t>customers </a:t>
                      </a:r>
                      <a:r>
                        <a:rPr lang="en-US" sz="1200" dirty="0"/>
                        <a:t>that would be hard to replicate.</a:t>
                      </a:r>
                      <a:endParaRPr lang="en-US" sz="1200" dirty="0">
                        <a:latin typeface="New Caledonia"/>
                        <a:ea typeface="Times New Roman"/>
                        <a:cs typeface="Times New Roman"/>
                      </a:endParaRPr>
                    </a:p>
                  </a:txBody>
                  <a:tcPr marL="68580" marR="68580" marT="0" marB="0">
                    <a:noFill/>
                  </a:tcPr>
                </a:tc>
              </a:tr>
              <a:tr h="131237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u="none" strike="noStrike" cap="none" normalizeH="0" baseline="0" dirty="0" smtClean="0">
                          <a:ln>
                            <a:noFill/>
                          </a:ln>
                          <a:effectLst/>
                        </a:rPr>
                        <a:t>Bargaining Power of Buyers</a:t>
                      </a:r>
                      <a:endParaRPr kumimoji="0" lang="en-US" sz="1400" b="1" i="0" u="none" strike="noStrike" cap="none" normalizeH="0" baseline="0" dirty="0" smtClean="0">
                        <a:ln>
                          <a:noFill/>
                        </a:ln>
                        <a:solidFill>
                          <a:schemeClr val="tx1"/>
                        </a:solidFill>
                        <a:effectLst/>
                        <a:latin typeface="Arial" charset="0"/>
                      </a:endParaRPr>
                    </a:p>
                  </a:txBody>
                  <a:tcPr horzOverflow="overflow">
                    <a:noFill/>
                  </a:tcPr>
                </a:tc>
                <a:tc>
                  <a:txBody>
                    <a:bodyPr/>
                    <a:lstStyle/>
                    <a:p>
                      <a:pPr marL="0" marR="0" indent="0" algn="l" hangingPunct="0">
                        <a:lnSpc>
                          <a:spcPct val="100000"/>
                        </a:lnSpc>
                        <a:spcBef>
                          <a:spcPts val="0"/>
                        </a:spcBef>
                        <a:spcAft>
                          <a:spcPts val="0"/>
                        </a:spcAft>
                      </a:pPr>
                      <a:r>
                        <a:rPr lang="en-US" sz="1200" dirty="0"/>
                        <a:t>With its constant </a:t>
                      </a:r>
                      <a:r>
                        <a:rPr lang="en-US" sz="1200" dirty="0" smtClean="0"/>
                        <a:t>infusion </a:t>
                      </a:r>
                      <a:r>
                        <a:rPr lang="en-US" sz="1200" dirty="0"/>
                        <a:t>of new products, buyers are drawn to Zara stores. Zara boasts more than 11,000 new designs a year, whereas competitors typically offer only 2,000 – 4,000.  Further, </a:t>
                      </a:r>
                      <a:r>
                        <a:rPr lang="en-US" sz="1200" dirty="0" smtClean="0"/>
                        <a:t>because </a:t>
                      </a:r>
                      <a:r>
                        <a:rPr lang="en-US" sz="1200" dirty="0"/>
                        <a:t>of the low inventory that the Zara stores stock, the regulars buy products they like when they see them </a:t>
                      </a:r>
                      <a:r>
                        <a:rPr lang="en-US" sz="1200" dirty="0" smtClean="0"/>
                        <a:t>because </a:t>
                      </a:r>
                      <a:r>
                        <a:rPr lang="en-US" sz="1200" dirty="0"/>
                        <a:t>they are likely to be gone the next time they visit the store. More recently Zara has employed laser technology to measure 10,000 women volunteers so that it can add the measurements of ‘real’ </a:t>
                      </a:r>
                      <a:r>
                        <a:rPr lang="en-US" sz="1200" dirty="0" smtClean="0"/>
                        <a:t>customers </a:t>
                      </a:r>
                      <a:r>
                        <a:rPr lang="en-US" sz="1200" dirty="0"/>
                        <a:t>into its information repositories.  This means that </a:t>
                      </a:r>
                      <a:r>
                        <a:rPr lang="en-US" sz="1200" dirty="0" smtClean="0"/>
                        <a:t>the </a:t>
                      </a:r>
                      <a:r>
                        <a:rPr lang="en-US" sz="1200" dirty="0"/>
                        <a:t>new products will be more likely to fit Zara </a:t>
                      </a:r>
                      <a:r>
                        <a:rPr lang="en-US" sz="1200" dirty="0" smtClean="0"/>
                        <a:t>customers</a:t>
                      </a:r>
                      <a:r>
                        <a:rPr lang="en-US" sz="1200" dirty="0"/>
                        <a:t>.</a:t>
                      </a:r>
                      <a:endParaRPr lang="en-US" sz="1200" dirty="0">
                        <a:latin typeface="New Caledonia"/>
                        <a:ea typeface="Times New Roman"/>
                        <a:cs typeface="Times New Roman"/>
                      </a:endParaRPr>
                    </a:p>
                  </a:txBody>
                  <a:tcPr marL="68580" marR="68580" marT="0" marB="0">
                    <a:noFill/>
                  </a:tcPr>
                </a:tc>
              </a:tr>
              <a:tr h="11248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u="none" strike="noStrike" cap="none" normalizeH="0" baseline="0" dirty="0" smtClean="0">
                          <a:ln>
                            <a:noFill/>
                          </a:ln>
                          <a:effectLst/>
                        </a:rPr>
                        <a:t>Bargaining Power of Suppliers</a:t>
                      </a:r>
                      <a:endParaRPr kumimoji="0" lang="en-US" sz="1400" b="1" i="0" u="none" strike="noStrike" cap="none" normalizeH="0" baseline="0" dirty="0" smtClean="0">
                        <a:ln>
                          <a:noFill/>
                        </a:ln>
                        <a:solidFill>
                          <a:schemeClr val="tx1"/>
                        </a:solidFill>
                        <a:effectLst/>
                        <a:latin typeface="Arial" charset="0"/>
                      </a:endParaRPr>
                    </a:p>
                  </a:txBody>
                  <a:tcPr horzOverflow="overflow">
                    <a:noFill/>
                  </a:tcPr>
                </a:tc>
                <a:tc>
                  <a:txBody>
                    <a:bodyPr/>
                    <a:lstStyle/>
                    <a:p>
                      <a:pPr marL="0" marR="0" indent="0" algn="l" hangingPunct="0">
                        <a:lnSpc>
                          <a:spcPct val="100000"/>
                        </a:lnSpc>
                        <a:spcBef>
                          <a:spcPts val="0"/>
                        </a:spcBef>
                        <a:spcAft>
                          <a:spcPts val="0"/>
                        </a:spcAft>
                      </a:pPr>
                      <a:r>
                        <a:rPr lang="en-US" sz="1200" dirty="0"/>
                        <a:t>Its computer-controlled cutting machine cuts up to 1000 layers at a time.  It then sends the cut materials to suppliers who sew the pieces together.  The suppliers’ work is relatively simple and many suppliers can do the sewing. </a:t>
                      </a:r>
                      <a:r>
                        <a:rPr lang="en-US" sz="1200" dirty="0" smtClean="0"/>
                        <a:t>Thus, </a:t>
                      </a:r>
                      <a:r>
                        <a:rPr lang="en-US" sz="1200" dirty="0"/>
                        <a:t>the pool of suppliers is expanded and Zara has greater flexibility in choosing the sewing companies. Further, </a:t>
                      </a:r>
                      <a:r>
                        <a:rPr lang="en-US" sz="1200" dirty="0" smtClean="0"/>
                        <a:t>because </a:t>
                      </a:r>
                      <a:r>
                        <a:rPr lang="en-US" sz="1200" dirty="0"/>
                        <a:t>Zara dyes 50% of the fabric in its plant, it is less dependent on suppliers and can respond more quickly to mid-season changes in </a:t>
                      </a:r>
                      <a:r>
                        <a:rPr lang="en-US" sz="1200" dirty="0" smtClean="0"/>
                        <a:t>customer </a:t>
                      </a:r>
                      <a:r>
                        <a:rPr lang="en-US" sz="1200" dirty="0"/>
                        <a:t>color preferences. </a:t>
                      </a:r>
                      <a:endParaRPr lang="en-US" sz="1200" dirty="0">
                        <a:latin typeface="New Caledonia"/>
                        <a:ea typeface="Times New Roman"/>
                        <a:cs typeface="Times New Roman"/>
                      </a:endParaRPr>
                    </a:p>
                  </a:txBody>
                  <a:tcPr marL="68580" marR="68580" marT="0" marB="0">
                    <a:noFill/>
                  </a:tcPr>
                </a:tc>
              </a:tr>
              <a:tr h="1095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u="none" strike="noStrike" cap="none" normalizeH="0" baseline="0" dirty="0" smtClean="0">
                          <a:ln>
                            <a:noFill/>
                          </a:ln>
                          <a:effectLst/>
                        </a:rPr>
                        <a:t>Threat of Substitute Products</a:t>
                      </a:r>
                      <a:endParaRPr kumimoji="0" lang="en-US" sz="1400" b="1" i="0" u="none" strike="noStrike" cap="none" normalizeH="0" baseline="0" dirty="0" smtClean="0">
                        <a:ln>
                          <a:noFill/>
                        </a:ln>
                        <a:solidFill>
                          <a:schemeClr val="tx1"/>
                        </a:solidFill>
                        <a:effectLst/>
                        <a:latin typeface="Arial" charset="0"/>
                      </a:endParaRPr>
                    </a:p>
                  </a:txBody>
                  <a:tcPr horzOverflow="overflow">
                    <a:noFill/>
                  </a:tcPr>
                </a:tc>
                <a:tc>
                  <a:txBody>
                    <a:bodyPr/>
                    <a:lstStyle/>
                    <a:p>
                      <a:pPr marL="0" marR="0" indent="0" algn="l" hangingPunct="0">
                        <a:lnSpc>
                          <a:spcPct val="100000"/>
                        </a:lnSpc>
                        <a:spcBef>
                          <a:spcPts val="0"/>
                        </a:spcBef>
                        <a:spcAft>
                          <a:spcPts val="0"/>
                        </a:spcAft>
                      </a:pPr>
                      <a:r>
                        <a:rPr lang="en-US" sz="1200" dirty="0" smtClean="0"/>
                        <a:t>Industry </a:t>
                      </a:r>
                      <a:r>
                        <a:rPr lang="en-US" sz="1200" dirty="0"/>
                        <a:t>competitors long marketed the desire of durable, classic lines. Zara </a:t>
                      </a:r>
                      <a:r>
                        <a:rPr lang="en-US" sz="1200" dirty="0" smtClean="0"/>
                        <a:t>forces </a:t>
                      </a:r>
                      <a:r>
                        <a:rPr lang="en-US" sz="1200" dirty="0"/>
                        <a:t>on meeting </a:t>
                      </a:r>
                      <a:r>
                        <a:rPr lang="en-US" sz="1200" dirty="0" smtClean="0"/>
                        <a:t>customer </a:t>
                      </a:r>
                      <a:r>
                        <a:rPr lang="en-US" sz="1200" dirty="0"/>
                        <a:t>preferences for trendy, low-cost fashion. It has the highest sales per square foot of any of its competitors. It does so with virtually no advertising and only 10% of stock is unsold.  It keeps its inventory levels very low and offers new products at an amazing pace for the </a:t>
                      </a:r>
                      <a:r>
                        <a:rPr lang="en-US" sz="1200" dirty="0" smtClean="0"/>
                        <a:t>industry </a:t>
                      </a:r>
                      <a:r>
                        <a:rPr lang="en-US" sz="1200" dirty="0"/>
                        <a:t>(i.e., 15 days from idea to shelves).  Zara has extremely efficient manufacturing and distribution operations.</a:t>
                      </a:r>
                      <a:endParaRPr lang="en-US" sz="1200" dirty="0">
                        <a:latin typeface="New Caledonia"/>
                        <a:ea typeface="Times New Roman"/>
                        <a:cs typeface="Times New Roman"/>
                      </a:endParaRPr>
                    </a:p>
                  </a:txBody>
                  <a:tcPr marL="68580" marR="68580" marT="0" marB="0">
                    <a:noFill/>
                  </a:tcPr>
                </a:tc>
              </a:tr>
              <a:tr h="5664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u="none" strike="noStrike" cap="none" normalizeH="0" baseline="0" dirty="0" smtClean="0">
                          <a:ln>
                            <a:noFill/>
                          </a:ln>
                          <a:effectLst/>
                        </a:rPr>
                        <a:t>Industrial Competitors</a:t>
                      </a:r>
                      <a:endParaRPr kumimoji="0" lang="en-US" sz="1400" b="1" i="0" u="none" strike="noStrike" cap="none" normalizeH="0" baseline="0" dirty="0" smtClean="0">
                        <a:ln>
                          <a:noFill/>
                        </a:ln>
                        <a:solidFill>
                          <a:schemeClr val="tx1"/>
                        </a:solidFill>
                        <a:effectLst/>
                        <a:latin typeface="Arial" charset="0"/>
                      </a:endParaRPr>
                    </a:p>
                  </a:txBody>
                  <a:tcPr horzOverflow="overflow">
                    <a:noFill/>
                  </a:tcPr>
                </a:tc>
                <a:tc>
                  <a:txBody>
                    <a:bodyPr/>
                    <a:lstStyle/>
                    <a:p>
                      <a:pPr marL="0" marR="0" indent="0" algn="l" hangingPunct="0">
                        <a:lnSpc>
                          <a:spcPct val="100000"/>
                        </a:lnSpc>
                        <a:spcBef>
                          <a:spcPts val="0"/>
                        </a:spcBef>
                        <a:spcAft>
                          <a:spcPts val="0"/>
                        </a:spcAft>
                      </a:pPr>
                      <a:r>
                        <a:rPr lang="en-US" sz="1200" dirty="0"/>
                        <a:t>Zara offers extremely fashionable lines that are only expected to last for approximately 10 wears.  It offers trendy, appealing apparel at a hard-to-beat price.</a:t>
                      </a:r>
                      <a:endParaRPr lang="en-US" sz="1200" dirty="0">
                        <a:latin typeface="New Caledonia"/>
                        <a:ea typeface="Times New Roman"/>
                        <a:cs typeface="Times New Roman"/>
                      </a:endParaRPr>
                    </a:p>
                  </a:txBody>
                  <a:tcPr marL="68580" marR="68580" marT="0" marB="0">
                    <a:noFill/>
                  </a:tcPr>
                </a:tc>
              </a:tr>
            </a:tbl>
          </a:graphicData>
        </a:graphic>
      </p:graphicFrame>
      <p:sp>
        <p:nvSpPr>
          <p:cNvPr id="19483" name="Text Box 80"/>
          <p:cNvSpPr txBox="1">
            <a:spLocks noChangeArrowheads="1"/>
          </p:cNvSpPr>
          <p:nvPr/>
        </p:nvSpPr>
        <p:spPr bwMode="auto">
          <a:xfrm>
            <a:off x="159804" y="228600"/>
            <a:ext cx="8989512" cy="549381"/>
          </a:xfrm>
          <a:prstGeom prst="rect">
            <a:avLst/>
          </a:prstGeom>
          <a:noFill/>
          <a:ln w="9525" algn="ctr">
            <a:solidFill>
              <a:schemeClr val="tx1"/>
            </a:solidFill>
            <a:miter lim="800000"/>
            <a:headEnd/>
            <a:tailEnd/>
          </a:ln>
        </p:spPr>
        <p:txBody>
          <a:bodyPr wrap="none">
            <a:spAutoFit/>
          </a:bodyPr>
          <a:lstStyle/>
          <a:p>
            <a:pPr defTabSz="685800">
              <a:lnSpc>
                <a:spcPct val="90000"/>
              </a:lnSpc>
              <a:spcBef>
                <a:spcPct val="0"/>
              </a:spcBef>
            </a:pPr>
            <a:r>
              <a:rPr lang="en-US" sz="3300" b="1" dirty="0">
                <a:solidFill>
                  <a:srgbClr val="0036A2"/>
                </a:solidFill>
                <a:latin typeface="+mj-lt"/>
                <a:ea typeface="+mj-ea"/>
                <a:cs typeface="+mj-cs"/>
              </a:rPr>
              <a:t>Application of five competitive forces model for </a:t>
            </a:r>
            <a:r>
              <a:rPr lang="en-US" sz="3300" b="1" dirty="0" smtClean="0">
                <a:solidFill>
                  <a:srgbClr val="0036A2"/>
                </a:solidFill>
                <a:latin typeface="+mj-lt"/>
                <a:ea typeface="+mj-ea"/>
                <a:cs typeface="+mj-cs"/>
              </a:rPr>
              <a:t>Zara</a:t>
            </a:r>
            <a:endParaRPr lang="en-US" sz="3300" b="1" dirty="0">
              <a:solidFill>
                <a:srgbClr val="0036A2"/>
              </a:solidFill>
              <a:latin typeface="+mj-lt"/>
              <a:ea typeface="+mj-ea"/>
              <a:cs typeface="+mj-cs"/>
            </a:endParaRPr>
          </a:p>
        </p:txBody>
      </p:sp>
    </p:spTree>
  </p:cSld>
  <p:clrMapOvr>
    <a:masterClrMapping/>
  </p:clrMapOvr>
  <p:transition spd="slow">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GeXH6ortg5F8MBDBCXffNY"/>
</p:tagLst>
</file>

<file path=ppt/tags/tag2.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2348</Words>
  <Application>Microsoft Office PowerPoint</Application>
  <PresentationFormat>On-screen Show (4:3)</PresentationFormat>
  <Paragraphs>259</Paragraphs>
  <Slides>22</Slides>
  <Notes>8</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 </vt:lpstr>
      <vt:lpstr>PowerPoint Presentation</vt:lpstr>
      <vt:lpstr>PowerPoint Presentation</vt:lpstr>
      <vt:lpstr>PowerPoint Presentation</vt:lpstr>
      <vt:lpstr>Advantages of Information Resource</vt:lpstr>
      <vt:lpstr> Information Resource (IR) Discussions</vt:lpstr>
      <vt:lpstr>Information Resources Strategy</vt:lpstr>
      <vt:lpstr>PowerPoint Presentation</vt:lpstr>
      <vt:lpstr>PowerPoint Presentation</vt:lpstr>
      <vt:lpstr>Porter’s Value Chain Model</vt:lpstr>
      <vt:lpstr>Strategic Alliances</vt:lpstr>
      <vt:lpstr>Types of Strategic Alliances</vt:lpstr>
      <vt:lpstr>Discussions</vt:lpstr>
      <vt:lpstr>Prioritize</vt:lpstr>
      <vt:lpstr>Matching</vt:lpstr>
      <vt:lpstr>Identify as an IT asset or an IT capability.</vt:lpstr>
      <vt:lpstr>Match an organization’s activity with the competitive force it has successfully influenced. </vt:lpstr>
      <vt:lpstr>Match Zara’s use of IT to the competitive force it influences.</vt:lpstr>
      <vt:lpstr>Match Zara’s primary activity to the Porter’s value chain activity it represents.</vt:lpstr>
      <vt:lpstr>Match Zara’s support activity to the Porter’s value chain activity it represents.</vt:lpstr>
      <vt:lpstr>Match the methodology used to align a firm’s business strategy with its information strategy</vt:lpstr>
      <vt:lpstr>Match the methodology used to align a firm’s business strategy with its information strategy</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 Strategic Use of Information Resources</dc:title>
  <dc:subject>Managing and Using Information Systems: A Strategic Approach 5ed</dc:subject>
  <dc:creator/>
  <dc:description>Managing and Using Information Systems: A Strategic Approach 5ed
By Keri Pearlson &amp; Carol Saunders
PowerPoint files by Michelle Ramim, Ph.D. (ramim@nova.edu)</dc:description>
  <cp:lastModifiedBy/>
  <cp:revision>1</cp:revision>
  <dcterms:created xsi:type="dcterms:W3CDTF">2010-02-01T21:08:06Z</dcterms:created>
  <dcterms:modified xsi:type="dcterms:W3CDTF">2013-11-11T18:29:41Z</dcterms:modified>
</cp:coreProperties>
</file>