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4" r:id="rId1"/>
  </p:sldMasterIdLst>
  <p:notesMasterIdLst>
    <p:notesMasterId r:id="rId46"/>
  </p:notesMasterIdLst>
  <p:handoutMasterIdLst>
    <p:handoutMasterId r:id="rId47"/>
  </p:handoutMasterIdLst>
  <p:sldIdLst>
    <p:sldId id="259" r:id="rId2"/>
    <p:sldId id="263" r:id="rId3"/>
    <p:sldId id="316" r:id="rId4"/>
    <p:sldId id="337" r:id="rId5"/>
    <p:sldId id="279" r:id="rId6"/>
    <p:sldId id="308" r:id="rId7"/>
    <p:sldId id="278" r:id="rId8"/>
    <p:sldId id="317" r:id="rId9"/>
    <p:sldId id="309" r:id="rId10"/>
    <p:sldId id="318" r:id="rId11"/>
    <p:sldId id="319" r:id="rId12"/>
    <p:sldId id="340" r:id="rId13"/>
    <p:sldId id="339" r:id="rId14"/>
    <p:sldId id="341" r:id="rId15"/>
    <p:sldId id="320" r:id="rId16"/>
    <p:sldId id="338" r:id="rId17"/>
    <p:sldId id="312" r:id="rId18"/>
    <p:sldId id="321" r:id="rId19"/>
    <p:sldId id="310" r:id="rId20"/>
    <p:sldId id="311" r:id="rId21"/>
    <p:sldId id="322" r:id="rId22"/>
    <p:sldId id="342" r:id="rId23"/>
    <p:sldId id="343" r:id="rId24"/>
    <p:sldId id="344" r:id="rId25"/>
    <p:sldId id="323" r:id="rId26"/>
    <p:sldId id="313" r:id="rId27"/>
    <p:sldId id="324" r:id="rId28"/>
    <p:sldId id="314" r:id="rId29"/>
    <p:sldId id="325" r:id="rId30"/>
    <p:sldId id="328" r:id="rId31"/>
    <p:sldId id="330" r:id="rId32"/>
    <p:sldId id="331" r:id="rId33"/>
    <p:sldId id="332" r:id="rId34"/>
    <p:sldId id="333" r:id="rId35"/>
    <p:sldId id="345" r:id="rId36"/>
    <p:sldId id="315" r:id="rId37"/>
    <p:sldId id="346" r:id="rId38"/>
    <p:sldId id="347" r:id="rId39"/>
    <p:sldId id="349" r:id="rId40"/>
    <p:sldId id="350" r:id="rId41"/>
    <p:sldId id="351" r:id="rId42"/>
    <p:sldId id="352" r:id="rId43"/>
    <p:sldId id="353" r:id="rId44"/>
    <p:sldId id="35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3333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autoAdjust="0"/>
    <p:restoredTop sz="97208" autoAdjust="0"/>
  </p:normalViewPr>
  <p:slideViewPr>
    <p:cSldViewPr>
      <p:cViewPr varScale="1">
        <p:scale>
          <a:sx n="125" d="100"/>
          <a:sy n="125" d="100"/>
        </p:scale>
        <p:origin x="1032" y="96"/>
      </p:cViewPr>
      <p:guideLst>
        <p:guide orient="horz" pos="2160"/>
        <p:guide orient="horz" pos="576"/>
        <p:guide pos="2880"/>
        <p:guide pos="288"/>
      </p:guideLst>
    </p:cSldViewPr>
  </p:slideViewPr>
  <p:outlineViewPr>
    <p:cViewPr>
      <p:scale>
        <a:sx n="33" d="100"/>
        <a:sy n="33" d="100"/>
      </p:scale>
      <p:origin x="0" y="156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12/3/2013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dirty="0"/>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12/3/2013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dirty="0"/>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dirty="0"/>
          </a:p>
        </p:txBody>
      </p:sp>
    </p:spTree>
    <p:extLst>
      <p:ext uri="{BB962C8B-B14F-4D97-AF65-F5344CB8AC3E}">
        <p14:creationId xmlns:p14="http://schemas.microsoft.com/office/powerpoint/2010/main" val="652912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Clients should appoint a chief technology officer (CTO) or technology group that will learn and assess emerging </a:t>
            </a:r>
            <a:r>
              <a:rPr lang="en-US" sz="1200" b="0" dirty="0" smtClean="0"/>
              <a:t>technologies that could be </a:t>
            </a:r>
            <a:r>
              <a:rPr lang="en-US" sz="1200" dirty="0" smtClean="0"/>
              <a:t>useful for their business strategy.</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646707-6BBD-41A9-B4DF-0C76A73A2D2A}" type="slidenum">
              <a:rPr lang="en-US" smtClean="0"/>
              <a:pPr/>
              <a:t>14</a:t>
            </a:fld>
            <a:endParaRPr lang="en-US" dirty="0"/>
          </a:p>
        </p:txBody>
      </p:sp>
    </p:spTree>
    <p:extLst>
      <p:ext uri="{BB962C8B-B14F-4D97-AF65-F5344CB8AC3E}">
        <p14:creationId xmlns:p14="http://schemas.microsoft.com/office/powerpoint/2010/main" val="305511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dirty="0"/>
          </a:p>
        </p:txBody>
      </p:sp>
    </p:spTree>
    <p:extLst>
      <p:ext uri="{BB962C8B-B14F-4D97-AF65-F5344CB8AC3E}">
        <p14:creationId xmlns:p14="http://schemas.microsoft.com/office/powerpoint/2010/main" val="2443138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20</a:t>
            </a:fld>
            <a:endParaRPr lang="en-US" dirty="0"/>
          </a:p>
        </p:txBody>
      </p:sp>
    </p:spTree>
    <p:extLst>
      <p:ext uri="{BB962C8B-B14F-4D97-AF65-F5344CB8AC3E}">
        <p14:creationId xmlns:p14="http://schemas.microsoft.com/office/powerpoint/2010/main" val="1736287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To manage risk, an SLA needs to spell out these requirements.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24</a:t>
            </a:fld>
            <a:endParaRPr lang="en-US" dirty="0"/>
          </a:p>
        </p:txBody>
      </p:sp>
    </p:spTree>
    <p:extLst>
      <p:ext uri="{BB962C8B-B14F-4D97-AF65-F5344CB8AC3E}">
        <p14:creationId xmlns:p14="http://schemas.microsoft.com/office/powerpoint/2010/main" val="109051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Rural sourcing is often viewed as more politically correct.</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25</a:t>
            </a:fld>
            <a:endParaRPr lang="en-US" dirty="0"/>
          </a:p>
        </p:txBody>
      </p:sp>
    </p:spTree>
    <p:extLst>
      <p:ext uri="{BB962C8B-B14F-4D97-AF65-F5344CB8AC3E}">
        <p14:creationId xmlns:p14="http://schemas.microsoft.com/office/powerpoint/2010/main" val="661690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cost savings that lure many companies to turn to offshoring need to be assessed in relation to the increased risks and communication problems in working with offshore workers and relying on them to handle major projects.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27</a:t>
            </a:fld>
            <a:endParaRPr lang="en-US" dirty="0"/>
          </a:p>
        </p:txBody>
      </p:sp>
    </p:spTree>
    <p:extLst>
      <p:ext uri="{BB962C8B-B14F-4D97-AF65-F5344CB8AC3E}">
        <p14:creationId xmlns:p14="http://schemas.microsoft.com/office/powerpoint/2010/main" val="1629969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Some countries created an entire industry of providing IT services through offshoring </a:t>
            </a:r>
            <a:r>
              <a:rPr lang="en-US" sz="1200" b="0" strike="noStrike" kern="1200" baseline="0" dirty="0" smtClean="0">
                <a:solidFill>
                  <a:schemeClr val="tx1"/>
                </a:solidFill>
                <a:latin typeface="+mn-lt"/>
                <a:ea typeface="+mn-ea"/>
                <a:cs typeface="+mn-cs"/>
              </a:rPr>
              <a:t>(</a:t>
            </a:r>
            <a:r>
              <a:rPr lang="en-US" sz="1200" b="0" strike="noStrike" kern="1200" baseline="0" smtClean="0">
                <a:solidFill>
                  <a:schemeClr val="tx1"/>
                </a:solidFill>
                <a:latin typeface="+mn-lt"/>
                <a:ea typeface="+mn-ea"/>
                <a:cs typeface="+mn-cs"/>
              </a:rPr>
              <a:t>e.g., </a:t>
            </a:r>
            <a:r>
              <a:rPr lang="en-US" sz="1200" b="0" kern="1200" baseline="0" smtClean="0">
                <a:solidFill>
                  <a:schemeClr val="tx1"/>
                </a:solidFill>
                <a:latin typeface="+mn-lt"/>
                <a:ea typeface="+mn-ea"/>
                <a:cs typeface="+mn-cs"/>
              </a:rPr>
              <a:t>India</a:t>
            </a:r>
            <a:r>
              <a:rPr lang="en-US" sz="1200" b="0" kern="1200" baseline="0" dirty="0" smtClean="0">
                <a:solidFill>
                  <a:schemeClr val="tx1"/>
                </a:solidFill>
                <a:latin typeface="+mn-lt"/>
                <a:ea typeface="+mn-ea"/>
                <a:cs typeface="+mn-cs"/>
              </a:rPr>
              <a:t>).</a:t>
            </a:r>
            <a:endParaRPr lang="en-US" sz="1200" b="0" strike="sngStrike" kern="1200" baseline="0" dirty="0" smtClean="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30</a:t>
            </a:fld>
            <a:endParaRPr lang="en-US" dirty="0"/>
          </a:p>
        </p:txBody>
      </p:sp>
    </p:spTree>
    <p:extLst>
      <p:ext uri="{BB962C8B-B14F-4D97-AF65-F5344CB8AC3E}">
        <p14:creationId xmlns:p14="http://schemas.microsoft.com/office/powerpoint/2010/main" val="806317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31</a:t>
            </a:fld>
            <a:endParaRPr lang="en-US" dirty="0"/>
          </a:p>
        </p:txBody>
      </p:sp>
    </p:spTree>
    <p:extLst>
      <p:ext uri="{BB962C8B-B14F-4D97-AF65-F5344CB8AC3E}">
        <p14:creationId xmlns:p14="http://schemas.microsoft.com/office/powerpoint/2010/main" val="3852926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biggest backsourcing of a contract to date was the one that JP Morgan had signed with IBM for a whopping $5 billion.</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33</a:t>
            </a:fld>
            <a:endParaRPr lang="en-US" dirty="0"/>
          </a:p>
        </p:txBody>
      </p:sp>
    </p:spTree>
    <p:extLst>
      <p:ext uri="{BB962C8B-B14F-4D97-AF65-F5344CB8AC3E}">
        <p14:creationId xmlns:p14="http://schemas.microsoft.com/office/powerpoint/2010/main" val="980986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strategic suppliers (kankei kaisa) fall into the keiretsu category whereas independent suppliers (dokuritsu kaisha) do not.</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34</a:t>
            </a:fld>
            <a:endParaRPr lang="en-US" dirty="0"/>
          </a:p>
        </p:txBody>
      </p:sp>
    </p:spTree>
    <p:extLst>
      <p:ext uri="{BB962C8B-B14F-4D97-AF65-F5344CB8AC3E}">
        <p14:creationId xmlns:p14="http://schemas.microsoft.com/office/powerpoint/2010/main" val="2031896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Duplicate this slide as necessary.</a:t>
            </a:r>
          </a:p>
          <a:p>
            <a:r>
              <a:rPr lang="en-US" dirty="0" smtClean="0"/>
              <a:t>This and related slides</a:t>
            </a:r>
            <a:r>
              <a:rPr lang="en-US" baseline="0" dirty="0" smtClean="0"/>
              <a:t> can be moved to the appendix or hidden if necessary.</a:t>
            </a:r>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dirty="0"/>
          </a:p>
        </p:txBody>
      </p:sp>
    </p:spTree>
    <p:extLst>
      <p:ext uri="{BB962C8B-B14F-4D97-AF65-F5344CB8AC3E}">
        <p14:creationId xmlns:p14="http://schemas.microsoft.com/office/powerpoint/2010/main" val="1666643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700" b="0" dirty="0" smtClean="0"/>
              <a:t>The answers to the “how” question focus on the </a:t>
            </a:r>
            <a:r>
              <a:rPr lang="en-US" sz="1700" dirty="0" smtClean="0"/>
              <a:t>scope of the outsourcing and the steps that should be taken to ensure success.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a:t>
            </a:fld>
            <a:endParaRPr lang="en-US" dirty="0"/>
          </a:p>
        </p:txBody>
      </p:sp>
    </p:spTree>
    <p:extLst>
      <p:ext uri="{BB962C8B-B14F-4D97-AF65-F5344CB8AC3E}">
        <p14:creationId xmlns:p14="http://schemas.microsoft.com/office/powerpoint/2010/main" val="4107359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strike="noStrike" kern="1200" baseline="0" dirty="0"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t is a cycle, and we could start anywhere. In cases where the “buy” option is selected and the company outsources, the client company must decide on “how” and “where.” The question focus</a:t>
            </a:r>
            <a:r>
              <a:rPr lang="en-US" sz="1200" b="0" kern="1200" baseline="0" dirty="0" smtClean="0">
                <a:solidFill>
                  <a:schemeClr val="tx1"/>
                </a:solidFill>
                <a:latin typeface="+mn-lt"/>
                <a:ea typeface="+mn-ea"/>
                <a:cs typeface="+mn-cs"/>
              </a:rPr>
              <a:t>es</a:t>
            </a:r>
            <a:r>
              <a:rPr lang="en-US" sz="1200" kern="1200" baseline="0" dirty="0" smtClean="0">
                <a:solidFill>
                  <a:schemeClr val="tx1"/>
                </a:solidFill>
                <a:latin typeface="+mn-lt"/>
                <a:ea typeface="+mn-ea"/>
                <a:cs typeface="+mn-cs"/>
              </a:rPr>
              <a:t> on whether to work with an outsourcing provider in its own country, </a:t>
            </a:r>
            <a:r>
              <a:rPr lang="en-US" sz="1200" b="0" kern="1200" baseline="0" dirty="0" smtClean="0">
                <a:solidFill>
                  <a:schemeClr val="tx1"/>
                </a:solidFill>
                <a:latin typeface="+mn-lt"/>
                <a:ea typeface="+mn-ea"/>
                <a:cs typeface="+mn-cs"/>
              </a:rPr>
              <a:t>to</a:t>
            </a:r>
            <a:r>
              <a:rPr lang="en-US" sz="1200" b="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offshore, or </a:t>
            </a:r>
            <a:r>
              <a:rPr lang="en-US" sz="1200" b="0" kern="1200" baseline="0" dirty="0" smtClean="0">
                <a:solidFill>
                  <a:schemeClr val="tx1"/>
                </a:solidFill>
                <a:latin typeface="+mn-lt"/>
                <a:ea typeface="+mn-ea"/>
                <a:cs typeface="+mn-cs"/>
              </a:rPr>
              <a:t>to use </a:t>
            </a:r>
            <a:r>
              <a:rPr lang="en-US" sz="1200" kern="1200" baseline="0" dirty="0" smtClean="0">
                <a:solidFill>
                  <a:schemeClr val="tx1"/>
                </a:solidFill>
                <a:latin typeface="+mn-lt"/>
                <a:ea typeface="+mn-ea"/>
                <a:cs typeface="+mn-cs"/>
              </a:rPr>
              <a:t>the cloud.</a:t>
            </a:r>
          </a:p>
        </p:txBody>
      </p:sp>
      <p:sp>
        <p:nvSpPr>
          <p:cNvPr id="4" name="Slide Number Placeholder 3"/>
          <p:cNvSpPr>
            <a:spLocks noGrp="1"/>
          </p:cNvSpPr>
          <p:nvPr>
            <p:ph type="sldNum" sz="quarter" idx="10"/>
          </p:nvPr>
        </p:nvSpPr>
        <p:spPr/>
        <p:txBody>
          <a:bodyPr/>
          <a:lstStyle/>
          <a:p>
            <a:fld id="{F8646707-6BBD-41A9-B4DF-0C76A73A2D2A}" type="slidenum">
              <a:rPr lang="en-US" smtClean="0"/>
              <a:pPr/>
              <a:t>6</a:t>
            </a:fld>
            <a:endParaRPr lang="en-US" dirty="0"/>
          </a:p>
        </p:txBody>
      </p:sp>
    </p:spTree>
    <p:extLst>
      <p:ext uri="{BB962C8B-B14F-4D97-AF65-F5344CB8AC3E}">
        <p14:creationId xmlns:p14="http://schemas.microsoft.com/office/powerpoint/2010/main" val="1494457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 major risk of insourcing is that the complexities of running IS in-house requires management attention and resources</a:t>
            </a:r>
          </a:p>
          <a:p>
            <a:r>
              <a:rPr lang="en-US" sz="1200" kern="1200" baseline="0" dirty="0" smtClean="0">
                <a:solidFill>
                  <a:schemeClr val="tx1"/>
                </a:solidFill>
                <a:latin typeface="+mn-lt"/>
                <a:ea typeface="+mn-ea"/>
                <a:cs typeface="+mn-cs"/>
              </a:rPr>
              <a:t>that might better serve the company if focused on other value-added activities.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dirty="0"/>
          </a:p>
        </p:txBody>
      </p:sp>
    </p:spTree>
    <p:extLst>
      <p:ext uri="{BB962C8B-B14F-4D97-AF65-F5344CB8AC3E}">
        <p14:creationId xmlns:p14="http://schemas.microsoft.com/office/powerpoint/2010/main" val="1710064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9</a:t>
            </a:fld>
            <a:endParaRPr lang="en-US" dirty="0"/>
          </a:p>
        </p:txBody>
      </p:sp>
    </p:spTree>
    <p:extLst>
      <p:ext uri="{BB962C8B-B14F-4D97-AF65-F5344CB8AC3E}">
        <p14:creationId xmlns:p14="http://schemas.microsoft.com/office/powerpoint/2010/main" val="909544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10</a:t>
            </a:fld>
            <a:endParaRPr lang="en-US" dirty="0"/>
          </a:p>
        </p:txBody>
      </p:sp>
    </p:spTree>
    <p:extLst>
      <p:ext uri="{BB962C8B-B14F-4D97-AF65-F5344CB8AC3E}">
        <p14:creationId xmlns:p14="http://schemas.microsoft.com/office/powerpoint/2010/main" val="3567768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Bringing in outside expertise can help management focus more attention on core activities rather than on IT issues.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12</a:t>
            </a:fld>
            <a:endParaRPr lang="en-US" dirty="0"/>
          </a:p>
        </p:txBody>
      </p:sp>
    </p:spTree>
    <p:extLst>
      <p:ext uri="{BB962C8B-B14F-4D97-AF65-F5344CB8AC3E}">
        <p14:creationId xmlns:p14="http://schemas.microsoft.com/office/powerpoint/2010/main" val="1813177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646707-6BBD-41A9-B4DF-0C76A73A2D2A}" type="slidenum">
              <a:rPr lang="en-US" smtClean="0"/>
              <a:pPr/>
              <a:t>13</a:t>
            </a:fld>
            <a:endParaRPr lang="en-US" dirty="0"/>
          </a:p>
        </p:txBody>
      </p:sp>
    </p:spTree>
    <p:extLst>
      <p:ext uri="{BB962C8B-B14F-4D97-AF65-F5344CB8AC3E}">
        <p14:creationId xmlns:p14="http://schemas.microsoft.com/office/powerpoint/2010/main" val="243150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795791-3E50-4732-956E-CDCF84EA8590}" type="datetime1">
              <a:rPr lang="en-US" smtClean="0"/>
              <a:t>12/3/2013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1978176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3FE8BC-4F8D-4DA2-A718-A6674D16DD9B}" type="datetime1">
              <a:rPr lang="en-US" smtClean="0"/>
              <a:t>12/3/2013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7972445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3FE8BC-4F8D-4DA2-A718-A6674D16DD9B}" type="datetime1">
              <a:rPr lang="en-US" smtClean="0"/>
              <a:t>12/3/2013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181264338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5319E1-3458-4821-97FA-76E3E4ADF77E}" type="datetime1">
              <a:rPr lang="en-US" smtClean="0"/>
              <a:t>12/3/2013</a:t>
            </a:fld>
            <a:endParaRPr lang="en-US" dirty="0"/>
          </a:p>
        </p:txBody>
      </p:sp>
      <p:sp>
        <p:nvSpPr>
          <p:cNvPr id="6" name="Slide Number Placeholder 5"/>
          <p:cNvSpPr>
            <a:spLocks noGrp="1"/>
          </p:cNvSpPr>
          <p:nvPr>
            <p:ph type="sldNum" sz="quarter" idx="12"/>
          </p:nvPr>
        </p:nvSpPr>
        <p:spPr/>
        <p:txBody>
          <a:bodyPr/>
          <a:lstStyle/>
          <a:p>
            <a:fld id="{526B40CB-C807-4ABD-BF0D-48954258D3FB}" type="slidenum">
              <a:rPr lang="en-US" smtClean="0"/>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9-</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30375544"/>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5393F4-DA58-4584-BD27-DAA7618B9C8B}" type="datetime1">
              <a:rPr lang="en-US" smtClean="0"/>
              <a:t>12/3/2013</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
        <p:nvSpPr>
          <p:cNvPr id="9"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9-</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2540899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419AAD-9106-454E-B666-8C52C0ADEE24}" type="datetime1">
              <a:rPr lang="en-US" smtClean="0"/>
              <a:t>12/3/2013</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dirty="0"/>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9-</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984366102"/>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63FE8BC-4F8D-4DA2-A718-A6674D16DD9B}" type="datetime1">
              <a:rPr lang="en-US" smtClean="0"/>
              <a:t>12/3/2013</a:t>
            </a:fld>
            <a:endParaRPr lang="en-US" dirty="0"/>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2407174556"/>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63FE8BC-4F8D-4DA2-A718-A6674D16DD9B}" type="datetime1">
              <a:rPr lang="en-US" smtClean="0"/>
              <a:t>12/3/2013</a:t>
            </a:fld>
            <a:endParaRPr lang="en-US" dirty="0"/>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139134228"/>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944E63-C077-415D-AB6B-83B5195E0DC8}" type="datetime1">
              <a:rPr lang="en-US" smtClean="0"/>
              <a:t>12/3/2013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r>
              <a:rPr lang="en-US" smtClean="0"/>
              <a:t>(c) 2013 John Wiley &amp; Sons, Inc.</a:t>
            </a:r>
            <a:endParaRPr lang="en-US" dirty="0"/>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dirty="0"/>
          </a:p>
        </p:txBody>
      </p:sp>
      <p:sp>
        <p:nvSpPr>
          <p:cNvPr id="5"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9-</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987240177"/>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FE8BC-4F8D-4DA2-A718-A6674D16DD9B}" type="datetime1">
              <a:rPr lang="en-US" smtClean="0"/>
              <a:t>12/3/2013</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2457904167"/>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FE8BC-4F8D-4DA2-A718-A6674D16DD9B}" type="datetime1">
              <a:rPr lang="en-US" smtClean="0"/>
              <a:t>12/3/2013</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243190185"/>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63FE8BC-4F8D-4DA2-A718-A6674D16DD9B}" type="datetime1">
              <a:rPr lang="en-US" smtClean="0"/>
              <a:t>12/3/2013</a:t>
            </a:fld>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26081430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fade/>
  </p:transition>
  <p:timing>
    <p:tnLst>
      <p:par>
        <p:cTn id="1" dur="indefinite" restart="never" nodeType="tmRoot"/>
      </p:par>
    </p:tnLst>
  </p:timing>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304800" y="228601"/>
            <a:ext cx="8534400" cy="761999"/>
          </a:xfrm>
        </p:spPr>
        <p:txBody>
          <a:bodyPr>
            <a:normAutofit fontScale="90000"/>
          </a:bodyPr>
          <a:lstStyle/>
          <a:p>
            <a:pPr algn="ctr"/>
            <a:r>
              <a:rPr kumimoji="1" lang="en-US" dirty="0" smtClean="0">
                <a:solidFill>
                  <a:schemeClr val="accent6">
                    <a:lumMod val="50000"/>
                  </a:schemeClr>
                </a:solidFill>
                <a:latin typeface="Arial Black" pitchFamily="34" charset="0"/>
              </a:rPr>
              <a:t>Managing and Using Information Systems: </a:t>
            </a:r>
            <a:br>
              <a:rPr kumimoji="1" lang="en-US" dirty="0" smtClean="0">
                <a:solidFill>
                  <a:schemeClr val="accent6">
                    <a:lumMod val="50000"/>
                  </a:schemeClr>
                </a:solidFill>
                <a:latin typeface="Arial Black" pitchFamily="34" charset="0"/>
              </a:rPr>
            </a:br>
            <a:r>
              <a:rPr kumimoji="1" lang="en-US" dirty="0" smtClean="0">
                <a:solidFill>
                  <a:schemeClr val="accent6">
                    <a:lumMod val="50000"/>
                  </a:schemeClr>
                </a:solidFill>
                <a:latin typeface="Arial Black" pitchFamily="34" charset="0"/>
              </a:rPr>
              <a:t>A Strategic Approach – Fifth Edition</a:t>
            </a:r>
            <a:endParaRPr lang="en-US" dirty="0">
              <a:solidFill>
                <a:schemeClr val="accent6">
                  <a:lumMod val="50000"/>
                </a:schemeClr>
              </a:solidFill>
            </a:endParaRPr>
          </a:p>
        </p:txBody>
      </p:sp>
      <p:sp>
        <p:nvSpPr>
          <p:cNvPr id="3" name="Subtitle 2"/>
          <p:cNvSpPr>
            <a:spLocks noGrp="1"/>
          </p:cNvSpPr>
          <p:nvPr>
            <p:ph type="subTitle" idx="1"/>
            <p:custDataLst>
              <p:tags r:id="rId3"/>
            </p:custDataLst>
          </p:nvPr>
        </p:nvSpPr>
        <p:spPr>
          <a:xfrm>
            <a:off x="0" y="4876800"/>
            <a:ext cx="9144000" cy="838200"/>
          </a:xfrm>
        </p:spPr>
        <p:txBody>
          <a:bodyPr>
            <a:noAutofit/>
          </a:bodyPr>
          <a:lstStyle/>
          <a:p>
            <a:pPr algn="ctr">
              <a:lnSpc>
                <a:spcPct val="80000"/>
              </a:lnSpc>
            </a:pPr>
            <a:r>
              <a:rPr lang="en-US" sz="2400" b="1" i="1" dirty="0" smtClean="0"/>
              <a:t>Information Systems</a:t>
            </a:r>
          </a:p>
          <a:p>
            <a:pPr algn="ctr">
              <a:lnSpc>
                <a:spcPct val="80000"/>
              </a:lnSpc>
            </a:pPr>
            <a:r>
              <a:rPr lang="en-US" sz="2400" b="1" i="1" dirty="0" smtClean="0"/>
              <a:t>Sourcing</a:t>
            </a:r>
            <a:endParaRPr lang="en-US" sz="2000" b="1" i="1" dirty="0"/>
          </a:p>
        </p:txBody>
      </p:sp>
      <p:sp>
        <p:nvSpPr>
          <p:cNvPr id="4" name="Footer Placeholder 3"/>
          <p:cNvSpPr>
            <a:spLocks noGrp="1"/>
          </p:cNvSpPr>
          <p:nvPr>
            <p:ph type="ftr" sz="quarter" idx="4294967295"/>
          </p:nvPr>
        </p:nvSpPr>
        <p:spPr>
          <a:xfrm>
            <a:off x="3028950" y="6356351"/>
            <a:ext cx="3086100" cy="365125"/>
          </a:xfrm>
          <a:prstGeom prst="rect">
            <a:avLst/>
          </a:prstGeom>
        </p:spPr>
        <p:txBody>
          <a:bodyPr/>
          <a:lstStyle/>
          <a:p>
            <a:r>
              <a:rPr lang="en-US" sz="1400" dirty="0" smtClean="0"/>
              <a:t>(c) 2013 John Wiley &amp; Sons, Inc.</a:t>
            </a:r>
            <a:endParaRPr lang="en-US" sz="1400" dirty="0"/>
          </a:p>
        </p:txBody>
      </p:sp>
      <p:sp>
        <p:nvSpPr>
          <p:cNvPr id="5" name="Subtitle 2"/>
          <p:cNvSpPr txBox="1">
            <a:spLocks/>
          </p:cNvSpPr>
          <p:nvPr>
            <p:custDataLst>
              <p:tags r:id="rId4"/>
            </p:custDataLst>
          </p:nvPr>
        </p:nvSpPr>
        <p:spPr>
          <a:xfrm>
            <a:off x="914400" y="1371600"/>
            <a:ext cx="7315200" cy="6096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80000"/>
              </a:lnSpc>
            </a:pPr>
            <a:r>
              <a:rPr kumimoji="1" lang="en-US" sz="2400" dirty="0" smtClean="0">
                <a:solidFill>
                  <a:schemeClr val="accent6">
                    <a:lumMod val="75000"/>
                  </a:schemeClr>
                </a:solidFill>
                <a:latin typeface="Arial Black" pitchFamily="34" charset="0"/>
              </a:rPr>
              <a:t>Keri Pearlson</a:t>
            </a:r>
            <a:r>
              <a:rPr kumimoji="1" lang="en-US" sz="2400" dirty="0">
                <a:solidFill>
                  <a:schemeClr val="accent6">
                    <a:lumMod val="75000"/>
                  </a:schemeClr>
                </a:solidFill>
                <a:latin typeface="Arial Black" pitchFamily="34" charset="0"/>
              </a:rPr>
              <a:t> and </a:t>
            </a:r>
            <a:r>
              <a:rPr kumimoji="1" lang="en-US" sz="2400" dirty="0" smtClean="0">
                <a:solidFill>
                  <a:schemeClr val="accent6">
                    <a:lumMod val="75000"/>
                  </a:schemeClr>
                </a:solidFill>
                <a:latin typeface="Arial Black" pitchFamily="34" charset="0"/>
              </a:rPr>
              <a:t>Carol Saunders</a:t>
            </a:r>
            <a:endParaRPr lang="en-US" sz="2800" dirty="0">
              <a:solidFill>
                <a:schemeClr val="accent6">
                  <a:lumMod val="75000"/>
                </a:schemeClr>
              </a:solidFill>
            </a:endParaRPr>
          </a:p>
        </p:txBody>
      </p:sp>
      <p:sp>
        <p:nvSpPr>
          <p:cNvPr id="6" name="Subtitle 2"/>
          <p:cNvSpPr txBox="1">
            <a:spLocks/>
          </p:cNvSpPr>
          <p:nvPr>
            <p:custDataLst>
              <p:tags r:id="rId5"/>
            </p:custDataLst>
          </p:nvPr>
        </p:nvSpPr>
        <p:spPr>
          <a:xfrm>
            <a:off x="3445710" y="4000500"/>
            <a:ext cx="2252579" cy="12954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US" sz="2400" b="1" i="1" dirty="0" smtClean="0"/>
              <a:t>Chapter 9</a:t>
            </a:r>
          </a:p>
        </p:txBody>
      </p:sp>
      <p:pic>
        <p:nvPicPr>
          <p:cNvPr id="9" name="Picture 8"/>
          <p:cNvPicPr>
            <a:picLocks noChangeAspect="1"/>
          </p:cNvPicPr>
          <p:nvPr/>
        </p:nvPicPr>
        <p:blipFill>
          <a:blip r:embed="rId9" cstate="print"/>
          <a:stretch>
            <a:fillRect/>
          </a:stretch>
        </p:blipFill>
        <p:spPr>
          <a:xfrm>
            <a:off x="152400" y="5948560"/>
            <a:ext cx="1676400" cy="833240"/>
          </a:xfrm>
          <a:prstGeom prst="rect">
            <a:avLst/>
          </a:prstGeom>
        </p:spPr>
      </p:pic>
      <p:sp>
        <p:nvSpPr>
          <p:cNvPr id="11" name="Subtitle 2"/>
          <p:cNvSpPr txBox="1">
            <a:spLocks/>
          </p:cNvSpPr>
          <p:nvPr>
            <p:custDataLst>
              <p:tags r:id="rId6"/>
            </p:custDataLst>
          </p:nvPr>
        </p:nvSpPr>
        <p:spPr>
          <a:xfrm>
            <a:off x="2133600" y="5791200"/>
            <a:ext cx="5275052" cy="6858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80000"/>
              </a:lnSpc>
              <a:spcBef>
                <a:spcPct val="20000"/>
              </a:spcBef>
              <a:spcAft>
                <a:spcPts val="0"/>
              </a:spcAft>
              <a:buClr>
                <a:schemeClr val="accent6">
                  <a:lumMod val="50000"/>
                </a:schemeClr>
              </a:buClr>
              <a:buSzTx/>
              <a:buFont typeface="Arial" pitchFamily="34" charset="0"/>
              <a:buNone/>
              <a:tabLst/>
              <a:defRPr/>
            </a:pP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PowerPoint</a:t>
            </a:r>
            <a:r>
              <a:rPr kumimoji="0" lang="en-US" i="1" u="none" strike="noStrike" kern="1200" cap="none" spc="0" normalizeH="0" baseline="3000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a:t>
            </a:r>
            <a:r>
              <a:rPr lang="en-US" i="1" dirty="0" smtClean="0">
                <a:solidFill>
                  <a:srgbClr val="333300"/>
                </a:solidFill>
                <a:effectLst>
                  <a:outerShdw blurRad="38100" dist="38100" dir="2700000" algn="tl">
                    <a:srgbClr val="000000">
                      <a:alpha val="43137"/>
                    </a:srgbClr>
                  </a:outerShdw>
                </a:effectLst>
                <a:latin typeface="Georgia" pitchFamily="18" charset="0"/>
              </a:rPr>
              <a:t>f</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iles</a:t>
            </a:r>
            <a:r>
              <a:rPr kumimoji="0" lang="en-US" i="1" u="none" strike="noStrike" kern="1200" cap="none" spc="0" normalizeH="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by Michelle M. Ramim</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Huizenga School of Business and Entrepreneurship</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Nova Southeastern University</a:t>
            </a:r>
            <a:endParaRPr kumimoji="0" lang="en-US" sz="1600" i="1" u="none" strike="noStrike" kern="1200" cap="none" spc="0" normalizeH="0" baseline="0" noProof="0" dirty="0">
              <a:ln>
                <a:noFill/>
              </a:ln>
              <a:solidFill>
                <a:srgbClr val="336600"/>
              </a:solidFill>
              <a:effectLst>
                <a:outerShdw blurRad="38100" dist="38100" dir="2700000" algn="tl">
                  <a:srgbClr val="000000">
                    <a:alpha val="43137"/>
                  </a:srgbClr>
                </a:outerShdw>
              </a:effectLst>
              <a:uLnTx/>
              <a:uFillTx/>
              <a:latin typeface="Georgia" pitchFamily="18" charset="0"/>
              <a:ea typeface="+mn-ea"/>
              <a:cs typeface="+mn-cs"/>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Outsourcing</a:t>
            </a:r>
            <a:r>
              <a:rPr lang="en-US" dirty="0" smtClean="0"/>
              <a:t/>
            </a:r>
            <a:br>
              <a:rPr lang="en-US" dirty="0" smtClean="0"/>
            </a:br>
            <a:endParaRPr lang="en-US" dirty="0"/>
          </a:p>
        </p:txBody>
      </p:sp>
      <p:sp>
        <p:nvSpPr>
          <p:cNvPr id="3" name="Content Placeholder 2"/>
          <p:cNvSpPr>
            <a:spLocks noGrp="1"/>
          </p:cNvSpPr>
          <p:nvPr>
            <p:ph idx="1"/>
          </p:nvPr>
        </p:nvSpPr>
        <p:spPr>
          <a:xfrm>
            <a:off x="457200" y="1676400"/>
            <a:ext cx="8229600" cy="4800600"/>
          </a:xfrm>
        </p:spPr>
        <p:txBody>
          <a:bodyPr>
            <a:noAutofit/>
          </a:bodyPr>
          <a:lstStyle/>
          <a:p>
            <a:r>
              <a:rPr lang="en-US" sz="1700" dirty="0" smtClean="0"/>
              <a:t>Outsourcing is the purchase of a good or service that previously was (or could be) provided internally but is now provided by outside vendors.</a:t>
            </a:r>
          </a:p>
          <a:p>
            <a:r>
              <a:rPr lang="en-US" sz="1700" dirty="0" smtClean="0"/>
              <a:t>The “</a:t>
            </a:r>
            <a:r>
              <a:rPr lang="en-US" b="1" dirty="0" smtClean="0">
                <a:solidFill>
                  <a:srgbClr val="002060"/>
                </a:solidFill>
              </a:rPr>
              <a:t>Kodak effect</a:t>
            </a:r>
            <a:r>
              <a:rPr lang="en-US" sz="1700" dirty="0" smtClean="0"/>
              <a:t>.”</a:t>
            </a:r>
          </a:p>
          <a:p>
            <a:pPr lvl="1"/>
            <a:r>
              <a:rPr lang="en-US" sz="1700" dirty="0" smtClean="0"/>
              <a:t>Kodak outsourced its data center operations to IBM</a:t>
            </a:r>
            <a:r>
              <a:rPr lang="en-US" sz="1700" dirty="0" smtClean="0">
                <a:solidFill>
                  <a:srgbClr val="FF3399"/>
                </a:solidFill>
              </a:rPr>
              <a:t> </a:t>
            </a:r>
            <a:r>
              <a:rPr lang="en-US" sz="1700" dirty="0" smtClean="0"/>
              <a:t>and its desktop supply and support operations to Businessland.</a:t>
            </a:r>
          </a:p>
          <a:p>
            <a:pPr lvl="1"/>
            <a:r>
              <a:rPr lang="en-US" sz="1700" dirty="0" smtClean="0"/>
              <a:t>Kodak retained a skeleton IS staff.</a:t>
            </a:r>
          </a:p>
          <a:p>
            <a:pPr lvl="1"/>
            <a:r>
              <a:rPr lang="en-US" sz="1700" dirty="0" smtClean="0"/>
              <a:t>Kodak’s approach to supplier management became a model emulated by Continental Bank, General Dynamics, Continental Airlines, National Car Rental, etc.</a:t>
            </a:r>
            <a:endParaRPr lang="en-US" sz="1700" strike="sngStrike" dirty="0" smtClean="0"/>
          </a:p>
          <a:p>
            <a:r>
              <a:rPr lang="en-US" sz="1700" dirty="0" smtClean="0"/>
              <a:t>Outsourcing has</a:t>
            </a:r>
            <a:r>
              <a:rPr lang="en-US" sz="1700" dirty="0" smtClean="0">
                <a:solidFill>
                  <a:srgbClr val="FF3399"/>
                </a:solidFill>
              </a:rPr>
              <a:t> </a:t>
            </a:r>
            <a:r>
              <a:rPr lang="en-US" sz="1700" dirty="0" smtClean="0"/>
              <a:t>expanded to include essential functions such as customer service and other aspects that provide competitive advantage.</a:t>
            </a: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fontScale="90000"/>
          </a:bodyPr>
          <a:lstStyle/>
          <a:p>
            <a:r>
              <a:rPr lang="en-US" sz="3100" b="1" dirty="0" smtClean="0">
                <a:solidFill>
                  <a:srgbClr val="0036A2"/>
                </a:solidFill>
              </a:rPr>
              <a:t>Factors in the Outsourcing Decision</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229600" cy="4953000"/>
          </a:xfrm>
        </p:spPr>
        <p:txBody>
          <a:bodyPr>
            <a:noAutofit/>
          </a:bodyPr>
          <a:lstStyle/>
          <a:p>
            <a:r>
              <a:rPr lang="en-US" sz="1800" dirty="0" smtClean="0"/>
              <a:t>Factors that lead to the decision to </a:t>
            </a:r>
            <a:r>
              <a:rPr lang="en-US" b="1" dirty="0" smtClean="0">
                <a:solidFill>
                  <a:srgbClr val="002060"/>
                </a:solidFill>
              </a:rPr>
              <a:t>outsource</a:t>
            </a:r>
            <a:r>
              <a:rPr lang="en-US" sz="1800" dirty="0" smtClean="0"/>
              <a:t>: </a:t>
            </a:r>
          </a:p>
          <a:p>
            <a:pPr lvl="1"/>
            <a:r>
              <a:rPr lang="en-US" dirty="0" smtClean="0"/>
              <a:t>Cost reduction achieved through economies of scale.</a:t>
            </a:r>
          </a:p>
          <a:p>
            <a:pPr lvl="2"/>
            <a:r>
              <a:rPr lang="en-US" sz="1600" dirty="0" smtClean="0"/>
              <a:t>Achieved through </a:t>
            </a:r>
            <a:r>
              <a:rPr lang="en-US" sz="1600" dirty="0"/>
              <a:t>centralized “greener” data centers, preferential contracts with suppliers, and large pools of technical expertise</a:t>
            </a:r>
            <a:r>
              <a:rPr lang="en-US" sz="1600" dirty="0" smtClean="0"/>
              <a:t>.</a:t>
            </a:r>
          </a:p>
          <a:p>
            <a:pPr lvl="1"/>
            <a:r>
              <a:rPr lang="en-US" dirty="0" smtClean="0"/>
              <a:t>Need for help transitioning to new technologies through access to larger IT talent pools.</a:t>
            </a:r>
          </a:p>
          <a:p>
            <a:pPr lvl="1"/>
            <a:r>
              <a:rPr lang="en-US" dirty="0" smtClean="0"/>
              <a:t>Ability to handle peaks in processing.</a:t>
            </a:r>
          </a:p>
          <a:p>
            <a:pPr lvl="1"/>
            <a:r>
              <a:rPr lang="it-IT" dirty="0" smtClean="0"/>
              <a:t>Consolidating data centers (e.g., following a merger or acquisition).</a:t>
            </a:r>
          </a:p>
          <a:p>
            <a:pPr lvl="1"/>
            <a:r>
              <a:rPr lang="en-US" dirty="0" smtClean="0"/>
              <a:t>An infusion of cash from the sale of its equipment to the outsourcing vendor.</a:t>
            </a: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7543800" cy="914400"/>
          </a:xfrm>
        </p:spPr>
        <p:txBody>
          <a:bodyPr>
            <a:normAutofit/>
          </a:bodyPr>
          <a:lstStyle/>
          <a:p>
            <a:r>
              <a:rPr lang="en-US" b="1" dirty="0" smtClean="0">
                <a:solidFill>
                  <a:srgbClr val="0036A2"/>
                </a:solidFill>
              </a:rPr>
              <a:t>Additional Advantages for Outsourcing</a:t>
            </a:r>
          </a:p>
        </p:txBody>
      </p:sp>
      <p:sp>
        <p:nvSpPr>
          <p:cNvPr id="3" name="Content Placeholder 2"/>
          <p:cNvSpPr>
            <a:spLocks noGrp="1"/>
          </p:cNvSpPr>
          <p:nvPr>
            <p:ph idx="1"/>
          </p:nvPr>
        </p:nvSpPr>
        <p:spPr/>
        <p:txBody>
          <a:bodyPr>
            <a:noAutofit/>
          </a:bodyPr>
          <a:lstStyle/>
          <a:p>
            <a:r>
              <a:rPr lang="en-US" sz="1800" dirty="0" smtClean="0"/>
              <a:t>Distinct </a:t>
            </a:r>
            <a:r>
              <a:rPr lang="en-US" sz="1800" b="1" dirty="0" smtClean="0">
                <a:solidFill>
                  <a:srgbClr val="002060"/>
                </a:solidFill>
              </a:rPr>
              <a:t>advantages</a:t>
            </a:r>
            <a:r>
              <a:rPr lang="en-US" sz="1800" dirty="0" smtClean="0"/>
              <a:t> for a product or service that is considered to be a commodity instead of a core competency:</a:t>
            </a:r>
          </a:p>
          <a:p>
            <a:pPr lvl="1"/>
            <a:r>
              <a:rPr lang="en-US" dirty="0" smtClean="0"/>
              <a:t>Focusing management’s</a:t>
            </a:r>
            <a:r>
              <a:rPr lang="en-US" dirty="0"/>
              <a:t> </a:t>
            </a:r>
            <a:r>
              <a:rPr lang="en-US" dirty="0" smtClean="0"/>
              <a:t>attention on core activities.</a:t>
            </a:r>
          </a:p>
          <a:p>
            <a:pPr lvl="1"/>
            <a:r>
              <a:rPr lang="en-US" dirty="0" smtClean="0"/>
              <a:t>Helping a company transition to new technologies. </a:t>
            </a:r>
          </a:p>
          <a:p>
            <a:pPr lvl="1"/>
            <a:r>
              <a:rPr lang="en-US" dirty="0" smtClean="0"/>
              <a:t>Gaining access to larger pools of talent with more current knowledge of advancing technologies.</a:t>
            </a:r>
          </a:p>
          <a:p>
            <a:pPr lvl="1"/>
            <a:r>
              <a:rPr lang="en-US" dirty="0" smtClean="0"/>
              <a:t>Helping implement technologies such as Enterprise 2.0, Web 2.0 tools, and ERP systems.</a:t>
            </a:r>
          </a:p>
          <a:p>
            <a:pPr lvl="1"/>
            <a:r>
              <a:rPr lang="en-US" dirty="0" smtClean="0"/>
              <a:t>Knowing how to hire, manage, and retain IT staff.</a:t>
            </a: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r>
              <a:rPr lang="en-US" b="1" dirty="0" smtClean="0">
                <a:solidFill>
                  <a:srgbClr val="0036A2"/>
                </a:solidFill>
              </a:rPr>
              <a:t>Outsourcing Risks</a:t>
            </a:r>
          </a:p>
        </p:txBody>
      </p:sp>
      <p:sp>
        <p:nvSpPr>
          <p:cNvPr id="3" name="Content Placeholder 2"/>
          <p:cNvSpPr>
            <a:spLocks noGrp="1"/>
          </p:cNvSpPr>
          <p:nvPr>
            <p:ph idx="1"/>
          </p:nvPr>
        </p:nvSpPr>
        <p:spPr>
          <a:xfrm>
            <a:off x="533400" y="1524000"/>
            <a:ext cx="8229600" cy="5181600"/>
          </a:xfrm>
        </p:spPr>
        <p:txBody>
          <a:bodyPr>
            <a:normAutofit/>
          </a:bodyPr>
          <a:lstStyle/>
          <a:p>
            <a:r>
              <a:rPr lang="en-US" sz="1900" dirty="0" smtClean="0"/>
              <a:t>Opponents of outsourcing cite a considerable number of </a:t>
            </a:r>
            <a:r>
              <a:rPr lang="en-US" b="1" dirty="0" smtClean="0">
                <a:solidFill>
                  <a:srgbClr val="002060"/>
                </a:solidFill>
              </a:rPr>
              <a:t>risks</a:t>
            </a:r>
            <a:r>
              <a:rPr lang="en-US" sz="1900" dirty="0" smtClean="0"/>
              <a:t> (Figure 9.2). </a:t>
            </a:r>
          </a:p>
          <a:p>
            <a:r>
              <a:rPr lang="en-US" sz="1900" dirty="0" smtClean="0"/>
              <a:t>A manager should consider each of these before making a decision about outsourcing.</a:t>
            </a:r>
          </a:p>
          <a:p>
            <a:r>
              <a:rPr lang="en-US" sz="1900" dirty="0" smtClean="0"/>
              <a:t>Each risk can be mitigated with effective planning and ongoing management.</a:t>
            </a:r>
          </a:p>
          <a:p>
            <a:r>
              <a:rPr lang="en-US" sz="1900" dirty="0" smtClean="0"/>
              <a:t>The client surrenders control over critical aspects of the enterprise.</a:t>
            </a:r>
          </a:p>
          <a:p>
            <a:pPr lvl="1"/>
            <a:r>
              <a:rPr lang="en-US" sz="1900" dirty="0" smtClean="0"/>
              <a:t>Control of the project. </a:t>
            </a:r>
          </a:p>
          <a:p>
            <a:pPr lvl="1"/>
            <a:r>
              <a:rPr lang="en-US" sz="1900" dirty="0" smtClean="0"/>
              <a:t>Scope creep.</a:t>
            </a:r>
          </a:p>
          <a:p>
            <a:pPr lvl="1"/>
            <a:r>
              <a:rPr lang="en-US" sz="1900" dirty="0" smtClean="0"/>
              <a:t>Technologies.</a:t>
            </a:r>
          </a:p>
          <a:p>
            <a:pPr lvl="1"/>
            <a:r>
              <a:rPr lang="en-US" sz="1900" dirty="0" smtClean="0"/>
              <a:t>Costs.</a:t>
            </a:r>
          </a:p>
          <a:p>
            <a:pPr lvl="1"/>
            <a:r>
              <a:rPr lang="en-US" sz="1900" dirty="0" smtClean="0"/>
              <a:t>Financial controls.</a:t>
            </a:r>
          </a:p>
          <a:p>
            <a:pPr lvl="1"/>
            <a:r>
              <a:rPr lang="en-US" sz="1900" dirty="0" smtClean="0"/>
              <a:t>Accuracy and clarity of financial reports.</a:t>
            </a:r>
            <a:endParaRPr lang="en-US" sz="1900" strike="sngStrike" dirty="0" smtClean="0"/>
          </a:p>
          <a:p>
            <a:pPr lvl="1"/>
            <a:r>
              <a:rPr lang="en-US" sz="1900" dirty="0" smtClean="0"/>
              <a:t>The company’s IS direction. </a:t>
            </a:r>
          </a:p>
          <a:p>
            <a:pPr lvl="1"/>
            <a:endParaRPr lang="en-US" sz="1900" dirty="0" smtClean="0"/>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r>
              <a:rPr lang="en-US" b="1" dirty="0" smtClean="0">
                <a:solidFill>
                  <a:srgbClr val="0036A2"/>
                </a:solidFill>
              </a:rPr>
              <a:t>Additional Outsourcing Risks</a:t>
            </a:r>
          </a:p>
        </p:txBody>
      </p:sp>
      <p:sp>
        <p:nvSpPr>
          <p:cNvPr id="3" name="Content Placeholder 2"/>
          <p:cNvSpPr>
            <a:spLocks noGrp="1"/>
          </p:cNvSpPr>
          <p:nvPr>
            <p:ph idx="1"/>
          </p:nvPr>
        </p:nvSpPr>
        <p:spPr>
          <a:xfrm>
            <a:off x="457200" y="1600200"/>
            <a:ext cx="8305800" cy="4800600"/>
          </a:xfrm>
        </p:spPr>
        <p:txBody>
          <a:bodyPr>
            <a:noAutofit/>
          </a:bodyPr>
          <a:lstStyle/>
          <a:p>
            <a:r>
              <a:rPr lang="en-US" sz="1700" dirty="0" smtClean="0"/>
              <a:t>Additional outsourcing risks are:</a:t>
            </a:r>
          </a:p>
          <a:p>
            <a:pPr lvl="1"/>
            <a:r>
              <a:rPr lang="en-US" sz="1500" dirty="0" smtClean="0"/>
              <a:t>Lack of adequate anticipation of new technological capabilities</a:t>
            </a:r>
            <a:r>
              <a:rPr lang="en-US" sz="1500" dirty="0" smtClean="0">
                <a:solidFill>
                  <a:srgbClr val="FF3399"/>
                </a:solidFill>
              </a:rPr>
              <a:t> </a:t>
            </a:r>
            <a:r>
              <a:rPr lang="en-US" sz="1500" dirty="0" smtClean="0"/>
              <a:t>and their development potential when negotiating outsourcing contracts. </a:t>
            </a:r>
            <a:endParaRPr lang="en-US" sz="1500" strike="sngStrike" dirty="0" smtClean="0">
              <a:solidFill>
                <a:srgbClr val="FF3399"/>
              </a:solidFill>
            </a:endParaRPr>
          </a:p>
          <a:p>
            <a:pPr lvl="1"/>
            <a:r>
              <a:rPr lang="en-US" sz="1500" dirty="0" smtClean="0"/>
              <a:t>Contract terms may leave clients highly dependent on their providers.</a:t>
            </a:r>
          </a:p>
          <a:p>
            <a:pPr lvl="1"/>
            <a:r>
              <a:rPr lang="en-US" sz="1500" dirty="0" smtClean="0"/>
              <a:t>Competitive secrets may be harder to keep.</a:t>
            </a:r>
          </a:p>
          <a:p>
            <a:pPr lvl="1"/>
            <a:r>
              <a:rPr lang="en-US" sz="1500" dirty="0" smtClean="0"/>
              <a:t>Savings may never be realized.</a:t>
            </a:r>
          </a:p>
          <a:p>
            <a:pPr lvl="1"/>
            <a:r>
              <a:rPr lang="en-US" sz="1500" dirty="0" smtClean="0"/>
              <a:t>Provider’s culture or operations may be incompatible with the client’s.</a:t>
            </a:r>
          </a:p>
          <a:p>
            <a:pPr lvl="2"/>
            <a:r>
              <a:rPr lang="en-US" sz="1900" dirty="0" smtClean="0"/>
              <a:t>Conflicts between the client’s staff and provider’s staff may delay progress or hurt the quality of the service or product delivered.</a:t>
            </a:r>
          </a:p>
          <a:p>
            <a:pPr lvl="1"/>
            <a:r>
              <a:rPr lang="en-US" sz="1500" dirty="0" smtClean="0"/>
              <a:t>Working with multiple vendors distributes to “best of breed” but</a:t>
            </a:r>
            <a:r>
              <a:rPr lang="en-US" sz="1500" dirty="0" smtClean="0">
                <a:solidFill>
                  <a:srgbClr val="FF3399"/>
                </a:solidFill>
              </a:rPr>
              <a:t> </a:t>
            </a:r>
            <a:r>
              <a:rPr lang="en-US" sz="1500" dirty="0" smtClean="0"/>
              <a:t>requires more coordination efforts. May be a tendency to “</a:t>
            </a:r>
            <a:r>
              <a:rPr lang="en-US" sz="1500" b="1" dirty="0" smtClean="0">
                <a:solidFill>
                  <a:srgbClr val="002060"/>
                </a:solidFill>
              </a:rPr>
              <a:t>finger-point</a:t>
            </a:r>
            <a:r>
              <a:rPr lang="en-US" sz="1500" dirty="0" smtClean="0"/>
              <a:t>.”</a:t>
            </a:r>
            <a:endParaRPr lang="en-US" sz="1500" strike="sngStrike" dirty="0" smtClean="0">
              <a:solidFill>
                <a:srgbClr val="FF3399"/>
              </a:solidFill>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Decisions about How to Outsource </a:t>
            </a:r>
            <a:br>
              <a:rPr lang="en-US" b="1" dirty="0" smtClean="0">
                <a:solidFill>
                  <a:srgbClr val="0036A2"/>
                </a:solidFill>
              </a:rPr>
            </a:br>
            <a:r>
              <a:rPr lang="en-US" b="1" dirty="0" smtClean="0">
                <a:solidFill>
                  <a:srgbClr val="0036A2"/>
                </a:solidFill>
              </a:rPr>
              <a:t>Successfully</a:t>
            </a:r>
          </a:p>
        </p:txBody>
      </p:sp>
      <p:sp>
        <p:nvSpPr>
          <p:cNvPr id="3" name="Content Placeholder 2"/>
          <p:cNvSpPr>
            <a:spLocks noGrp="1"/>
          </p:cNvSpPr>
          <p:nvPr>
            <p:ph idx="1"/>
          </p:nvPr>
        </p:nvSpPr>
        <p:spPr/>
        <p:txBody>
          <a:bodyPr>
            <a:normAutofit/>
          </a:bodyPr>
          <a:lstStyle/>
          <a:p>
            <a:r>
              <a:rPr lang="en-US" sz="1700" dirty="0" smtClean="0"/>
              <a:t>The decision about whether or not to outsource must be made with adequate care and deliberation.</a:t>
            </a:r>
          </a:p>
          <a:p>
            <a:r>
              <a:rPr lang="en-US" sz="1700" dirty="0" smtClean="0"/>
              <a:t>Requires numerous </a:t>
            </a:r>
            <a:r>
              <a:rPr lang="en-US" sz="1700" b="1" dirty="0" smtClean="0">
                <a:solidFill>
                  <a:srgbClr val="002060"/>
                </a:solidFill>
              </a:rPr>
              <a:t>other decisions </a:t>
            </a:r>
            <a:r>
              <a:rPr lang="en-US" sz="1700" dirty="0" smtClean="0"/>
              <a:t>about mitigating outsourcing risks.</a:t>
            </a:r>
          </a:p>
          <a:p>
            <a:pPr lvl="1"/>
            <a:r>
              <a:rPr lang="en-US" sz="1700" dirty="0" smtClean="0"/>
              <a:t>Three major decision areas: selection, contracting, and scope.</a:t>
            </a:r>
          </a:p>
          <a:p>
            <a:pPr marL="685800" lvl="1" indent="-342900">
              <a:buFont typeface="+mj-lt"/>
              <a:buAutoNum type="arabicPeriod"/>
            </a:pPr>
            <a:r>
              <a:rPr lang="en-US" sz="1700" dirty="0" smtClean="0"/>
              <a:t> </a:t>
            </a:r>
            <a:r>
              <a:rPr lang="en-US" sz="1700" b="1" dirty="0">
                <a:solidFill>
                  <a:srgbClr val="002060"/>
                </a:solidFill>
              </a:rPr>
              <a:t>Selection</a:t>
            </a:r>
          </a:p>
          <a:p>
            <a:pPr lvl="2"/>
            <a:r>
              <a:rPr lang="en-US" sz="1700" dirty="0" smtClean="0"/>
              <a:t>Focuses on finding compatible providers whose capabilities, managers, internal operations, and culture complement those of the client.</a:t>
            </a:r>
          </a:p>
          <a:p>
            <a:pPr lvl="3"/>
            <a:r>
              <a:rPr lang="en-US" sz="1600" dirty="0" smtClean="0"/>
              <a:t>Compatibility and cultural fit may trump</a:t>
            </a:r>
            <a:r>
              <a:rPr lang="en-US" sz="1600" dirty="0"/>
              <a:t> </a:t>
            </a:r>
            <a:r>
              <a:rPr lang="en-US" sz="1600" dirty="0" smtClean="0"/>
              <a:t>price.</a:t>
            </a:r>
          </a:p>
          <a:p>
            <a:pPr marL="685800" lvl="1" indent="-342900">
              <a:buFont typeface="+mj-lt"/>
              <a:buAutoNum type="arabicPeriod"/>
            </a:pPr>
            <a:r>
              <a:rPr lang="en-US" sz="1700" b="1" dirty="0">
                <a:solidFill>
                  <a:srgbClr val="002060"/>
                </a:solidFill>
              </a:rPr>
              <a:t>Contracting</a:t>
            </a:r>
          </a:p>
          <a:p>
            <a:pPr lvl="2"/>
            <a:r>
              <a:rPr lang="en-US" sz="1700" dirty="0" smtClean="0"/>
              <a:t>Many “</a:t>
            </a:r>
            <a:r>
              <a:rPr lang="en-US" sz="1700" b="1" dirty="0" smtClean="0">
                <a:solidFill>
                  <a:srgbClr val="002060"/>
                </a:solidFill>
              </a:rPr>
              <a:t>how</a:t>
            </a:r>
            <a:r>
              <a:rPr lang="en-US" sz="1700" dirty="0" smtClean="0"/>
              <a:t>” decisions center around the outsourcing contract. </a:t>
            </a:r>
          </a:p>
          <a:p>
            <a:pPr lvl="3"/>
            <a:r>
              <a:rPr lang="en-US" sz="1600" dirty="0" smtClean="0"/>
              <a:t>Ensure that contract terms allow flexibility to manage and, if necessary, sever supplier relationships.</a:t>
            </a: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Decisions about How to Outsource </a:t>
            </a:r>
            <a:br>
              <a:rPr lang="en-US" b="1" dirty="0" smtClean="0">
                <a:solidFill>
                  <a:srgbClr val="0036A2"/>
                </a:solidFill>
              </a:rPr>
            </a:br>
            <a:r>
              <a:rPr lang="en-US" b="1" dirty="0" smtClean="0">
                <a:solidFill>
                  <a:srgbClr val="0036A2"/>
                </a:solidFill>
              </a:rPr>
              <a:t>Successfully (Cont.)</a:t>
            </a:r>
            <a:endParaRPr lang="en-US" dirty="0"/>
          </a:p>
        </p:txBody>
      </p:sp>
      <p:sp>
        <p:nvSpPr>
          <p:cNvPr id="3" name="Content Placeholder 2"/>
          <p:cNvSpPr>
            <a:spLocks noGrp="1"/>
          </p:cNvSpPr>
          <p:nvPr>
            <p:ph idx="1"/>
          </p:nvPr>
        </p:nvSpPr>
        <p:spPr>
          <a:xfrm>
            <a:off x="457200" y="1752600"/>
            <a:ext cx="8229600" cy="4648200"/>
          </a:xfrm>
        </p:spPr>
        <p:txBody>
          <a:bodyPr>
            <a:noAutofit/>
          </a:bodyPr>
          <a:lstStyle/>
          <a:p>
            <a:pPr marL="685800" lvl="1" indent="-342900">
              <a:buFont typeface="+mj-lt"/>
              <a:buAutoNum type="arabicPeriod" startAt="2"/>
            </a:pPr>
            <a:r>
              <a:rPr lang="en-US" sz="1700" b="1" dirty="0">
                <a:solidFill>
                  <a:srgbClr val="002060"/>
                </a:solidFill>
              </a:rPr>
              <a:t>Contracting (cont.)</a:t>
            </a:r>
          </a:p>
          <a:p>
            <a:pPr lvl="2"/>
            <a:r>
              <a:rPr lang="en-US" sz="1700" dirty="0" smtClean="0"/>
              <a:t>Shorter duration contracts.</a:t>
            </a:r>
          </a:p>
          <a:p>
            <a:pPr lvl="3"/>
            <a:r>
              <a:rPr lang="en-US" sz="1600" dirty="0" smtClean="0"/>
              <a:t>Between three to five years.</a:t>
            </a:r>
          </a:p>
          <a:p>
            <a:pPr lvl="3"/>
            <a:r>
              <a:rPr lang="en-US" sz="1600" dirty="0" smtClean="0"/>
              <a:t>Full life-cycle service contracts are broken up into stages. </a:t>
            </a:r>
          </a:p>
          <a:p>
            <a:pPr lvl="2"/>
            <a:r>
              <a:rPr lang="en-US" sz="1700" b="1" dirty="0">
                <a:solidFill>
                  <a:srgbClr val="002060"/>
                </a:solidFill>
              </a:rPr>
              <a:t>Service L</a:t>
            </a:r>
            <a:r>
              <a:rPr lang="en-US" sz="1700" b="1" dirty="0" smtClean="0">
                <a:solidFill>
                  <a:srgbClr val="002060"/>
                </a:solidFill>
              </a:rPr>
              <a:t>evel Agreements </a:t>
            </a:r>
            <a:r>
              <a:rPr lang="en-US" sz="1700" dirty="0" smtClean="0"/>
              <a:t>(SLAs) define the level of service between the clients and providers such as:</a:t>
            </a:r>
            <a:endParaRPr lang="en-US" sz="1700" strike="sngStrike" dirty="0" smtClean="0"/>
          </a:p>
          <a:p>
            <a:pPr lvl="3"/>
            <a:r>
              <a:rPr lang="en-US" sz="1600" dirty="0" smtClean="0"/>
              <a:t>delivery time and expected performance of the service.</a:t>
            </a:r>
          </a:p>
          <a:p>
            <a:pPr lvl="3"/>
            <a:r>
              <a:rPr lang="en-US" sz="1600" dirty="0" smtClean="0"/>
              <a:t>actions to be taken in the event of a deterioration in quality of service or non-compliance to service-level agreements.</a:t>
            </a:r>
          </a:p>
          <a:p>
            <a:pPr lvl="3"/>
            <a:r>
              <a:rPr lang="en-US" sz="1600" dirty="0" smtClean="0"/>
              <a:t>service levels, baseline period measurements, growth rates, and service volume fluctuations.</a:t>
            </a:r>
          </a:p>
          <a:p>
            <a:pPr lvl="2"/>
            <a:r>
              <a:rPr lang="en-US" sz="1700" dirty="0" smtClean="0"/>
              <a:t>Research demonstrates that tighter contracts tend to lead to more successful outsourcing arrangements.</a:t>
            </a:r>
          </a:p>
          <a:p>
            <a:pPr marL="685800" lvl="1" indent="-342900">
              <a:buFont typeface="+mj-lt"/>
              <a:buAutoNum type="arabicPeriod" startAt="3"/>
            </a:pPr>
            <a:r>
              <a:rPr lang="en-US" sz="1700" b="1" dirty="0">
                <a:solidFill>
                  <a:srgbClr val="002060"/>
                </a:solidFill>
              </a:rPr>
              <a:t>Scope</a:t>
            </a:r>
          </a:p>
          <a:p>
            <a:pPr lvl="2"/>
            <a:r>
              <a:rPr lang="en-US" sz="1700" dirty="0" smtClean="0"/>
              <a:t>Client must decide whether to pursue outsourcing fully or selectively.</a:t>
            </a:r>
            <a:endParaRPr lang="en-US" sz="1700" dirty="0"/>
          </a:p>
          <a:p>
            <a:pPr lvl="2"/>
            <a:endParaRPr lang="en-US" sz="1700" dirty="0"/>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solidFill>
                  <a:srgbClr val="0036A2"/>
                </a:solidFill>
              </a:rPr>
              <a:t>Full versus Selective Outsourcing </a:t>
            </a:r>
          </a:p>
        </p:txBody>
      </p:sp>
      <p:sp>
        <p:nvSpPr>
          <p:cNvPr id="4" name="Content Placeholder 3"/>
          <p:cNvSpPr>
            <a:spLocks noGrp="1"/>
          </p:cNvSpPr>
          <p:nvPr>
            <p:ph idx="1"/>
          </p:nvPr>
        </p:nvSpPr>
        <p:spPr/>
        <p:txBody>
          <a:bodyPr>
            <a:normAutofit/>
          </a:bodyPr>
          <a:lstStyle/>
          <a:p>
            <a:r>
              <a:rPr lang="en-US" sz="1900" dirty="0" smtClean="0"/>
              <a:t>Full outsourcing implies that an enterprise outsources </a:t>
            </a:r>
            <a:r>
              <a:rPr lang="en-US" sz="1900" b="1" dirty="0" smtClean="0">
                <a:solidFill>
                  <a:srgbClr val="002060"/>
                </a:solidFill>
              </a:rPr>
              <a:t>all</a:t>
            </a:r>
            <a:r>
              <a:rPr lang="en-US" sz="1900" dirty="0" smtClean="0"/>
              <a:t> its IS functions from desktop services to software development.</a:t>
            </a:r>
          </a:p>
          <a:p>
            <a:r>
              <a:rPr lang="en-US" sz="1900" b="1" dirty="0" smtClean="0">
                <a:solidFill>
                  <a:srgbClr val="002060"/>
                </a:solidFill>
              </a:rPr>
              <a:t>Selective</a:t>
            </a:r>
            <a:r>
              <a:rPr lang="en-US" sz="1900" dirty="0" smtClean="0"/>
              <a:t> outsourcing—or </a:t>
            </a:r>
            <a:r>
              <a:rPr lang="en-US" sz="1900" b="1" dirty="0" smtClean="0">
                <a:solidFill>
                  <a:srgbClr val="002060"/>
                </a:solidFill>
              </a:rPr>
              <a:t>strategic sourcing</a:t>
            </a:r>
            <a:r>
              <a:rPr lang="en-US" sz="1900" dirty="0" smtClean="0"/>
              <a:t>—an enterprise chooses which IT capabilities to retain in-house and which to give to an outsider.</a:t>
            </a:r>
          </a:p>
          <a:p>
            <a:r>
              <a:rPr lang="en-US" sz="1900" dirty="0" smtClean="0"/>
              <a:t>In a “</a:t>
            </a:r>
            <a:r>
              <a:rPr lang="en-US" sz="1900" b="1" dirty="0" smtClean="0">
                <a:solidFill>
                  <a:srgbClr val="002060"/>
                </a:solidFill>
              </a:rPr>
              <a:t>best-of-breed</a:t>
            </a:r>
            <a:r>
              <a:rPr lang="en-US" sz="1900" dirty="0" smtClean="0"/>
              <a:t>” approach, suppliers are chosen for their expertise in specific technology areas</a:t>
            </a:r>
            <a:r>
              <a:rPr lang="en-US" sz="1900" dirty="0" smtClean="0">
                <a:solidFill>
                  <a:srgbClr val="FF3399"/>
                </a:solidFill>
              </a:rPr>
              <a:t> </a:t>
            </a:r>
            <a:r>
              <a:rPr lang="en-US" sz="1900" dirty="0" smtClean="0"/>
              <a:t>such as:</a:t>
            </a:r>
            <a:endParaRPr lang="en-US" sz="1900" strike="sngStrike" dirty="0" smtClean="0"/>
          </a:p>
          <a:p>
            <a:pPr lvl="1"/>
            <a:r>
              <a:rPr lang="en-US" sz="1900" dirty="0" smtClean="0"/>
              <a:t>Website hosting, Web 2.0 applications, business process application development, help desk support, networking and communications, social IT services, and data center operations.</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Deciding Where -</a:t>
            </a:r>
            <a:br>
              <a:rPr lang="en-US" sz="3100" b="1" dirty="0" smtClean="0">
                <a:solidFill>
                  <a:srgbClr val="0036A2"/>
                </a:solidFill>
              </a:rPr>
            </a:br>
            <a:r>
              <a:rPr lang="en-US" sz="3100" b="1" dirty="0" smtClean="0">
                <a:solidFill>
                  <a:srgbClr val="0036A2"/>
                </a:solidFill>
              </a:rPr>
              <a:t>Onshore, Offshore, or in the Cloud?</a:t>
            </a:r>
          </a:p>
        </p:txBody>
      </p:sp>
      <p:sp>
        <p:nvSpPr>
          <p:cNvPr id="3" name="Content Placeholder 2"/>
          <p:cNvSpPr>
            <a:spLocks noGrp="1"/>
          </p:cNvSpPr>
          <p:nvPr>
            <p:ph idx="1"/>
          </p:nvPr>
        </p:nvSpPr>
        <p:spPr/>
        <p:txBody>
          <a:bodyPr>
            <a:normAutofit/>
          </a:bodyPr>
          <a:lstStyle/>
          <a:p>
            <a:r>
              <a:rPr lang="en-US" dirty="0" smtClean="0"/>
              <a:t>Previously outsourcing options were either to use services </a:t>
            </a:r>
            <a:r>
              <a:rPr lang="en-US" b="1" dirty="0" smtClean="0">
                <a:solidFill>
                  <a:srgbClr val="002060"/>
                </a:solidFill>
              </a:rPr>
              <a:t>onshore</a:t>
            </a:r>
            <a:r>
              <a:rPr lang="en-US" dirty="0" smtClean="0"/>
              <a:t> (same country as the client) or </a:t>
            </a:r>
            <a:r>
              <a:rPr lang="en-US" b="1" dirty="0" smtClean="0">
                <a:solidFill>
                  <a:srgbClr val="002060"/>
                </a:solidFill>
              </a:rPr>
              <a:t>offshore</a:t>
            </a:r>
            <a:r>
              <a:rPr lang="en-US" dirty="0" smtClean="0"/>
              <a:t> (a distant country).</a:t>
            </a:r>
          </a:p>
          <a:p>
            <a:r>
              <a:rPr lang="en-US" dirty="0" smtClean="0"/>
              <a:t>New sourcing option: </a:t>
            </a:r>
            <a:r>
              <a:rPr lang="en-US" b="1" dirty="0" smtClean="0">
                <a:solidFill>
                  <a:srgbClr val="002060"/>
                </a:solidFill>
              </a:rPr>
              <a:t>cloud computing</a:t>
            </a:r>
            <a:r>
              <a:rPr lang="en-US" dirty="0" smtClean="0"/>
              <a:t>.</a:t>
            </a:r>
          </a:p>
          <a:p>
            <a:r>
              <a:rPr lang="en-US" dirty="0" smtClean="0"/>
              <a:t>Comparison of the three sourcing options (Figure 9.3).</a:t>
            </a:r>
            <a:endParaRPr lang="en-US" dirty="0"/>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smtClean="0"/>
              <a:t>Figure 9.3  Trade-offs between outsourcing options.</a:t>
            </a:r>
            <a:endParaRPr lang="en-US" sz="1700" dirty="0"/>
          </a:p>
        </p:txBody>
      </p:sp>
      <p:pic>
        <p:nvPicPr>
          <p:cNvPr id="22530" name="Picture 2" descr="ftp://smandemod:jws&amp;ILEI$@ftp.wiley.com/Pearlson/Final%20Images/C09GR/c09f003a.jpg"/>
          <p:cNvPicPr>
            <a:picLocks noChangeAspect="1" noChangeArrowheads="1"/>
          </p:cNvPicPr>
          <p:nvPr/>
        </p:nvPicPr>
        <p:blipFill>
          <a:blip r:embed="rId3" cstate="print"/>
          <a:srcRect/>
          <a:stretch>
            <a:fillRect/>
          </a:stretch>
        </p:blipFill>
        <p:spPr bwMode="auto">
          <a:xfrm>
            <a:off x="533400" y="1125883"/>
            <a:ext cx="8092643" cy="5351117"/>
          </a:xfrm>
          <a:prstGeom prst="rect">
            <a:avLst/>
          </a:prstGeom>
          <a:noFill/>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Learning Objectives</a:t>
            </a:r>
            <a:endParaRPr lang="en-US" b="1" dirty="0"/>
          </a:p>
        </p:txBody>
      </p:sp>
      <p:sp>
        <p:nvSpPr>
          <p:cNvPr id="5" name="Content Placeholder 4"/>
          <p:cNvSpPr>
            <a:spLocks noGrp="1"/>
          </p:cNvSpPr>
          <p:nvPr>
            <p:ph idx="1"/>
          </p:nvPr>
        </p:nvSpPr>
        <p:spPr/>
        <p:txBody>
          <a:bodyPr>
            <a:normAutofit/>
          </a:bodyPr>
          <a:lstStyle/>
          <a:p>
            <a:pPr marL="347472" indent="-347472">
              <a:spcBef>
                <a:spcPts val="576"/>
              </a:spcBef>
            </a:pPr>
            <a:r>
              <a:rPr lang="en-US" dirty="0" smtClean="0"/>
              <a:t>Describe the Sourcing Decision Cycle Framework.</a:t>
            </a:r>
          </a:p>
          <a:p>
            <a:pPr marL="347472" indent="-347472">
              <a:spcBef>
                <a:spcPts val="576"/>
              </a:spcBef>
            </a:pPr>
            <a:r>
              <a:rPr lang="en-US" dirty="0" smtClean="0"/>
              <a:t>Explain the differences between insourcing and outsourcing, inshoring and offshoring, and nearshoring and farshoring.</a:t>
            </a:r>
          </a:p>
          <a:p>
            <a:pPr marL="347472" indent="-347472">
              <a:spcBef>
                <a:spcPts val="576"/>
              </a:spcBef>
            </a:pPr>
            <a:r>
              <a:rPr lang="en-US" dirty="0" smtClean="0"/>
              <a:t>Describe how offshoring must be managed.</a:t>
            </a:r>
          </a:p>
          <a:p>
            <a:pPr marL="347472" indent="-347472">
              <a:spcBef>
                <a:spcPts val="576"/>
              </a:spcBef>
            </a:pPr>
            <a:r>
              <a:rPr lang="en-US" dirty="0" smtClean="0"/>
              <a:t>Define the different ways of outsourcing including ASPs.</a:t>
            </a:r>
          </a:p>
          <a:p>
            <a:pPr marL="347472" indent="-347472">
              <a:spcBef>
                <a:spcPts val="576"/>
              </a:spcBef>
            </a:pPr>
            <a:r>
              <a:rPr lang="en-US" dirty="0" smtClean="0"/>
              <a:t>Understand the difference between full and selective outsourcing.</a:t>
            </a:r>
          </a:p>
          <a:p>
            <a:pPr marL="347472" indent="-347472">
              <a:spcBef>
                <a:spcPts val="576"/>
              </a:spcBef>
            </a:pPr>
            <a:r>
              <a:rPr lang="en-US" dirty="0" smtClean="0"/>
              <a:t>Describe the risks and strategies utilized to mitigate risks.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556" name="Picture 4" descr="ftp://smandemod:jws&amp;ILEI$@ftp.wiley.com/Pearlson/Final%20Images/C09GR/c09f003b.jpg"/>
          <p:cNvPicPr>
            <a:picLocks noChangeAspect="1" noChangeArrowheads="1"/>
          </p:cNvPicPr>
          <p:nvPr/>
        </p:nvPicPr>
        <p:blipFill>
          <a:blip r:embed="rId3" cstate="print"/>
          <a:srcRect/>
          <a:stretch>
            <a:fillRect/>
          </a:stretch>
        </p:blipFill>
        <p:spPr bwMode="auto">
          <a:xfrm>
            <a:off x="1524000" y="914400"/>
            <a:ext cx="6476999" cy="5715000"/>
          </a:xfrm>
          <a:prstGeom prst="rect">
            <a:avLst/>
          </a:prstGeom>
          <a:noFill/>
        </p:spPr>
      </p:pic>
      <p:sp>
        <p:nvSpPr>
          <p:cNvPr id="5" name="Text Box 5"/>
          <p:cNvSpPr txBox="1">
            <a:spLocks noChangeArrowheads="1"/>
          </p:cNvSpPr>
          <p:nvPr/>
        </p:nvSpPr>
        <p:spPr bwMode="auto">
          <a:xfrm>
            <a:off x="0" y="533400"/>
            <a:ext cx="9144000" cy="353943"/>
          </a:xfrm>
          <a:prstGeom prst="rect">
            <a:avLst/>
          </a:prstGeom>
          <a:noFill/>
          <a:ln w="9525" algn="ctr">
            <a:noFill/>
            <a:miter lim="800000"/>
            <a:headEnd/>
            <a:tailEnd/>
          </a:ln>
        </p:spPr>
        <p:txBody>
          <a:bodyPr wrap="square">
            <a:spAutoFit/>
          </a:bodyPr>
          <a:lstStyle/>
          <a:p>
            <a:pPr algn="ctr"/>
            <a:r>
              <a:rPr lang="en-US" sz="1700" dirty="0" smtClean="0"/>
              <a:t>Figure 9.3  </a:t>
            </a:r>
            <a:r>
              <a:rPr lang="en-US" sz="1600" dirty="0" smtClean="0"/>
              <a:t>(Cont.)</a:t>
            </a: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normAutofit fontScale="90000"/>
          </a:bodyPr>
          <a:lstStyle/>
          <a:p>
            <a:r>
              <a:rPr lang="en-US" b="1" dirty="0" smtClean="0">
                <a:solidFill>
                  <a:srgbClr val="0036A2"/>
                </a:solidFill>
              </a:rPr>
              <a:t>Cloud Computing</a:t>
            </a:r>
          </a:p>
        </p:txBody>
      </p:sp>
      <p:sp>
        <p:nvSpPr>
          <p:cNvPr id="3" name="Content Placeholder 2"/>
          <p:cNvSpPr>
            <a:spLocks noGrp="1"/>
          </p:cNvSpPr>
          <p:nvPr>
            <p:ph idx="1"/>
          </p:nvPr>
        </p:nvSpPr>
        <p:spPr>
          <a:xfrm>
            <a:off x="457200" y="1600200"/>
            <a:ext cx="8229600" cy="4297363"/>
          </a:xfrm>
        </p:spPr>
        <p:txBody>
          <a:bodyPr>
            <a:noAutofit/>
          </a:bodyPr>
          <a:lstStyle/>
          <a:p>
            <a:r>
              <a:rPr lang="en-US" sz="1900" dirty="0" smtClean="0"/>
              <a:t>Cloud computing:</a:t>
            </a:r>
          </a:p>
          <a:p>
            <a:pPr lvl="1"/>
            <a:r>
              <a:rPr lang="en-US" sz="1700" dirty="0" smtClean="0"/>
              <a:t>A third party</a:t>
            </a:r>
            <a:r>
              <a:rPr lang="en-US" sz="1700" dirty="0" smtClean="0">
                <a:solidFill>
                  <a:srgbClr val="FF3399"/>
                </a:solidFill>
              </a:rPr>
              <a:t> </a:t>
            </a:r>
            <a:r>
              <a:rPr lang="en-US" sz="1700" dirty="0" smtClean="0"/>
              <a:t>provides IT services over the </a:t>
            </a:r>
            <a:r>
              <a:rPr lang="en-US" b="1" dirty="0" smtClean="0">
                <a:solidFill>
                  <a:srgbClr val="002060"/>
                </a:solidFill>
              </a:rPr>
              <a:t>Internet</a:t>
            </a:r>
            <a:r>
              <a:rPr lang="en-US" sz="1700" dirty="0" smtClean="0"/>
              <a:t>.</a:t>
            </a:r>
          </a:p>
          <a:p>
            <a:pPr lvl="1"/>
            <a:r>
              <a:rPr lang="en-US" sz="1700" dirty="0" smtClean="0"/>
              <a:t>Provides an entire data center’s worth of servers, networking devices, systems management, security, storage, and other infrastructure.</a:t>
            </a:r>
          </a:p>
          <a:p>
            <a:r>
              <a:rPr lang="en-US" sz="1900" dirty="0" smtClean="0"/>
              <a:t>Clients buy the exact amount of storage, computing power, security, or other IT functions they need, when they need it, and pay only for what they use.</a:t>
            </a:r>
          </a:p>
          <a:p>
            <a:pPr lvl="1"/>
            <a:r>
              <a:rPr lang="en-US" sz="1900" dirty="0" smtClean="0"/>
              <a:t>Cost saving.</a:t>
            </a:r>
          </a:p>
          <a:p>
            <a:r>
              <a:rPr lang="en-US" sz="1900" dirty="0" smtClean="0"/>
              <a:t> 24/7 access from multiple mobile devices.</a:t>
            </a:r>
          </a:p>
          <a:p>
            <a:pPr lvl="1"/>
            <a:r>
              <a:rPr lang="en-US" sz="1900" dirty="0" smtClean="0"/>
              <a:t>High availability for large backup data storage.</a:t>
            </a:r>
          </a:p>
          <a:p>
            <a:pPr lvl="1"/>
            <a:r>
              <a:rPr lang="en-US" sz="1900" dirty="0" smtClean="0"/>
              <a:t>Ease of use.</a:t>
            </a:r>
            <a:endParaRPr lang="en-US" sz="1900" dirty="0"/>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Cloud Computing Options</a:t>
            </a:r>
            <a:endParaRPr lang="en-US" dirty="0"/>
          </a:p>
        </p:txBody>
      </p:sp>
      <p:sp>
        <p:nvSpPr>
          <p:cNvPr id="3" name="Content Placeholder 2"/>
          <p:cNvSpPr>
            <a:spLocks noGrp="1"/>
          </p:cNvSpPr>
          <p:nvPr>
            <p:ph idx="1"/>
          </p:nvPr>
        </p:nvSpPr>
        <p:spPr>
          <a:xfrm>
            <a:off x="457200" y="1600200"/>
            <a:ext cx="8229600" cy="4876800"/>
          </a:xfrm>
        </p:spPr>
        <p:txBody>
          <a:bodyPr>
            <a:noAutofit/>
          </a:bodyPr>
          <a:lstStyle/>
          <a:p>
            <a:r>
              <a:rPr lang="en-US" sz="1900" dirty="0" smtClean="0"/>
              <a:t>Cloud computing options:</a:t>
            </a:r>
          </a:p>
          <a:p>
            <a:pPr lvl="1"/>
            <a:r>
              <a:rPr lang="en-US" sz="1700" dirty="0" smtClean="0"/>
              <a:t>On-premise.</a:t>
            </a:r>
          </a:p>
          <a:p>
            <a:pPr lvl="1"/>
            <a:r>
              <a:rPr lang="en-US" sz="1700" dirty="0" smtClean="0"/>
              <a:t>Private clouds.</a:t>
            </a:r>
          </a:p>
          <a:p>
            <a:pPr lvl="2"/>
            <a:r>
              <a:rPr lang="en-US" sz="1600" dirty="0" smtClean="0"/>
              <a:t>Data </a:t>
            </a:r>
            <a:r>
              <a:rPr lang="en-US" sz="1600" dirty="0"/>
              <a:t>is managed by the </a:t>
            </a:r>
            <a:r>
              <a:rPr lang="en-US" sz="1600" dirty="0" smtClean="0"/>
              <a:t>company </a:t>
            </a:r>
            <a:r>
              <a:rPr lang="en-US" sz="1600" dirty="0"/>
              <a:t>and remains within the company’s existing infrastructure, or it is managed offsite by a third party. </a:t>
            </a:r>
          </a:p>
          <a:p>
            <a:pPr lvl="1"/>
            <a:r>
              <a:rPr lang="en-US" sz="1700" dirty="0" smtClean="0"/>
              <a:t>Community clouds.</a:t>
            </a:r>
          </a:p>
          <a:p>
            <a:pPr lvl="2"/>
            <a:r>
              <a:rPr lang="en-US" sz="1600" dirty="0" smtClean="0"/>
              <a:t>The </a:t>
            </a:r>
            <a:r>
              <a:rPr lang="en-US" sz="1600" dirty="0"/>
              <a:t>cloud infrastructure is shared by several </a:t>
            </a:r>
            <a:r>
              <a:rPr lang="en-US" sz="1600" dirty="0" smtClean="0"/>
              <a:t>organizations </a:t>
            </a:r>
            <a:r>
              <a:rPr lang="en-US" sz="1600" dirty="0"/>
              <a:t>and supports the shared concerns of a specific community</a:t>
            </a:r>
            <a:r>
              <a:rPr lang="en-US" sz="1600" dirty="0" smtClean="0"/>
              <a:t>.</a:t>
            </a:r>
          </a:p>
          <a:p>
            <a:pPr lvl="1"/>
            <a:r>
              <a:rPr lang="en-US" sz="1700" dirty="0" smtClean="0"/>
              <a:t>Public clouds.</a:t>
            </a:r>
          </a:p>
          <a:p>
            <a:pPr lvl="2"/>
            <a:r>
              <a:rPr lang="en-US" sz="1600" dirty="0" smtClean="0"/>
              <a:t>Data </a:t>
            </a:r>
            <a:r>
              <a:rPr lang="en-US" sz="1600" dirty="0"/>
              <a:t>is stored outside of the corporate data centers in the cloud provider’s environment</a:t>
            </a:r>
            <a:r>
              <a:rPr lang="en-US" sz="1600" dirty="0" smtClean="0"/>
              <a:t>.</a:t>
            </a:r>
          </a:p>
          <a:p>
            <a:pPr lvl="1"/>
            <a:r>
              <a:rPr lang="en-US" sz="1700" dirty="0" smtClean="0"/>
              <a:t>Hybrid clouds.</a:t>
            </a:r>
          </a:p>
          <a:p>
            <a:pPr lvl="1"/>
            <a:r>
              <a:rPr lang="en-US" sz="1700" dirty="0" smtClean="0"/>
              <a:t>Combination of two or more other clouds.</a:t>
            </a: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fontScale="90000"/>
          </a:bodyPr>
          <a:lstStyle/>
          <a:p>
            <a:r>
              <a:rPr lang="en-US" sz="3100" b="1" dirty="0" smtClean="0">
                <a:solidFill>
                  <a:srgbClr val="0036A2"/>
                </a:solidFill>
              </a:rPr>
              <a:t>Public Clouds Characteristics</a:t>
            </a:r>
            <a:r>
              <a:rPr lang="en-US" dirty="0" smtClean="0"/>
              <a:t/>
            </a:r>
            <a:br>
              <a:rPr lang="en-US" dirty="0" smtClean="0"/>
            </a:br>
            <a:endParaRPr lang="en-US" dirty="0"/>
          </a:p>
        </p:txBody>
      </p:sp>
      <p:sp>
        <p:nvSpPr>
          <p:cNvPr id="3" name="Content Placeholder 2"/>
          <p:cNvSpPr>
            <a:spLocks noGrp="1"/>
          </p:cNvSpPr>
          <p:nvPr>
            <p:ph idx="1"/>
          </p:nvPr>
        </p:nvSpPr>
        <p:spPr>
          <a:xfrm>
            <a:off x="381000" y="1295400"/>
            <a:ext cx="8305800" cy="5105400"/>
          </a:xfrm>
        </p:spPr>
        <p:txBody>
          <a:bodyPr>
            <a:noAutofit/>
          </a:bodyPr>
          <a:lstStyle/>
          <a:p>
            <a:r>
              <a:rPr lang="en-US" b="1" dirty="0" smtClean="0">
                <a:solidFill>
                  <a:srgbClr val="002060"/>
                </a:solidFill>
              </a:rPr>
              <a:t>Infrastructure as a Service </a:t>
            </a:r>
            <a:r>
              <a:rPr lang="en-US" sz="1700" dirty="0" smtClean="0"/>
              <a:t>(IaaS).</a:t>
            </a:r>
          </a:p>
          <a:p>
            <a:pPr lvl="1"/>
            <a:r>
              <a:rPr lang="en-US" sz="1700" dirty="0" smtClean="0"/>
              <a:t>Provides infrastructure through grids or clusters or virtualized servers, networks, storage, and systems software.</a:t>
            </a:r>
          </a:p>
          <a:p>
            <a:pPr lvl="1"/>
            <a:r>
              <a:rPr lang="en-US" sz="1700" dirty="0" smtClean="0"/>
              <a:t>Designed to augment or replace the functions of an entire data center.</a:t>
            </a:r>
          </a:p>
          <a:p>
            <a:pPr lvl="1"/>
            <a:r>
              <a:rPr lang="en-US" sz="1700" dirty="0" smtClean="0"/>
              <a:t>The customer may have full control of the actual server configuration.</a:t>
            </a:r>
          </a:p>
          <a:p>
            <a:pPr lvl="2"/>
            <a:r>
              <a:rPr lang="en-US" sz="1500" dirty="0" smtClean="0"/>
              <a:t>More risk management control over the data and environment.</a:t>
            </a:r>
          </a:p>
          <a:p>
            <a:r>
              <a:rPr lang="en-US" b="1" dirty="0" smtClean="0">
                <a:solidFill>
                  <a:srgbClr val="002060"/>
                </a:solidFill>
              </a:rPr>
              <a:t>Platform as a Service </a:t>
            </a:r>
            <a:r>
              <a:rPr lang="en-US" sz="1700" dirty="0" smtClean="0"/>
              <a:t>(PaaS).</a:t>
            </a:r>
          </a:p>
          <a:p>
            <a:pPr lvl="1"/>
            <a:r>
              <a:rPr lang="en-US" sz="1700" dirty="0" smtClean="0"/>
              <a:t>Provides services using virtualized servers on which clients can run existing applications or develop new ones without having to worry about maintaining the operating systems, server hardware, load balancing, or computing capacity.</a:t>
            </a:r>
          </a:p>
          <a:p>
            <a:pPr lvl="1"/>
            <a:r>
              <a:rPr lang="en-US" sz="1700" dirty="0" smtClean="0"/>
              <a:t>Provider manages the hardware and underlying operating system.</a:t>
            </a:r>
          </a:p>
          <a:p>
            <a:pPr lvl="1"/>
            <a:r>
              <a:rPr lang="en-US" sz="1700" dirty="0" smtClean="0"/>
              <a:t>Limits the enterprise risk management capabilities.</a:t>
            </a:r>
          </a:p>
          <a:p>
            <a:endParaRPr lang="en-US" sz="1700" dirty="0"/>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Public Clouds Characteristics</a:t>
            </a:r>
            <a:endParaRPr lang="en-US" dirty="0"/>
          </a:p>
        </p:txBody>
      </p:sp>
      <p:sp>
        <p:nvSpPr>
          <p:cNvPr id="3" name="Content Placeholder 2"/>
          <p:cNvSpPr>
            <a:spLocks noGrp="1"/>
          </p:cNvSpPr>
          <p:nvPr>
            <p:ph idx="1"/>
          </p:nvPr>
        </p:nvSpPr>
        <p:spPr>
          <a:xfrm>
            <a:off x="457200" y="1676400"/>
            <a:ext cx="8229600" cy="4572000"/>
          </a:xfrm>
        </p:spPr>
        <p:txBody>
          <a:bodyPr>
            <a:noAutofit/>
          </a:bodyPr>
          <a:lstStyle/>
          <a:p>
            <a:r>
              <a:rPr lang="en-US" sz="1800" b="1" dirty="0" smtClean="0">
                <a:solidFill>
                  <a:srgbClr val="002060"/>
                </a:solidFill>
              </a:rPr>
              <a:t>Software as a Service </a:t>
            </a:r>
            <a:r>
              <a:rPr lang="en-US" sz="1800" dirty="0" smtClean="0"/>
              <a:t>(SaaS) or </a:t>
            </a:r>
            <a:r>
              <a:rPr lang="en-US" sz="1800" b="1" dirty="0" smtClean="0">
                <a:solidFill>
                  <a:srgbClr val="002060"/>
                </a:solidFill>
              </a:rPr>
              <a:t>Application Service Provider </a:t>
            </a:r>
            <a:r>
              <a:rPr lang="en-US" sz="1800" dirty="0" smtClean="0"/>
              <a:t>(ASP).</a:t>
            </a:r>
          </a:p>
          <a:p>
            <a:pPr lvl="1"/>
            <a:r>
              <a:rPr lang="en-US" dirty="0" smtClean="0"/>
              <a:t>Software application functionality through a web browser. </a:t>
            </a:r>
          </a:p>
          <a:p>
            <a:pPr lvl="1"/>
            <a:r>
              <a:rPr lang="en-US" dirty="0" smtClean="0"/>
              <a:t>The platform and infrastructure are fully managed by the cloud provider.</a:t>
            </a:r>
          </a:p>
          <a:p>
            <a:pPr lvl="1"/>
            <a:r>
              <a:rPr lang="en-US" dirty="0" smtClean="0"/>
              <a:t>If the operating system or underlying service isn’t configured correctly, the data at the higher application layer may be at risk. </a:t>
            </a:r>
          </a:p>
          <a:p>
            <a:pPr lvl="1"/>
            <a:r>
              <a:rPr lang="en-US" dirty="0" smtClean="0"/>
              <a:t>The most widely known and used form of cloud computing.</a:t>
            </a:r>
          </a:p>
          <a:p>
            <a:r>
              <a:rPr lang="en-US" sz="1800" dirty="0" smtClean="0"/>
              <a:t>Some managers shy away from cloud computing</a:t>
            </a:r>
            <a:r>
              <a:rPr lang="en-US" sz="1800" dirty="0" smtClean="0">
                <a:solidFill>
                  <a:srgbClr val="FF3399"/>
                </a:solidFill>
              </a:rPr>
              <a:t> </a:t>
            </a:r>
            <a:r>
              <a:rPr lang="en-US" sz="1800" dirty="0" smtClean="0"/>
              <a:t>because they are concerned about:</a:t>
            </a:r>
          </a:p>
          <a:p>
            <a:pPr lvl="1"/>
            <a:r>
              <a:rPr lang="en-US" dirty="0" smtClean="0"/>
              <a:t>security—specifically about external threats from remote hackers and security breaches as the data travels to and from the cloud. </a:t>
            </a:r>
          </a:p>
          <a:p>
            <a:pPr lvl="1"/>
            <a:r>
              <a:rPr lang="en-US" dirty="0" smtClean="0"/>
              <a:t>data privacy.</a:t>
            </a:r>
            <a:endParaRPr lang="en-US" dirty="0"/>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Onshoring</a:t>
            </a:r>
          </a:p>
        </p:txBody>
      </p:sp>
      <p:sp>
        <p:nvSpPr>
          <p:cNvPr id="3" name="Content Placeholder 2"/>
          <p:cNvSpPr>
            <a:spLocks noGrp="1"/>
          </p:cNvSpPr>
          <p:nvPr>
            <p:ph idx="1"/>
          </p:nvPr>
        </p:nvSpPr>
        <p:spPr>
          <a:xfrm>
            <a:off x="457200" y="1600200"/>
            <a:ext cx="8229600" cy="4800600"/>
          </a:xfrm>
        </p:spPr>
        <p:txBody>
          <a:bodyPr>
            <a:noAutofit/>
          </a:bodyPr>
          <a:lstStyle/>
          <a:p>
            <a:r>
              <a:rPr lang="en-US" sz="1900" b="1" dirty="0" smtClean="0">
                <a:solidFill>
                  <a:srgbClr val="002060"/>
                </a:solidFill>
              </a:rPr>
              <a:t>Onshoring</a:t>
            </a:r>
            <a:r>
              <a:rPr lang="en-US" sz="1900" dirty="0" smtClean="0"/>
              <a:t>, or </a:t>
            </a:r>
            <a:r>
              <a:rPr lang="en-US" sz="1900" b="1" dirty="0" smtClean="0">
                <a:solidFill>
                  <a:srgbClr val="002060"/>
                </a:solidFill>
              </a:rPr>
              <a:t>inshoring</a:t>
            </a:r>
            <a:r>
              <a:rPr lang="en-US" sz="1900" dirty="0" smtClean="0"/>
              <a:t>, is performing outsourcing work domestically. </a:t>
            </a:r>
          </a:p>
          <a:p>
            <a:r>
              <a:rPr lang="en-US" sz="1900" b="1" dirty="0" smtClean="0">
                <a:solidFill>
                  <a:srgbClr val="002060"/>
                </a:solidFill>
              </a:rPr>
              <a:t>Onshoring</a:t>
            </a:r>
            <a:r>
              <a:rPr lang="en-US" sz="1900" dirty="0" smtClean="0"/>
              <a:t> may be considered the opposite of </a:t>
            </a:r>
            <a:r>
              <a:rPr lang="en-US" sz="1900" b="1" dirty="0" smtClean="0">
                <a:solidFill>
                  <a:srgbClr val="002060"/>
                </a:solidFill>
              </a:rPr>
              <a:t>offshoring</a:t>
            </a:r>
            <a:r>
              <a:rPr lang="en-US" sz="1900" dirty="0" smtClean="0"/>
              <a:t>.</a:t>
            </a:r>
          </a:p>
          <a:p>
            <a:r>
              <a:rPr lang="en-US" sz="1900" dirty="0" smtClean="0"/>
              <a:t>Rural sourcing, hiring outsourcing providers with operations in rural parts of America, is a growing trend.</a:t>
            </a:r>
          </a:p>
          <a:p>
            <a:pPr lvl="1"/>
            <a:r>
              <a:rPr lang="en-US" sz="1900" dirty="0" smtClean="0"/>
              <a:t>Lower salaries and living costs.</a:t>
            </a:r>
          </a:p>
          <a:p>
            <a:pPr lvl="1"/>
            <a:r>
              <a:rPr lang="en-US" sz="1900" dirty="0" smtClean="0"/>
              <a:t>A closer time zone, similar culture, and fewer hassles that crop up when dealing with foreign outsourcing providers.</a:t>
            </a:r>
          </a:p>
          <a:p>
            <a:pPr lvl="1"/>
            <a:r>
              <a:rPr lang="en-US" sz="1900" dirty="0" smtClean="0"/>
              <a:t>Too small to handle large-scale projects.</a:t>
            </a:r>
          </a:p>
          <a:p>
            <a:pPr lvl="1"/>
            <a:r>
              <a:rPr lang="en-US" sz="1900" dirty="0" smtClean="0"/>
              <a:t>May not have the most technologically advanced employees (Figure 9.4).</a:t>
            </a:r>
            <a:endParaRPr lang="en-US" sz="1900" dirty="0"/>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smtClean="0"/>
              <a:t>Figure 9.4  Government involvement with offshoring.</a:t>
            </a:r>
          </a:p>
        </p:txBody>
      </p:sp>
      <p:pic>
        <p:nvPicPr>
          <p:cNvPr id="24578" name="Picture 2" descr="ftp://smandemod:jws&amp;ILEI$@ftp.wiley.com/Pearlson/Final%20Images/C09GR/c09f004.jpg"/>
          <p:cNvPicPr>
            <a:picLocks noChangeAspect="1" noChangeArrowheads="1"/>
          </p:cNvPicPr>
          <p:nvPr/>
        </p:nvPicPr>
        <p:blipFill>
          <a:blip r:embed="rId2" cstate="print"/>
          <a:srcRect/>
          <a:stretch>
            <a:fillRect/>
          </a:stretch>
        </p:blipFill>
        <p:spPr bwMode="auto">
          <a:xfrm>
            <a:off x="1676400" y="1066800"/>
            <a:ext cx="5791200" cy="5562599"/>
          </a:xfrm>
          <a:prstGeom prst="rect">
            <a:avLst/>
          </a:prstGeom>
          <a:noFill/>
        </p:spPr>
      </p:pic>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Offshoring</a:t>
            </a:r>
          </a:p>
        </p:txBody>
      </p:sp>
      <p:sp>
        <p:nvSpPr>
          <p:cNvPr id="3" name="Content Placeholder 2"/>
          <p:cNvSpPr>
            <a:spLocks noGrp="1"/>
          </p:cNvSpPr>
          <p:nvPr>
            <p:ph idx="1"/>
          </p:nvPr>
        </p:nvSpPr>
        <p:spPr>
          <a:xfrm>
            <a:off x="457200" y="1447800"/>
            <a:ext cx="8229600" cy="4953000"/>
          </a:xfrm>
        </p:spPr>
        <p:txBody>
          <a:bodyPr>
            <a:noAutofit/>
          </a:bodyPr>
          <a:lstStyle/>
          <a:p>
            <a:r>
              <a:rPr lang="en-US" sz="1800" b="1" dirty="0">
                <a:solidFill>
                  <a:srgbClr val="002060"/>
                </a:solidFill>
              </a:rPr>
              <a:t>Offshoring </a:t>
            </a:r>
            <a:r>
              <a:rPr lang="en-US" sz="1800" dirty="0" smtClean="0"/>
              <a:t>(or outsourcing </a:t>
            </a:r>
            <a:r>
              <a:rPr lang="en-US" sz="1800" b="1" dirty="0" smtClean="0">
                <a:solidFill>
                  <a:srgbClr val="002060"/>
                </a:solidFill>
              </a:rPr>
              <a:t>offshore</a:t>
            </a:r>
            <a:r>
              <a:rPr lang="en-US" sz="1800" dirty="0" smtClean="0"/>
              <a:t>) - the IS organization uses contractor services or even builds its own data center in a distant land.</a:t>
            </a:r>
          </a:p>
          <a:p>
            <a:r>
              <a:rPr lang="en-US" sz="1800" dirty="0" smtClean="0"/>
              <a:t>Functions range from routine IT transactions to increasingly higher-end, knowledge-based business processes.</a:t>
            </a:r>
          </a:p>
          <a:p>
            <a:r>
              <a:rPr lang="en-US" sz="1800" dirty="0" smtClean="0"/>
              <a:t>Programmer salaries can be a fraction of those in the home country.</a:t>
            </a:r>
          </a:p>
          <a:p>
            <a:pPr lvl="1"/>
            <a:r>
              <a:rPr lang="en-US" dirty="0" smtClean="0"/>
              <a:t>Other costs increase due to additional technology, telecommunications, travel, process changes, and management overhead.</a:t>
            </a:r>
          </a:p>
          <a:p>
            <a:r>
              <a:rPr lang="en-US" sz="1800" dirty="0" smtClean="0"/>
              <a:t>Other reasons to offshore:</a:t>
            </a:r>
            <a:endParaRPr lang="en-US" sz="1800" strike="sngStrike" dirty="0" smtClean="0"/>
          </a:p>
          <a:p>
            <a:pPr lvl="1"/>
            <a:r>
              <a:rPr lang="en-US" dirty="0" smtClean="0"/>
              <a:t>Employees in many offshore companies are well-educated (have</a:t>
            </a:r>
            <a:r>
              <a:rPr lang="en-US" dirty="0" smtClean="0">
                <a:solidFill>
                  <a:srgbClr val="FF3399"/>
                </a:solidFill>
              </a:rPr>
              <a:t> </a:t>
            </a:r>
            <a:r>
              <a:rPr lang="en-US" dirty="0" smtClean="0"/>
              <a:t>master’s degrees) and are</a:t>
            </a:r>
            <a:r>
              <a:rPr lang="en-US" dirty="0" smtClean="0">
                <a:solidFill>
                  <a:srgbClr val="FF3399"/>
                </a:solidFill>
              </a:rPr>
              <a:t> </a:t>
            </a:r>
            <a:r>
              <a:rPr lang="en-US" dirty="0" smtClean="0"/>
              <a:t>proud to work for an international company.</a:t>
            </a:r>
          </a:p>
          <a:p>
            <a:pPr lvl="1"/>
            <a:r>
              <a:rPr lang="en-US" dirty="0" smtClean="0"/>
              <a:t>Offshore providers are often “profit centers”</a:t>
            </a:r>
            <a:r>
              <a:rPr lang="en-US" dirty="0">
                <a:solidFill>
                  <a:srgbClr val="FF3399"/>
                </a:solidFill>
              </a:rPr>
              <a:t> </a:t>
            </a:r>
            <a:r>
              <a:rPr lang="en-US" dirty="0" smtClean="0"/>
              <a:t>and</a:t>
            </a:r>
            <a:r>
              <a:rPr lang="en-US" dirty="0" smtClean="0">
                <a:solidFill>
                  <a:srgbClr val="FF3399"/>
                </a:solidFill>
              </a:rPr>
              <a:t> </a:t>
            </a:r>
            <a:r>
              <a:rPr lang="en-US" dirty="0" smtClean="0"/>
              <a:t>have established Six Sigma, ISO 9001, or another certification program.</a:t>
            </a:r>
            <a:endParaRPr lang="en-US" dirty="0"/>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Autofit/>
          </a:bodyPr>
          <a:lstStyle/>
          <a:p>
            <a:r>
              <a:rPr lang="en-US" b="1" dirty="0" smtClean="0">
                <a:solidFill>
                  <a:srgbClr val="0036A2"/>
                </a:solidFill>
              </a:rPr>
              <a:t>Deciding Where Abroad: Nearshoring, Farshoring, or Captive Center?</a:t>
            </a:r>
          </a:p>
        </p:txBody>
      </p:sp>
      <p:sp>
        <p:nvSpPr>
          <p:cNvPr id="3" name="Content Placeholder 2"/>
          <p:cNvSpPr>
            <a:spLocks noGrp="1"/>
          </p:cNvSpPr>
          <p:nvPr>
            <p:ph idx="1"/>
          </p:nvPr>
        </p:nvSpPr>
        <p:spPr>
          <a:xfrm>
            <a:off x="457200" y="1752600"/>
            <a:ext cx="8229600" cy="4724400"/>
          </a:xfrm>
        </p:spPr>
        <p:txBody>
          <a:bodyPr>
            <a:noAutofit/>
          </a:bodyPr>
          <a:lstStyle/>
          <a:p>
            <a:r>
              <a:rPr lang="en-US" sz="1700" b="1" dirty="0" smtClean="0">
                <a:solidFill>
                  <a:srgbClr val="002060"/>
                </a:solidFill>
              </a:rPr>
              <a:t>Offshoring</a:t>
            </a:r>
            <a:r>
              <a:rPr lang="en-US" sz="1700" dirty="0" smtClean="0"/>
              <a:t> can be either relatively proximate (</a:t>
            </a:r>
            <a:r>
              <a:rPr lang="en-US" sz="1700" b="1" dirty="0" smtClean="0">
                <a:solidFill>
                  <a:srgbClr val="002060"/>
                </a:solidFill>
              </a:rPr>
              <a:t>nearshoring</a:t>
            </a:r>
            <a:r>
              <a:rPr lang="en-US" sz="1700" dirty="0" smtClean="0"/>
              <a:t>) or in a distant land (</a:t>
            </a:r>
            <a:r>
              <a:rPr lang="en-US" sz="1700" b="1" dirty="0" smtClean="0">
                <a:solidFill>
                  <a:srgbClr val="002060"/>
                </a:solidFill>
              </a:rPr>
              <a:t>farshoring</a:t>
            </a:r>
            <a:r>
              <a:rPr lang="en-US" sz="1700" dirty="0" smtClean="0"/>
              <a:t>). </a:t>
            </a:r>
          </a:p>
          <a:p>
            <a:r>
              <a:rPr lang="en-US" sz="1700" dirty="0" smtClean="0"/>
              <a:t>An alternative to offshoring is a </a:t>
            </a:r>
            <a:r>
              <a:rPr lang="en-US" sz="1700" b="1" dirty="0" smtClean="0">
                <a:solidFill>
                  <a:srgbClr val="002060"/>
                </a:solidFill>
              </a:rPr>
              <a:t>captive center</a:t>
            </a:r>
            <a:r>
              <a:rPr lang="en-US" sz="1700" dirty="0" smtClean="0"/>
              <a:t>. </a:t>
            </a:r>
          </a:p>
          <a:p>
            <a:r>
              <a:rPr lang="en-US" sz="1700" b="1" dirty="0" smtClean="0">
                <a:solidFill>
                  <a:srgbClr val="002060"/>
                </a:solidFill>
              </a:rPr>
              <a:t>Farshoring</a:t>
            </a:r>
            <a:r>
              <a:rPr lang="en-US" sz="1700" dirty="0" smtClean="0"/>
              <a:t> is a form of offshoring that involves sourcing service work to a foreign, lower-wage country that is relatively far away in distance or time zone (or both).</a:t>
            </a:r>
          </a:p>
          <a:p>
            <a:pPr lvl="1"/>
            <a:r>
              <a:rPr lang="en-US" sz="1700" dirty="0" smtClean="0"/>
              <a:t>India and China are the most popular farshoring destinations.</a:t>
            </a:r>
          </a:p>
          <a:p>
            <a:r>
              <a:rPr lang="en-US" sz="1700" b="1" dirty="0" smtClean="0">
                <a:solidFill>
                  <a:srgbClr val="002060"/>
                </a:solidFill>
              </a:rPr>
              <a:t>Nearshoring</a:t>
            </a:r>
            <a:r>
              <a:rPr lang="en-US" sz="1700" dirty="0" smtClean="0"/>
              <a:t> is when work is sourced to a foreign, lower-wage country that is relatively close in distance or time zone.</a:t>
            </a:r>
          </a:p>
          <a:p>
            <a:r>
              <a:rPr lang="en-US" sz="1700" dirty="0" smtClean="0"/>
              <a:t>The client hopes to benefit from one or more ways of being close—geographically, temporally, culturally, linguistically, economically, politically, or from historical linkages.</a:t>
            </a:r>
            <a:endParaRPr lang="en-US" sz="1700" dirty="0"/>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Captive</a:t>
            </a:r>
            <a:r>
              <a:rPr lang="en-US" dirty="0" smtClean="0"/>
              <a:t> </a:t>
            </a:r>
            <a:r>
              <a:rPr lang="en-US" b="1" dirty="0" smtClean="0">
                <a:solidFill>
                  <a:srgbClr val="0036A2"/>
                </a:solidFill>
              </a:rPr>
              <a:t>Centers</a:t>
            </a:r>
          </a:p>
        </p:txBody>
      </p:sp>
      <p:sp>
        <p:nvSpPr>
          <p:cNvPr id="3" name="Content Placeholder 2"/>
          <p:cNvSpPr>
            <a:spLocks noGrp="1"/>
          </p:cNvSpPr>
          <p:nvPr>
            <p:ph idx="1"/>
          </p:nvPr>
        </p:nvSpPr>
        <p:spPr>
          <a:xfrm>
            <a:off x="457200" y="1524000"/>
            <a:ext cx="8229600" cy="4572000"/>
          </a:xfrm>
        </p:spPr>
        <p:txBody>
          <a:bodyPr>
            <a:noAutofit/>
          </a:bodyPr>
          <a:lstStyle/>
          <a:p>
            <a:r>
              <a:rPr lang="en-US" sz="1800" dirty="0" smtClean="0"/>
              <a:t>A captive center is an overseas subsidiary that is set up to serve the parent company. </a:t>
            </a:r>
          </a:p>
          <a:p>
            <a:r>
              <a:rPr lang="en-US" sz="1800" dirty="0" smtClean="0"/>
              <a:t>These subsidiaries operate like an outsourcing provider but are owned by the firm. </a:t>
            </a:r>
          </a:p>
          <a:p>
            <a:r>
              <a:rPr lang="en-US" sz="1800" b="1" dirty="0" smtClean="0">
                <a:solidFill>
                  <a:srgbClr val="002060"/>
                </a:solidFill>
              </a:rPr>
              <a:t>Hybrid</a:t>
            </a:r>
            <a:r>
              <a:rPr lang="en-US" sz="1800" dirty="0" smtClean="0"/>
              <a:t> and </a:t>
            </a:r>
            <a:r>
              <a:rPr lang="en-US" sz="1800" b="1" dirty="0" smtClean="0">
                <a:solidFill>
                  <a:srgbClr val="002060"/>
                </a:solidFill>
              </a:rPr>
              <a:t>shared</a:t>
            </a:r>
            <a:r>
              <a:rPr lang="en-US" sz="1800" dirty="0" smtClean="0"/>
              <a:t>.</a:t>
            </a:r>
          </a:p>
          <a:p>
            <a:pPr lvl="1"/>
            <a:r>
              <a:rPr lang="en-US" dirty="0" smtClean="0"/>
              <a:t>The hybrid captive center performs the more expensive, higher-profile or mission-critical work for the parent company.</a:t>
            </a:r>
          </a:p>
          <a:p>
            <a:pPr lvl="2"/>
            <a:r>
              <a:rPr lang="en-US" sz="1600" dirty="0" smtClean="0"/>
              <a:t>Outsources the more commoditized work that is more cheaply provided by an offshore provider.</a:t>
            </a:r>
          </a:p>
          <a:p>
            <a:pPr lvl="1"/>
            <a:r>
              <a:rPr lang="en-US" dirty="0" smtClean="0"/>
              <a:t> The shared captive center performs work for both a parent company and external customers.</a:t>
            </a:r>
          </a:p>
          <a:p>
            <a:r>
              <a:rPr lang="en-US" sz="1800" b="1" dirty="0" smtClean="0">
                <a:solidFill>
                  <a:srgbClr val="002060"/>
                </a:solidFill>
              </a:rPr>
              <a:t>Nearshore</a:t>
            </a:r>
            <a:r>
              <a:rPr lang="en-US" sz="1800" dirty="0" smtClean="0"/>
              <a:t> or </a:t>
            </a:r>
            <a:r>
              <a:rPr lang="en-US" sz="1800" b="1" dirty="0" smtClean="0">
                <a:solidFill>
                  <a:srgbClr val="002060"/>
                </a:solidFill>
              </a:rPr>
              <a:t>farshore</a:t>
            </a:r>
            <a:r>
              <a:rPr lang="en-US" sz="1800" dirty="0" smtClean="0"/>
              <a:t>.</a:t>
            </a:r>
            <a:endParaRPr lang="en-US" sz="1800" dirty="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Real World Example</a:t>
            </a:r>
          </a:p>
        </p:txBody>
      </p:sp>
      <p:sp>
        <p:nvSpPr>
          <p:cNvPr id="3" name="Content Placeholder 2"/>
          <p:cNvSpPr>
            <a:spLocks noGrp="1"/>
          </p:cNvSpPr>
          <p:nvPr>
            <p:ph idx="1"/>
          </p:nvPr>
        </p:nvSpPr>
        <p:spPr>
          <a:xfrm>
            <a:off x="457200" y="1524000"/>
            <a:ext cx="8229600" cy="4724400"/>
          </a:xfrm>
        </p:spPr>
        <p:txBody>
          <a:bodyPr>
            <a:noAutofit/>
          </a:bodyPr>
          <a:lstStyle/>
          <a:p>
            <a:r>
              <a:rPr lang="en-US" sz="1700" dirty="0" smtClean="0"/>
              <a:t>Kellwood, an American apparel maker, ended its soup-to-nuts IS</a:t>
            </a:r>
          </a:p>
          <a:p>
            <a:pPr>
              <a:buNone/>
            </a:pPr>
            <a:r>
              <a:rPr lang="en-US" sz="1700" dirty="0" smtClean="0"/>
              <a:t>	outsourcing arrangement with EDS after 13 years.</a:t>
            </a:r>
          </a:p>
          <a:p>
            <a:r>
              <a:rPr lang="en-US" sz="1700" dirty="0" smtClean="0"/>
              <a:t>The original outsourcing contract integrated 12 individual acquired units with different systems into one system. </a:t>
            </a:r>
          </a:p>
          <a:p>
            <a:r>
              <a:rPr lang="en-US" sz="1700" dirty="0" smtClean="0"/>
              <a:t>In 2008, Sun Capital Partners purchased Kellwood and made it private.</a:t>
            </a:r>
          </a:p>
          <a:p>
            <a:r>
              <a:rPr lang="en-US" sz="1700" dirty="0" smtClean="0"/>
              <a:t>The COO was facing a mountain of debt and possibly bankruptcy and wanted to:</a:t>
            </a:r>
            <a:endParaRPr lang="en-US" sz="1700" strike="sngStrike" dirty="0" smtClean="0"/>
          </a:p>
          <a:p>
            <a:pPr lvl="1"/>
            <a:r>
              <a:rPr lang="en-US" sz="1700" dirty="0" smtClean="0"/>
              <a:t>bring the IS operations back in-house.</a:t>
            </a:r>
          </a:p>
          <a:p>
            <a:pPr lvl="1"/>
            <a:r>
              <a:rPr lang="en-US" sz="1700" dirty="0"/>
              <a:t>r</a:t>
            </a:r>
            <a:r>
              <a:rPr lang="en-US" sz="1700" dirty="0" smtClean="0"/>
              <a:t>educe costs.</a:t>
            </a:r>
          </a:p>
          <a:p>
            <a:pPr lvl="1"/>
            <a:r>
              <a:rPr lang="en-US" sz="1700" dirty="0"/>
              <a:t>o</a:t>
            </a:r>
            <a:r>
              <a:rPr lang="en-US" sz="1700" dirty="0" smtClean="0"/>
              <a:t>vercome the lack of IS standardization.</a:t>
            </a:r>
          </a:p>
          <a:p>
            <a:r>
              <a:rPr lang="en-US" sz="1700" dirty="0" smtClean="0"/>
              <a:t>The CIO was concerned that the transition from outsourcing to insourcing would cause serious disruption to IS service levels and project deadlines.</a:t>
            </a: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14400"/>
          </a:xfrm>
        </p:spPr>
        <p:txBody>
          <a:bodyPr>
            <a:noAutofit/>
          </a:bodyPr>
          <a:lstStyle/>
          <a:p>
            <a:r>
              <a:rPr lang="en-US" b="1" dirty="0" smtClean="0">
                <a:solidFill>
                  <a:srgbClr val="0036A2"/>
                </a:solidFill>
              </a:rPr>
              <a:t>Selecting an Offshore Destination: </a:t>
            </a:r>
            <a:br>
              <a:rPr lang="en-US" b="1" dirty="0" smtClean="0">
                <a:solidFill>
                  <a:srgbClr val="0036A2"/>
                </a:solidFill>
              </a:rPr>
            </a:br>
            <a:r>
              <a:rPr lang="en-US" b="1" dirty="0" smtClean="0">
                <a:solidFill>
                  <a:srgbClr val="0036A2"/>
                </a:solidFill>
              </a:rPr>
              <a:t>Answering the “Where Abroad?” </a:t>
            </a:r>
            <a:br>
              <a:rPr lang="en-US" b="1" dirty="0" smtClean="0">
                <a:solidFill>
                  <a:srgbClr val="0036A2"/>
                </a:solidFill>
              </a:rPr>
            </a:br>
            <a:r>
              <a:rPr lang="en-US" b="1" dirty="0" smtClean="0">
                <a:solidFill>
                  <a:srgbClr val="0036A2"/>
                </a:solidFill>
              </a:rPr>
              <a:t>Question</a:t>
            </a:r>
          </a:p>
        </p:txBody>
      </p:sp>
      <p:sp>
        <p:nvSpPr>
          <p:cNvPr id="3" name="Content Placeholder 2"/>
          <p:cNvSpPr>
            <a:spLocks noGrp="1"/>
          </p:cNvSpPr>
          <p:nvPr>
            <p:ph idx="1"/>
          </p:nvPr>
        </p:nvSpPr>
        <p:spPr>
          <a:xfrm>
            <a:off x="457200" y="2057400"/>
            <a:ext cx="8229600" cy="4297363"/>
          </a:xfrm>
        </p:spPr>
        <p:txBody>
          <a:bodyPr>
            <a:normAutofit/>
          </a:bodyPr>
          <a:lstStyle/>
          <a:p>
            <a:r>
              <a:rPr lang="en-US" sz="1700" dirty="0" smtClean="0"/>
              <a:t>Deciding where to offshore is a </a:t>
            </a:r>
            <a:r>
              <a:rPr lang="en-US" sz="1700" b="1" dirty="0" smtClean="0">
                <a:solidFill>
                  <a:srgbClr val="002060"/>
                </a:solidFill>
              </a:rPr>
              <a:t>difficult decision </a:t>
            </a:r>
            <a:r>
              <a:rPr lang="en-US" sz="1700" dirty="0" smtClean="0"/>
              <a:t>that many companies face.</a:t>
            </a:r>
          </a:p>
          <a:p>
            <a:r>
              <a:rPr lang="en-US" sz="1700" dirty="0" smtClean="0"/>
              <a:t>Companies must consider attractiveness, level of development, and cultural differences.</a:t>
            </a:r>
          </a:p>
          <a:p>
            <a:pPr lvl="1"/>
            <a:r>
              <a:rPr lang="en-US" sz="1700" dirty="0" smtClean="0"/>
              <a:t>Approximately 100 countries export software services and products. </a:t>
            </a:r>
          </a:p>
          <a:p>
            <a:pPr lvl="1"/>
            <a:r>
              <a:rPr lang="en-US" sz="1700" dirty="0" smtClean="0"/>
              <a:t>Factors affecting a country’s attractiveness:</a:t>
            </a:r>
          </a:p>
          <a:p>
            <a:pPr lvl="2"/>
            <a:r>
              <a:rPr lang="en-US" sz="1500" dirty="0" smtClean="0"/>
              <a:t>high English proficiency.</a:t>
            </a:r>
          </a:p>
          <a:p>
            <a:pPr lvl="2"/>
            <a:r>
              <a:rPr lang="en-US" sz="1500" dirty="0" smtClean="0"/>
              <a:t>on the verge of war.</a:t>
            </a:r>
          </a:p>
          <a:p>
            <a:pPr lvl="2"/>
            <a:r>
              <a:rPr lang="en-US" sz="1500" dirty="0" smtClean="0"/>
              <a:t>high rates of crime. </a:t>
            </a:r>
          </a:p>
          <a:p>
            <a:pPr lvl="2"/>
            <a:r>
              <a:rPr lang="en-US" sz="1500" dirty="0" smtClean="0"/>
              <a:t>friendly relationships with the home country.</a:t>
            </a:r>
          </a:p>
          <a:p>
            <a:pPr lvl="2"/>
            <a:r>
              <a:rPr lang="en-US" sz="1500" dirty="0" smtClean="0"/>
              <a:t>regulatory restrictions.</a:t>
            </a:r>
          </a:p>
          <a:p>
            <a:pPr lvl="2"/>
            <a:r>
              <a:rPr lang="en-US" sz="1500" dirty="0" smtClean="0"/>
              <a:t>trade issues.</a:t>
            </a:r>
          </a:p>
          <a:p>
            <a:pPr lvl="2"/>
            <a:r>
              <a:rPr lang="en-US" sz="1500" dirty="0" smtClean="0"/>
              <a:t>data security.</a:t>
            </a:r>
          </a:p>
          <a:p>
            <a:pPr lvl="2"/>
            <a:r>
              <a:rPr lang="en-US" sz="1500" dirty="0" smtClean="0"/>
              <a:t>intellectual property.</a:t>
            </a:r>
          </a:p>
          <a:p>
            <a:pPr lvl="2"/>
            <a:r>
              <a:rPr lang="en-US" sz="1500" dirty="0" smtClean="0"/>
              <a:t>level of technical infrastructure available.</a:t>
            </a:r>
            <a:endParaRPr lang="en-US" sz="1500" dirty="0"/>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Autofit/>
          </a:bodyPr>
          <a:lstStyle/>
          <a:p>
            <a:r>
              <a:rPr lang="en-US" b="1" dirty="0" smtClean="0">
                <a:solidFill>
                  <a:srgbClr val="0036A2"/>
                </a:solidFill>
              </a:rPr>
              <a:t>Offshore Destination-</a:t>
            </a:r>
            <a:br>
              <a:rPr lang="en-US" b="1" dirty="0" smtClean="0">
                <a:solidFill>
                  <a:srgbClr val="0036A2"/>
                </a:solidFill>
              </a:rPr>
            </a:br>
            <a:r>
              <a:rPr lang="en-US" b="1" dirty="0" smtClean="0">
                <a:solidFill>
                  <a:srgbClr val="0036A2"/>
                </a:solidFill>
              </a:rPr>
              <a:t>Development Tiers</a:t>
            </a:r>
          </a:p>
        </p:txBody>
      </p:sp>
      <p:sp>
        <p:nvSpPr>
          <p:cNvPr id="3" name="Content Placeholder 2"/>
          <p:cNvSpPr>
            <a:spLocks noGrp="1"/>
          </p:cNvSpPr>
          <p:nvPr>
            <p:ph idx="1"/>
          </p:nvPr>
        </p:nvSpPr>
        <p:spPr>
          <a:xfrm>
            <a:off x="457200" y="1752600"/>
            <a:ext cx="8229600" cy="4724400"/>
          </a:xfrm>
        </p:spPr>
        <p:txBody>
          <a:bodyPr>
            <a:noAutofit/>
          </a:bodyPr>
          <a:lstStyle/>
          <a:p>
            <a:pPr>
              <a:buNone/>
            </a:pPr>
            <a:r>
              <a:rPr lang="en-US" sz="1700" dirty="0" smtClean="0"/>
              <a:t>Carmel and Tjia suggest that there are three tiers of software exporting nations:</a:t>
            </a:r>
          </a:p>
          <a:p>
            <a:pPr marL="457200" indent="-457200"/>
            <a:r>
              <a:rPr lang="en-US" sz="1700" b="1" dirty="0" smtClean="0">
                <a:solidFill>
                  <a:srgbClr val="002060"/>
                </a:solidFill>
              </a:rPr>
              <a:t>Tier 1</a:t>
            </a:r>
            <a:r>
              <a:rPr lang="en-US" sz="1700" dirty="0" smtClean="0"/>
              <a:t>: Mature.</a:t>
            </a:r>
          </a:p>
          <a:p>
            <a:pPr lvl="1"/>
            <a:r>
              <a:rPr lang="en-US" sz="1700" dirty="0" smtClean="0"/>
              <a:t>United Kingdom, United States, Japan, Germany, France, Canada, the Netherlands, Sweden, Finland, India, Ireland, Israel, China, and Russia.</a:t>
            </a:r>
          </a:p>
          <a:p>
            <a:pPr marL="457200" indent="-457200"/>
            <a:r>
              <a:rPr lang="en-US" sz="1700" b="1" dirty="0" smtClean="0">
                <a:solidFill>
                  <a:srgbClr val="002060"/>
                </a:solidFill>
              </a:rPr>
              <a:t>Tier 2</a:t>
            </a:r>
            <a:r>
              <a:rPr lang="en-US" sz="1700" dirty="0" smtClean="0"/>
              <a:t>: Emerging.</a:t>
            </a:r>
          </a:p>
          <a:p>
            <a:pPr lvl="1"/>
            <a:r>
              <a:rPr lang="en-US" sz="1700" dirty="0" smtClean="0"/>
              <a:t>Brazil, Costa Rica, South Korea, and many Eastern European countries.</a:t>
            </a:r>
          </a:p>
          <a:p>
            <a:pPr marL="457200" indent="-457200"/>
            <a:r>
              <a:rPr lang="en-US" sz="1700" b="1" dirty="0" smtClean="0">
                <a:solidFill>
                  <a:srgbClr val="002060"/>
                </a:solidFill>
              </a:rPr>
              <a:t>Tier 3</a:t>
            </a:r>
            <a:r>
              <a:rPr lang="en-US" sz="1700" dirty="0" smtClean="0"/>
              <a:t>: Infant.</a:t>
            </a:r>
          </a:p>
          <a:p>
            <a:pPr marL="685800" lvl="1" indent="-457200"/>
            <a:r>
              <a:rPr lang="en-US" sz="1700" dirty="0" smtClean="0"/>
              <a:t>Cuba, Vietnam, Jordan, and 15 to 25 others.</a:t>
            </a:r>
          </a:p>
          <a:p>
            <a:pPr marL="457200" indent="-457200"/>
            <a:r>
              <a:rPr lang="en-US" sz="1700" dirty="0" smtClean="0"/>
              <a:t>Tiers were determined based on industrial maturity, the extent of clustering of some critical mass of software enterprises, and export revenues. </a:t>
            </a:r>
          </a:p>
          <a:p>
            <a:pPr marL="457200" indent="-457200"/>
            <a:r>
              <a:rPr lang="en-US" sz="1700" dirty="0" smtClean="0"/>
              <a:t>The higher tiered countries have</a:t>
            </a:r>
            <a:r>
              <a:rPr lang="en-US" sz="1700" dirty="0"/>
              <a:t> </a:t>
            </a:r>
            <a:r>
              <a:rPr lang="en-US" sz="1700" dirty="0" smtClean="0"/>
              <a:t>higher levels of skills and higher costs.</a:t>
            </a:r>
            <a:endParaRPr lang="en-US" sz="1700" dirty="0"/>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Cultural Differences</a:t>
            </a:r>
            <a:endParaRPr lang="en-US" sz="2400" dirty="0"/>
          </a:p>
        </p:txBody>
      </p:sp>
      <p:sp>
        <p:nvSpPr>
          <p:cNvPr id="3" name="Content Placeholder 2"/>
          <p:cNvSpPr>
            <a:spLocks noGrp="1"/>
          </p:cNvSpPr>
          <p:nvPr>
            <p:ph idx="1"/>
          </p:nvPr>
        </p:nvSpPr>
        <p:spPr/>
        <p:txBody>
          <a:bodyPr>
            <a:noAutofit/>
          </a:bodyPr>
          <a:lstStyle/>
          <a:p>
            <a:r>
              <a:rPr lang="en-US" sz="1900" dirty="0" smtClean="0"/>
              <a:t>Misunderstandings arise because of differences in culture, language, and perceptions about time.</a:t>
            </a:r>
          </a:p>
          <a:p>
            <a:r>
              <a:rPr lang="en-US" sz="1900" dirty="0" smtClean="0"/>
              <a:t>Carmel and Tjia outlined some examples of </a:t>
            </a:r>
            <a:r>
              <a:rPr lang="en-US" sz="1900" b="1" dirty="0" smtClean="0">
                <a:solidFill>
                  <a:srgbClr val="002060"/>
                </a:solidFill>
              </a:rPr>
              <a:t>communication failures </a:t>
            </a:r>
            <a:r>
              <a:rPr lang="en-US" sz="1900" dirty="0" smtClean="0"/>
              <a:t>with Indian developers:</a:t>
            </a:r>
          </a:p>
          <a:p>
            <a:pPr lvl="1">
              <a:defRPr/>
            </a:pPr>
            <a:r>
              <a:rPr lang="en-US" sz="1900" dirty="0" smtClean="0"/>
              <a:t>Indians are less likely than Westerners to engage in small talk.</a:t>
            </a:r>
          </a:p>
          <a:p>
            <a:pPr lvl="1">
              <a:defRPr/>
            </a:pPr>
            <a:r>
              <a:rPr lang="en-US" sz="1900" dirty="0" smtClean="0"/>
              <a:t>Indians often are not concerned with deadlines. </a:t>
            </a:r>
          </a:p>
          <a:p>
            <a:pPr lvl="1">
              <a:defRPr/>
            </a:pPr>
            <a:r>
              <a:rPr lang="en-US" sz="1900" dirty="0" smtClean="0"/>
              <a:t>Indians, like Malaysians and other cultures, are hesitant about saying no.</a:t>
            </a:r>
            <a:endParaRPr lang="en-US" sz="1900" strike="sngStrike" dirty="0" smtClean="0">
              <a:solidFill>
                <a:srgbClr val="FF3399"/>
              </a:solidFill>
            </a:endParaRPr>
          </a:p>
          <a:p>
            <a:pPr lvl="1">
              <a:defRPr/>
            </a:pPr>
            <a:r>
              <a:rPr lang="en-US" sz="1900" dirty="0" smtClean="0"/>
              <a:t>What is funny in one culture is not necessarily funny in another culture.</a:t>
            </a:r>
            <a:endParaRPr lang="en-US" sz="1900" dirty="0"/>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Reevaluation—Status Quo or Change?</a:t>
            </a:r>
          </a:p>
        </p:txBody>
      </p:sp>
      <p:sp>
        <p:nvSpPr>
          <p:cNvPr id="3" name="Content Placeholder 2"/>
          <p:cNvSpPr>
            <a:spLocks noGrp="1"/>
          </p:cNvSpPr>
          <p:nvPr>
            <p:ph idx="1"/>
          </p:nvPr>
        </p:nvSpPr>
        <p:spPr/>
        <p:txBody>
          <a:bodyPr>
            <a:noAutofit/>
          </a:bodyPr>
          <a:lstStyle/>
          <a:p>
            <a:r>
              <a:rPr lang="en-US" sz="1700" b="1" dirty="0" smtClean="0">
                <a:solidFill>
                  <a:srgbClr val="002060"/>
                </a:solidFill>
              </a:rPr>
              <a:t>Backsourcing</a:t>
            </a:r>
            <a:r>
              <a:rPr lang="en-US" sz="1700" dirty="0" smtClean="0"/>
              <a:t> is a business practice in which a company takes back in-house assets, activities, and skills that were part of its IS operations and were previously outsourced to one or more outside IS providers.</a:t>
            </a:r>
          </a:p>
          <a:p>
            <a:r>
              <a:rPr lang="en-US" sz="1700" dirty="0" smtClean="0"/>
              <a:t>Companies backsource after terminating, renegotiating, or letting their contracts expire.</a:t>
            </a:r>
          </a:p>
          <a:p>
            <a:r>
              <a:rPr lang="en-US" sz="1700" dirty="0" smtClean="0"/>
              <a:t>The reasons given for backsourcing often mirror the reasons for outsourcing.</a:t>
            </a:r>
          </a:p>
          <a:p>
            <a:r>
              <a:rPr lang="en-US" sz="1700" dirty="0" smtClean="0"/>
              <a:t>Outsourcing decisions can be difficult and expensive to reverse.</a:t>
            </a:r>
          </a:p>
          <a:p>
            <a:pPr lvl="1"/>
            <a:r>
              <a:rPr lang="en-US" sz="1700" dirty="0" smtClean="0"/>
              <a:t>Requires the enterprise to acquire the necessary infrastructure and staff.</a:t>
            </a:r>
            <a:endParaRPr lang="en-US" sz="1700" dirty="0" smtClean="0">
              <a:solidFill>
                <a:srgbClr val="FF3399"/>
              </a:solidFill>
            </a:endParaRPr>
          </a:p>
          <a:p>
            <a:r>
              <a:rPr lang="en-US" sz="1700" dirty="0" smtClean="0"/>
              <a:t>Backsourcing is followed by another cycle of decisions as the company responds to its dynamic environment.</a:t>
            </a:r>
            <a:endParaRPr lang="en-US" sz="1700" dirty="0"/>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Outsourcing and Strategic Networks</a:t>
            </a:r>
          </a:p>
        </p:txBody>
      </p:sp>
      <p:sp>
        <p:nvSpPr>
          <p:cNvPr id="3" name="Content Placeholder 2"/>
          <p:cNvSpPr>
            <a:spLocks noGrp="1"/>
          </p:cNvSpPr>
          <p:nvPr>
            <p:ph idx="1"/>
          </p:nvPr>
        </p:nvSpPr>
        <p:spPr>
          <a:xfrm>
            <a:off x="533400" y="1676400"/>
            <a:ext cx="8229600" cy="4572000"/>
          </a:xfrm>
        </p:spPr>
        <p:txBody>
          <a:bodyPr>
            <a:noAutofit/>
          </a:bodyPr>
          <a:lstStyle/>
          <a:p>
            <a:r>
              <a:rPr lang="en-US" sz="1800" dirty="0" smtClean="0"/>
              <a:t>Many issues and </a:t>
            </a:r>
            <a:r>
              <a:rPr lang="en-US" sz="1800" b="1" dirty="0" smtClean="0">
                <a:solidFill>
                  <a:srgbClr val="002060"/>
                </a:solidFill>
              </a:rPr>
              <a:t>risks</a:t>
            </a:r>
            <a:r>
              <a:rPr lang="en-US" sz="1800" dirty="0" smtClean="0"/>
              <a:t> are</a:t>
            </a:r>
            <a:r>
              <a:rPr lang="en-US" sz="1800" dirty="0" smtClean="0">
                <a:solidFill>
                  <a:srgbClr val="FF3399"/>
                </a:solidFill>
              </a:rPr>
              <a:t> </a:t>
            </a:r>
            <a:r>
              <a:rPr lang="en-US" sz="1800" dirty="0" smtClean="0"/>
              <a:t>involved with </a:t>
            </a:r>
            <a:r>
              <a:rPr lang="en-US" sz="1800" b="1" dirty="0" smtClean="0">
                <a:solidFill>
                  <a:srgbClr val="002060"/>
                </a:solidFill>
              </a:rPr>
              <a:t>outsourcing</a:t>
            </a:r>
            <a:r>
              <a:rPr lang="en-US" sz="1800" dirty="0" smtClean="0"/>
              <a:t>.</a:t>
            </a:r>
          </a:p>
          <a:p>
            <a:r>
              <a:rPr lang="en-US" sz="1800" dirty="0" smtClean="0"/>
              <a:t>A </a:t>
            </a:r>
            <a:r>
              <a:rPr lang="en-US" sz="1800" b="1" dirty="0" smtClean="0">
                <a:solidFill>
                  <a:srgbClr val="002060"/>
                </a:solidFill>
              </a:rPr>
              <a:t>strategic network </a:t>
            </a:r>
            <a:r>
              <a:rPr lang="en-US" sz="1800" dirty="0" smtClean="0"/>
              <a:t>is a long-term, purposeful arrangement by which companies set up a web of close relationships that provide a product or service in a coordinated fashion.</a:t>
            </a:r>
          </a:p>
          <a:p>
            <a:r>
              <a:rPr lang="en-US" sz="1800" dirty="0" smtClean="0"/>
              <a:t>The client becomes a hub with suppliers as part of its network.</a:t>
            </a:r>
          </a:p>
          <a:p>
            <a:r>
              <a:rPr lang="en-US" sz="1800" dirty="0" smtClean="0"/>
              <a:t>Lowers the cost of working with others in the network.</a:t>
            </a:r>
          </a:p>
          <a:p>
            <a:r>
              <a:rPr lang="en-US" sz="1800" dirty="0" smtClean="0"/>
              <a:t>Company can become more efficient than its competitors (and very flexible).</a:t>
            </a:r>
          </a:p>
          <a:p>
            <a:r>
              <a:rPr lang="en-US" sz="1800" dirty="0" smtClean="0"/>
              <a:t>The</a:t>
            </a:r>
            <a:r>
              <a:rPr lang="en-US" sz="1800" dirty="0" smtClean="0">
                <a:solidFill>
                  <a:srgbClr val="FF3399"/>
                </a:solidFill>
              </a:rPr>
              <a:t> </a:t>
            </a:r>
            <a:r>
              <a:rPr lang="en-US" sz="1800" b="1" dirty="0" smtClean="0">
                <a:solidFill>
                  <a:srgbClr val="002060"/>
                </a:solidFill>
              </a:rPr>
              <a:t>Japanese keiretsu  </a:t>
            </a:r>
            <a:r>
              <a:rPr lang="en-US" sz="1800" dirty="0" smtClean="0"/>
              <a:t>is similar to a strategic network.</a:t>
            </a:r>
          </a:p>
          <a:p>
            <a:pPr lvl="1"/>
            <a:r>
              <a:rPr lang="en-US" sz="1600" dirty="0" smtClean="0"/>
              <a:t>The Japanese companies manage their outsourcing activities based on the types of inputs from different types of suppliers.</a:t>
            </a:r>
            <a:endParaRPr lang="en-US" sz="1600" dirty="0"/>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Additional Strategic Networks</a:t>
            </a:r>
            <a:endParaRPr lang="en-US" dirty="0"/>
          </a:p>
        </p:txBody>
      </p:sp>
      <p:sp>
        <p:nvSpPr>
          <p:cNvPr id="3" name="Content Placeholder 2"/>
          <p:cNvSpPr>
            <a:spLocks noGrp="1"/>
          </p:cNvSpPr>
          <p:nvPr>
            <p:ph idx="1"/>
          </p:nvPr>
        </p:nvSpPr>
        <p:spPr/>
        <p:txBody>
          <a:bodyPr>
            <a:normAutofit/>
          </a:bodyPr>
          <a:lstStyle/>
          <a:p>
            <a:r>
              <a:rPr lang="en-US" dirty="0" smtClean="0"/>
              <a:t>Another type of strategic network is one with a parent organization or multinational and a number of their subsidiaries.</a:t>
            </a:r>
          </a:p>
          <a:p>
            <a:r>
              <a:rPr lang="en-US" dirty="0" smtClean="0"/>
              <a:t>Often one </a:t>
            </a:r>
            <a:r>
              <a:rPr lang="en-US" b="1" dirty="0" smtClean="0">
                <a:solidFill>
                  <a:srgbClr val="002060"/>
                </a:solidFill>
              </a:rPr>
              <a:t>subsidiary</a:t>
            </a:r>
            <a:r>
              <a:rPr lang="en-US" dirty="0" smtClean="0"/>
              <a:t> performs outsourcing services for another subsidiary in the network. </a:t>
            </a:r>
          </a:p>
          <a:p>
            <a:r>
              <a:rPr lang="en-US" dirty="0" smtClean="0"/>
              <a:t>Given the increasingly complex structure of today’s multinationals, the role of </a:t>
            </a:r>
            <a:r>
              <a:rPr lang="en-US" b="1" dirty="0" smtClean="0">
                <a:solidFill>
                  <a:srgbClr val="002060"/>
                </a:solidFill>
              </a:rPr>
              <a:t>strategic networks </a:t>
            </a:r>
            <a:r>
              <a:rPr lang="en-US" dirty="0" smtClean="0"/>
              <a:t>in outsourcing arrangements is likely to grow (Figure 9.5).</a:t>
            </a:r>
            <a:endParaRPr lang="en-US" dirty="0"/>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618986"/>
            <a:ext cx="9144000" cy="353943"/>
          </a:xfrm>
          <a:prstGeom prst="rect">
            <a:avLst/>
          </a:prstGeom>
          <a:noFill/>
          <a:ln w="9525" algn="ctr">
            <a:noFill/>
            <a:miter lim="800000"/>
            <a:headEnd/>
            <a:tailEnd/>
          </a:ln>
        </p:spPr>
        <p:txBody>
          <a:bodyPr wrap="square">
            <a:spAutoFit/>
          </a:bodyPr>
          <a:lstStyle/>
          <a:p>
            <a:pPr algn="ctr"/>
            <a:r>
              <a:rPr lang="en-US" sz="1700" dirty="0" smtClean="0"/>
              <a:t>Figure 9.5  Sourcing options.</a:t>
            </a:r>
          </a:p>
        </p:txBody>
      </p:sp>
      <p:pic>
        <p:nvPicPr>
          <p:cNvPr id="26626" name="Picture 2" descr="ftp://smandemod:jws&amp;ILEI$@ftp.wiley.com/Pearlson/Final%20Images/C09GR/c09f005.jpg"/>
          <p:cNvPicPr>
            <a:picLocks noChangeAspect="1" noChangeArrowheads="1"/>
          </p:cNvPicPr>
          <p:nvPr/>
        </p:nvPicPr>
        <p:blipFill>
          <a:blip r:embed="rId2" cstate="print"/>
          <a:srcRect/>
          <a:stretch>
            <a:fillRect/>
          </a:stretch>
        </p:blipFill>
        <p:spPr bwMode="auto">
          <a:xfrm>
            <a:off x="609600" y="1905000"/>
            <a:ext cx="8077199" cy="4038600"/>
          </a:xfrm>
          <a:prstGeom prst="rect">
            <a:avLst/>
          </a:prstGeom>
          <a:noFill/>
        </p:spPr>
      </p:pic>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56899528"/>
              </p:ext>
            </p:extLst>
          </p:nvPr>
        </p:nvGraphicFramePr>
        <p:xfrm>
          <a:off x="838200" y="3276600"/>
          <a:ext cx="7772400" cy="1828800"/>
        </p:xfrm>
        <a:graphic>
          <a:graphicData uri="http://schemas.openxmlformats.org/drawingml/2006/table">
            <a:tbl>
              <a:tblPr firstRow="1" firstCol="1" bandRow="1"/>
              <a:tblGrid>
                <a:gridCol w="1524000"/>
                <a:gridCol w="6248400"/>
              </a:tblGrid>
              <a:tr h="0">
                <a:tc>
                  <a:txBody>
                    <a:bodyPr/>
                    <a:lstStyle/>
                    <a:p>
                      <a:pPr marL="0" marR="0">
                        <a:spcBef>
                          <a:spcPts val="0"/>
                        </a:spcBef>
                        <a:spcAft>
                          <a:spcPts val="0"/>
                        </a:spcAft>
                      </a:pPr>
                      <a:r>
                        <a:rPr lang="en-US" sz="2400">
                          <a:effectLst/>
                          <a:latin typeface="Times New Roman" panose="02020603050405020304" pitchFamily="18" charset="0"/>
                          <a:ea typeface="Times New Roman" panose="02020603050405020304" pitchFamily="18" charset="0"/>
                        </a:rPr>
                        <a:t>Outsource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a:effectLst/>
                          <a:latin typeface="Times New Roman" panose="02020603050405020304" pitchFamily="18" charset="0"/>
                          <a:ea typeface="Times New Roman" panose="02020603050405020304" pitchFamily="18" charset="0"/>
                        </a:rPr>
                        <a:t>Commodity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2400">
                          <a:effectLst/>
                          <a:latin typeface="Times New Roman" panose="02020603050405020304" pitchFamily="18" charset="0"/>
                          <a:ea typeface="Times New Roman" panose="02020603050405020304" pitchFamily="18" charset="0"/>
                        </a:rPr>
                        <a:t>Insource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dirty="0">
                          <a:effectLst/>
                          <a:latin typeface="Times New Roman" panose="02020603050405020304" pitchFamily="18" charset="0"/>
                          <a:ea typeface="Times New Roman" panose="02020603050405020304" pitchFamily="18" charset="0"/>
                        </a:rPr>
                        <a:t>Confidential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a:effectLst/>
                          <a:latin typeface="Times New Roman" panose="02020603050405020304" pitchFamily="18" charset="0"/>
                          <a:ea typeface="Times New Roman" panose="02020603050405020304" pitchFamily="18" charset="0"/>
                        </a:rPr>
                        <a:t>A core competence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a:effectLst/>
                          <a:latin typeface="Times New Roman" panose="02020603050405020304" pitchFamily="18" charset="0"/>
                          <a:ea typeface="Times New Roman" panose="02020603050405020304" pitchFamily="18" charset="0"/>
                        </a:rPr>
                        <a:t>Value-added activities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400" dirty="0">
                          <a:effectLst/>
                          <a:latin typeface="Times New Roman" panose="02020603050405020304" pitchFamily="18" charset="0"/>
                          <a:ea typeface="Times New Roman" panose="02020603050405020304" pitchFamily="18" charset="0"/>
                        </a:rPr>
                        <a:t>Work based on a skill lacking in the organization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extBox 3"/>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work activity as something that a company would ideally either outsource or insource.</a:t>
            </a:r>
            <a:endParaRPr lang="en-US" sz="3200" dirty="0"/>
          </a:p>
        </p:txBody>
      </p:sp>
    </p:spTree>
    <p:extLst>
      <p:ext uri="{BB962C8B-B14F-4D97-AF65-F5344CB8AC3E}">
        <p14:creationId xmlns:p14="http://schemas.microsoft.com/office/powerpoint/2010/main" val="1691278469"/>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30708992"/>
              </p:ext>
            </p:extLst>
          </p:nvPr>
        </p:nvGraphicFramePr>
        <p:xfrm>
          <a:off x="533400" y="2721134"/>
          <a:ext cx="8229600" cy="3048000"/>
        </p:xfrm>
        <a:graphic>
          <a:graphicData uri="http://schemas.openxmlformats.org/drawingml/2006/table">
            <a:tbl>
              <a:tblPr firstRow="1" firstCol="1" bandRow="1"/>
              <a:tblGrid>
                <a:gridCol w="1779373"/>
                <a:gridCol w="6450227"/>
              </a:tblGrid>
              <a:tr h="0">
                <a:tc>
                  <a:txBody>
                    <a:bodyPr/>
                    <a:lstStyle/>
                    <a:p>
                      <a:pPr marL="0" marR="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Make</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An organization would like to venture into social analytics but has no experience or skills to begin the efforts.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Buy</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a:effectLst/>
                          <a:latin typeface="Times New Roman" panose="02020603050405020304" pitchFamily="18" charset="0"/>
                          <a:ea typeface="Times New Roman" panose="02020603050405020304" pitchFamily="18" charset="0"/>
                        </a:rPr>
                        <a:t>A retailer wants to upgrade its website bidding system; the bidding system is developed internally and it provides a strategic advantage over other retailers.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a:effectLst/>
                          <a:latin typeface="Times New Roman" panose="02020603050405020304" pitchFamily="18" charset="0"/>
                          <a:ea typeface="Times New Roman" panose="02020603050405020304" pitchFamily="18" charset="0"/>
                        </a:rPr>
                        <a:t>An innovative approach to customized manufacturing needs to be kept a secret; the hope is that this new process will surprise and shakeup the industry.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a:effectLst/>
                          <a:latin typeface="Times New Roman" panose="02020603050405020304" pitchFamily="18" charset="0"/>
                          <a:ea typeface="Times New Roman" panose="02020603050405020304" pitchFamily="18" charset="0"/>
                        </a:rPr>
                        <a:t>The internal website designer has limited availability and is always consumed by the marketing department.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Determine if the following scenario warrants a make or buy decision.</a:t>
            </a:r>
          </a:p>
        </p:txBody>
      </p:sp>
    </p:spTree>
    <p:extLst>
      <p:ext uri="{BB962C8B-B14F-4D97-AF65-F5344CB8AC3E}">
        <p14:creationId xmlns:p14="http://schemas.microsoft.com/office/powerpoint/2010/main" val="1639370662"/>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decision made to mitigate outsourcing risk with the major decision area it represents.</a:t>
            </a:r>
          </a:p>
        </p:txBody>
      </p:sp>
      <p:graphicFrame>
        <p:nvGraphicFramePr>
          <p:cNvPr id="3" name="Table 2"/>
          <p:cNvGraphicFramePr>
            <a:graphicFrameLocks noGrp="1"/>
          </p:cNvGraphicFramePr>
          <p:nvPr>
            <p:extLst>
              <p:ext uri="{D42A27DB-BD31-4B8C-83A1-F6EECF244321}">
                <p14:modId xmlns:p14="http://schemas.microsoft.com/office/powerpoint/2010/main" val="3599585680"/>
              </p:ext>
            </p:extLst>
          </p:nvPr>
        </p:nvGraphicFramePr>
        <p:xfrm>
          <a:off x="457200" y="2971800"/>
          <a:ext cx="8382000" cy="1219200"/>
        </p:xfrm>
        <a:graphic>
          <a:graphicData uri="http://schemas.openxmlformats.org/drawingml/2006/table">
            <a:tbl>
              <a:tblPr firstRow="1" firstCol="1" bandRow="1"/>
              <a:tblGrid>
                <a:gridCol w="1730229"/>
                <a:gridCol w="6651771"/>
              </a:tblGrid>
              <a:tr h="0">
                <a:tc>
                  <a:txBody>
                    <a:bodyPr/>
                    <a:lstStyle/>
                    <a:p>
                      <a:pPr marL="0" marR="0">
                        <a:spcBef>
                          <a:spcPts val="0"/>
                        </a:spcBef>
                        <a:spcAft>
                          <a:spcPts val="0"/>
                        </a:spcAft>
                      </a:pPr>
                      <a:r>
                        <a:rPr lang="en-US" sz="2000" kern="1200" dirty="0">
                          <a:solidFill>
                            <a:schemeClr val="tx1"/>
                          </a:solidFill>
                          <a:effectLst/>
                          <a:latin typeface="Times New Roman" panose="02020603050405020304" pitchFamily="18" charset="0"/>
                          <a:ea typeface="Times New Roman" panose="02020603050405020304" pitchFamily="18" charset="0"/>
                          <a:cs typeface="+mn-cs"/>
                        </a:rPr>
                        <a:t>Selection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kern="1200">
                          <a:solidFill>
                            <a:schemeClr val="tx1"/>
                          </a:solidFill>
                          <a:effectLst/>
                          <a:latin typeface="Times New Roman" panose="02020603050405020304" pitchFamily="18" charset="0"/>
                          <a:ea typeface="Times New Roman" panose="02020603050405020304" pitchFamily="18" charset="0"/>
                          <a:cs typeface="+mn-cs"/>
                        </a:rPr>
                        <a:t>Choose a compatible outsourcing provider.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Times New Roman" panose="02020603050405020304" pitchFamily="18" charset="0"/>
                          <a:ea typeface="Times New Roman" panose="02020603050405020304" pitchFamily="18" charset="0"/>
                          <a:cs typeface="+mn-cs"/>
                        </a:rPr>
                        <a:t>Scope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kern="1200">
                          <a:solidFill>
                            <a:schemeClr val="tx1"/>
                          </a:solidFill>
                          <a:effectLst/>
                          <a:latin typeface="Times New Roman" panose="02020603050405020304" pitchFamily="18" charset="0"/>
                          <a:ea typeface="Times New Roman" panose="02020603050405020304" pitchFamily="18" charset="0"/>
                          <a:cs typeface="+mn-cs"/>
                        </a:rPr>
                        <a:t>Define the length of the outsourcing relationship.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Times New Roman" panose="02020603050405020304" pitchFamily="18" charset="0"/>
                          <a:ea typeface="Times New Roman" panose="02020603050405020304" pitchFamily="18" charset="0"/>
                          <a:cs typeface="+mn-cs"/>
                        </a:rPr>
                        <a:t>Contracting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kern="1200" dirty="0">
                          <a:solidFill>
                            <a:schemeClr val="tx1"/>
                          </a:solidFill>
                          <a:effectLst/>
                          <a:latin typeface="Times New Roman" panose="02020603050405020304" pitchFamily="18" charset="0"/>
                          <a:ea typeface="Times New Roman" panose="02020603050405020304" pitchFamily="18" charset="0"/>
                          <a:cs typeface="+mn-cs"/>
                        </a:rPr>
                        <a:t>Outline which IT </a:t>
                      </a:r>
                      <a:r>
                        <a:rPr lang="en-US" sz="2000" kern="1200" dirty="0" err="1">
                          <a:solidFill>
                            <a:schemeClr val="tx1"/>
                          </a:solidFill>
                          <a:effectLst/>
                          <a:latin typeface="Times New Roman" panose="02020603050405020304" pitchFamily="18" charset="0"/>
                          <a:ea typeface="Times New Roman" panose="02020603050405020304" pitchFamily="18" charset="0"/>
                          <a:cs typeface="+mn-cs"/>
                        </a:rPr>
                        <a:t>capabilityan</a:t>
                      </a:r>
                      <a:r>
                        <a:rPr lang="en-US" sz="2000" kern="1200" dirty="0">
                          <a:solidFill>
                            <a:schemeClr val="tx1"/>
                          </a:solidFill>
                          <a:effectLst/>
                          <a:latin typeface="Times New Roman" panose="02020603050405020304" pitchFamily="18" charset="0"/>
                          <a:ea typeface="Times New Roman" panose="02020603050405020304" pitchFamily="18" charset="0"/>
                          <a:cs typeface="+mn-cs"/>
                        </a:rPr>
                        <a:t> outsourcing provider will deliver.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0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kern="1200" dirty="0">
                          <a:solidFill>
                            <a:schemeClr val="tx1"/>
                          </a:solidFill>
                          <a:effectLst/>
                          <a:latin typeface="Times New Roman" panose="02020603050405020304" pitchFamily="18" charset="0"/>
                          <a:ea typeface="Times New Roman" panose="02020603050405020304" pitchFamily="18" charset="0"/>
                          <a:cs typeface="+mn-cs"/>
                        </a:rPr>
                        <a:t>Establish appropriate SLA’s</a:t>
                      </a:r>
                      <a:r>
                        <a:rPr lang="en-US" sz="2000" kern="1200" dirty="0" smtClean="0">
                          <a:solidFill>
                            <a:schemeClr val="tx1"/>
                          </a:solidFill>
                          <a:effectLst/>
                          <a:latin typeface="Times New Roman" panose="02020603050405020304" pitchFamily="18" charset="0"/>
                          <a:ea typeface="Times New Roman" panose="02020603050405020304" pitchFamily="18" charset="0"/>
                          <a:cs typeface="+mn-cs"/>
                        </a:rPr>
                        <a:t>.</a:t>
                      </a:r>
                      <a:endParaRPr lang="en-US" sz="20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34225120"/>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a:bodyPr>
          <a:lstStyle/>
          <a:p>
            <a:r>
              <a:rPr lang="en-US" b="1" dirty="0" smtClean="0">
                <a:solidFill>
                  <a:srgbClr val="0036A2"/>
                </a:solidFill>
              </a:rPr>
              <a:t>Real World Example (Cont.)</a:t>
            </a:r>
          </a:p>
        </p:txBody>
      </p:sp>
      <p:sp>
        <p:nvSpPr>
          <p:cNvPr id="3" name="Content Placeholder 2"/>
          <p:cNvSpPr>
            <a:spLocks noGrp="1"/>
          </p:cNvSpPr>
          <p:nvPr>
            <p:ph idx="1"/>
          </p:nvPr>
        </p:nvSpPr>
        <p:spPr>
          <a:xfrm>
            <a:off x="457200" y="1447800"/>
            <a:ext cx="8229600" cy="4876800"/>
          </a:xfrm>
        </p:spPr>
        <p:txBody>
          <a:bodyPr>
            <a:noAutofit/>
          </a:bodyPr>
          <a:lstStyle/>
          <a:p>
            <a:r>
              <a:rPr lang="en-US" sz="1800" dirty="0" smtClean="0"/>
              <a:t>Kellwood hired a third-party consultant.</a:t>
            </a:r>
          </a:p>
          <a:p>
            <a:r>
              <a:rPr lang="en-US" sz="1800" dirty="0" smtClean="0"/>
              <a:t>Backsourcing would help save money and respond to changes caused by both the market and internal forces.</a:t>
            </a:r>
          </a:p>
          <a:p>
            <a:r>
              <a:rPr lang="en-US" sz="1800" dirty="0" smtClean="0"/>
              <a:t>The transition and the implementation went smoothly.</a:t>
            </a:r>
          </a:p>
          <a:p>
            <a:r>
              <a:rPr lang="en-US" sz="1800" dirty="0" smtClean="0"/>
              <a:t>By performing streamlined operations in-house, it was able to report an impressive 17% savings in annual IS expenses after the first year.</a:t>
            </a:r>
          </a:p>
          <a:p>
            <a:r>
              <a:rPr lang="en-US" sz="1800" dirty="0" smtClean="0"/>
              <a:t>Companies adopt outsourcing as means of controlling IS costs and acquiring “best of breed” capabilities.</a:t>
            </a:r>
          </a:p>
          <a:p>
            <a:r>
              <a:rPr lang="en-US" sz="1800" dirty="0" smtClean="0"/>
              <a:t>IS departments must maximize the benefit of these relationships to the enterprise and preempt problems that might occur.</a:t>
            </a:r>
          </a:p>
          <a:p>
            <a:r>
              <a:rPr lang="en-US" sz="1800" dirty="0" smtClean="0"/>
              <a:t>Failure could result in deteriorating quality of service, loss of competitive advantage, costly contract disputes, low morale, and loss of key personnel.</a:t>
            </a: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various cloud computing forms with their definition.</a:t>
            </a:r>
          </a:p>
        </p:txBody>
      </p:sp>
      <p:graphicFrame>
        <p:nvGraphicFramePr>
          <p:cNvPr id="3" name="Table 2"/>
          <p:cNvGraphicFramePr>
            <a:graphicFrameLocks noGrp="1"/>
          </p:cNvGraphicFramePr>
          <p:nvPr>
            <p:extLst>
              <p:ext uri="{D42A27DB-BD31-4B8C-83A1-F6EECF244321}">
                <p14:modId xmlns:p14="http://schemas.microsoft.com/office/powerpoint/2010/main" val="2719762587"/>
              </p:ext>
            </p:extLst>
          </p:nvPr>
        </p:nvGraphicFramePr>
        <p:xfrm>
          <a:off x="457200" y="2971800"/>
          <a:ext cx="8382000" cy="1828800"/>
        </p:xfrm>
        <a:graphic>
          <a:graphicData uri="http://schemas.openxmlformats.org/drawingml/2006/table">
            <a:tbl>
              <a:tblPr firstRow="1" firstCol="1" bandRow="1"/>
              <a:tblGrid>
                <a:gridCol w="1730229"/>
                <a:gridCol w="6651771"/>
              </a:tblGrid>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Community cloud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Data </a:t>
                      </a:r>
                      <a:r>
                        <a:rPr lang="en-US" sz="2000" dirty="0">
                          <a:effectLst/>
                          <a:latin typeface="Times New Roman" panose="02020603050405020304" pitchFamily="18" charset="0"/>
                          <a:ea typeface="Times New Roman" panose="02020603050405020304" pitchFamily="18" charset="0"/>
                        </a:rPr>
                        <a:t>is managed within the company’s existing infrastructure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Public cloud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Data is managed for several companies who share a specific concern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Private cloud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Data is managed by the cloud provider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a:effectLst/>
                          <a:latin typeface="Times New Roman" panose="02020603050405020304" pitchFamily="18" charset="0"/>
                          <a:ea typeface="Times New Roman" panose="02020603050405020304" pitchFamily="18" charset="0"/>
                        </a:rPr>
                        <a:t>Data is managed within the company’s existing infrastructure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12314956"/>
      </p:ext>
    </p:extLst>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IT activity with the cloud computing provider that can satisfy that service.</a:t>
            </a:r>
          </a:p>
        </p:txBody>
      </p:sp>
      <p:graphicFrame>
        <p:nvGraphicFramePr>
          <p:cNvPr id="3" name="Table 2"/>
          <p:cNvGraphicFramePr>
            <a:graphicFrameLocks noGrp="1"/>
          </p:cNvGraphicFramePr>
          <p:nvPr>
            <p:extLst>
              <p:ext uri="{D42A27DB-BD31-4B8C-83A1-F6EECF244321}">
                <p14:modId xmlns:p14="http://schemas.microsoft.com/office/powerpoint/2010/main" val="595903873"/>
              </p:ext>
            </p:extLst>
          </p:nvPr>
        </p:nvGraphicFramePr>
        <p:xfrm>
          <a:off x="457200" y="2971800"/>
          <a:ext cx="8382000" cy="1463040"/>
        </p:xfrm>
        <a:graphic>
          <a:graphicData uri="http://schemas.openxmlformats.org/drawingml/2006/table">
            <a:tbl>
              <a:tblPr firstRow="1" firstCol="1" bandRow="1"/>
              <a:tblGrid>
                <a:gridCol w="1730229"/>
                <a:gridCol w="6651771"/>
              </a:tblGrid>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err="1" smtClean="0">
                          <a:effectLst/>
                          <a:latin typeface="Times New Roman" panose="02020603050405020304" pitchFamily="18" charset="0"/>
                          <a:ea typeface="Times New Roman" panose="02020603050405020304" pitchFamily="18" charset="0"/>
                        </a:rPr>
                        <a:t>PaaS</a:t>
                      </a:r>
                      <a:endParaRPr lang="en-US" sz="16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Using virtualization, networks and capacity on demand, replacesthe functions of a company’s data center.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smtClean="0">
                          <a:effectLst/>
                          <a:latin typeface="Times New Roman" panose="02020603050405020304" pitchFamily="18" charset="0"/>
                          <a:ea typeface="Times New Roman" panose="02020603050405020304" pitchFamily="18" charset="0"/>
                        </a:rPr>
                        <a:t>SaaS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Provides computing capacity on needed hardware for a company.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err="1" smtClean="0">
                          <a:effectLst/>
                          <a:latin typeface="Times New Roman" panose="02020603050405020304" pitchFamily="18" charset="0"/>
                          <a:ea typeface="Times New Roman" panose="02020603050405020304" pitchFamily="18" charset="0"/>
                        </a:rPr>
                        <a:t>IaaS</a:t>
                      </a:r>
                      <a:endParaRPr lang="en-US" sz="16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Provides software application functionality through a web browser.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Using virtualization, networks and capacity on demand, </a:t>
                      </a:r>
                      <a:r>
                        <a:rPr lang="en-US" sz="1600" dirty="0" err="1">
                          <a:effectLst/>
                          <a:latin typeface="Times New Roman" panose="02020603050405020304" pitchFamily="18" charset="0"/>
                          <a:ea typeface="Times New Roman" panose="02020603050405020304" pitchFamily="18" charset="0"/>
                        </a:rPr>
                        <a:t>replacesthe</a:t>
                      </a:r>
                      <a:r>
                        <a:rPr lang="en-US" sz="1600" dirty="0">
                          <a:effectLst/>
                          <a:latin typeface="Times New Roman" panose="02020603050405020304" pitchFamily="18" charset="0"/>
                          <a:ea typeface="Times New Roman" panose="02020603050405020304" pitchFamily="18" charset="0"/>
                        </a:rPr>
                        <a:t> functions of a company’s data center.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95890392"/>
      </p:ext>
    </p:extLst>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various cloud computing forms with their definition.</a:t>
            </a:r>
          </a:p>
        </p:txBody>
      </p:sp>
      <p:graphicFrame>
        <p:nvGraphicFramePr>
          <p:cNvPr id="3" name="Table 2"/>
          <p:cNvGraphicFramePr>
            <a:graphicFrameLocks noGrp="1"/>
          </p:cNvGraphicFramePr>
          <p:nvPr/>
        </p:nvGraphicFramePr>
        <p:xfrm>
          <a:off x="457200" y="2971800"/>
          <a:ext cx="8382000" cy="1463040"/>
        </p:xfrm>
        <a:graphic>
          <a:graphicData uri="http://schemas.openxmlformats.org/drawingml/2006/table">
            <a:tbl>
              <a:tblPr firstRow="1" firstCol="1" bandRow="1"/>
              <a:tblGrid>
                <a:gridCol w="1730229"/>
                <a:gridCol w="6651771"/>
              </a:tblGrid>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err="1" smtClean="0">
                          <a:effectLst/>
                          <a:latin typeface="Times New Roman" panose="02020603050405020304" pitchFamily="18" charset="0"/>
                          <a:ea typeface="Times New Roman" panose="02020603050405020304" pitchFamily="18" charset="0"/>
                        </a:rPr>
                        <a:t>PaaS</a:t>
                      </a:r>
                      <a:endParaRPr lang="en-US" sz="16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Using virtualization, networks and capacity on demand, replacesthe functions of a company’s data center.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smtClean="0">
                          <a:effectLst/>
                          <a:latin typeface="Times New Roman" panose="02020603050405020304" pitchFamily="18" charset="0"/>
                          <a:ea typeface="Times New Roman" panose="02020603050405020304" pitchFamily="18" charset="0"/>
                        </a:rPr>
                        <a:t>SaaS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Provides computing capacity on needed hardware for a company.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err="1" smtClean="0">
                          <a:effectLst/>
                          <a:latin typeface="Times New Roman" panose="02020603050405020304" pitchFamily="18" charset="0"/>
                          <a:ea typeface="Times New Roman" panose="02020603050405020304" pitchFamily="18" charset="0"/>
                        </a:rPr>
                        <a:t>IaaS</a:t>
                      </a:r>
                      <a:endParaRPr lang="en-US" sz="16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Provides software application functionality through a web browser.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Using virtualization, networks and capacity on demand, </a:t>
                      </a:r>
                      <a:r>
                        <a:rPr lang="en-US" sz="1600" dirty="0" err="1">
                          <a:effectLst/>
                          <a:latin typeface="Times New Roman" panose="02020603050405020304" pitchFamily="18" charset="0"/>
                          <a:ea typeface="Times New Roman" panose="02020603050405020304" pitchFamily="18" charset="0"/>
                        </a:rPr>
                        <a:t>replacesthe</a:t>
                      </a:r>
                      <a:r>
                        <a:rPr lang="en-US" sz="1600" dirty="0">
                          <a:effectLst/>
                          <a:latin typeface="Times New Roman" panose="02020603050405020304" pitchFamily="18" charset="0"/>
                          <a:ea typeface="Times New Roman" panose="02020603050405020304" pitchFamily="18" charset="0"/>
                        </a:rPr>
                        <a:t> functions of a company’s data center.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54541577"/>
      </p:ext>
    </p:extLst>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region/country with its development tier.</a:t>
            </a:r>
          </a:p>
        </p:txBody>
      </p:sp>
      <p:graphicFrame>
        <p:nvGraphicFramePr>
          <p:cNvPr id="3" name="Table 2"/>
          <p:cNvGraphicFramePr>
            <a:graphicFrameLocks noGrp="1"/>
          </p:cNvGraphicFramePr>
          <p:nvPr>
            <p:extLst>
              <p:ext uri="{D42A27DB-BD31-4B8C-83A1-F6EECF244321}">
                <p14:modId xmlns:p14="http://schemas.microsoft.com/office/powerpoint/2010/main" val="3144311702"/>
              </p:ext>
            </p:extLst>
          </p:nvPr>
        </p:nvGraphicFramePr>
        <p:xfrm>
          <a:off x="457200" y="2971800"/>
          <a:ext cx="8382000" cy="1097280"/>
        </p:xfrm>
        <a:graphic>
          <a:graphicData uri="http://schemas.openxmlformats.org/drawingml/2006/table">
            <a:tbl>
              <a:tblPr firstRow="1" firstCol="1" bandRow="1"/>
              <a:tblGrid>
                <a:gridCol w="5029200"/>
                <a:gridCol w="3352800"/>
              </a:tblGrid>
              <a:tr h="0">
                <a:tc>
                  <a: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Tier 1: Mature Software Exporting Nation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Brazil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Tier 2: Emerging Software Exporting Nation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The 3 I’s: India, Ireland and Israel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Tier 3: Infant State Software Exporting Nation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some Eastern European countries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Vietnam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2796490"/>
      </p:ext>
    </p:extLst>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8686800" cy="1463478"/>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0036A2"/>
                </a:solidFill>
                <a:latin typeface="+mj-lt"/>
                <a:ea typeface="+mj-ea"/>
                <a:cs typeface="+mj-cs"/>
              </a:defRPr>
            </a:lvl1pPr>
          </a:lstStyle>
          <a:p>
            <a:r>
              <a:rPr lang="en-US" sz="3200" dirty="0"/>
              <a:t>Match the scenario with its sourcing option.</a:t>
            </a:r>
          </a:p>
        </p:txBody>
      </p:sp>
      <p:graphicFrame>
        <p:nvGraphicFramePr>
          <p:cNvPr id="3" name="Table 2"/>
          <p:cNvGraphicFramePr>
            <a:graphicFrameLocks noGrp="1"/>
          </p:cNvGraphicFramePr>
          <p:nvPr>
            <p:extLst>
              <p:ext uri="{D42A27DB-BD31-4B8C-83A1-F6EECF244321}">
                <p14:modId xmlns:p14="http://schemas.microsoft.com/office/powerpoint/2010/main" val="3585527968"/>
              </p:ext>
            </p:extLst>
          </p:nvPr>
        </p:nvGraphicFramePr>
        <p:xfrm>
          <a:off x="457200" y="2514600"/>
          <a:ext cx="8382000" cy="3566160"/>
        </p:xfrm>
        <a:graphic>
          <a:graphicData uri="http://schemas.openxmlformats.org/drawingml/2006/table">
            <a:tbl>
              <a:tblPr firstRow="1" firstCol="1" bandRow="1"/>
              <a:tblGrid>
                <a:gridCol w="1981200"/>
                <a:gridCol w="6400800"/>
              </a:tblGrid>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Cloud Computing</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Bank One develops and deploys IS services using internal groups.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err="1" smtClean="0">
                          <a:effectLst/>
                          <a:latin typeface="Times New Roman" panose="02020603050405020304" pitchFamily="18" charset="0"/>
                          <a:ea typeface="Times New Roman" panose="02020603050405020304" pitchFamily="18" charset="0"/>
                        </a:rPr>
                        <a:t>Onshoring</a:t>
                      </a:r>
                      <a:endParaRPr lang="en-US" sz="1800" dirty="0" smtClean="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Rather than build data centers, Netflix “rents” an IS infrastructure and accesses it via the Internet.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Offshoring</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A US pharmaceutical firm has established an IT support center in a rural part of Pennsylvania.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err="1" smtClean="0">
                          <a:effectLst/>
                          <a:latin typeface="Times New Roman" panose="02020603050405020304" pitchFamily="18" charset="0"/>
                          <a:ea typeface="Times New Roman" panose="02020603050405020304" pitchFamily="18" charset="0"/>
                        </a:rPr>
                        <a:t>Nearshoring</a:t>
                      </a:r>
                      <a:endParaRPr lang="en-US" sz="1800" dirty="0" smtClean="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DHL entrusts 90% of its IT development and maintenance projects to a large Indian-based company, InfoSys.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dirty="0" smtClean="0">
                          <a:effectLst/>
                          <a:latin typeface="Times New Roman" panose="02020603050405020304" pitchFamily="18" charset="0"/>
                          <a:ea typeface="Times New Roman" panose="02020603050405020304" pitchFamily="18" charset="0"/>
                        </a:rPr>
                        <a:t>Captive Center</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Outsourcing giant Tata Consulting provides British customers IS services from Budapest, Hungary.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800" dirty="0" smtClean="0">
                          <a:effectLst/>
                          <a:latin typeface="Times New Roman" panose="02020603050405020304" pitchFamily="18" charset="0"/>
                          <a:ea typeface="Times New Roman" panose="02020603050405020304" pitchFamily="18" charset="0"/>
                        </a:rPr>
                        <a:t>Insourcing</a:t>
                      </a: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A German-based firm has developed a large subsidiary in India that handles all of its mobile application development tasks.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Bank One develops and deploys IS services using internal groups.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7868882"/>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Sourcing Decision Cycle Framework</a:t>
            </a:r>
            <a:endParaRPr lang="en-US" b="1" dirty="0"/>
          </a:p>
        </p:txBody>
      </p:sp>
      <p:sp>
        <p:nvSpPr>
          <p:cNvPr id="3" name="Content Placeholder 2"/>
          <p:cNvSpPr>
            <a:spLocks noGrp="1"/>
          </p:cNvSpPr>
          <p:nvPr>
            <p:ph idx="1"/>
          </p:nvPr>
        </p:nvSpPr>
        <p:spPr>
          <a:xfrm>
            <a:off x="457200" y="1676400"/>
            <a:ext cx="8229600" cy="4724400"/>
          </a:xfrm>
        </p:spPr>
        <p:txBody>
          <a:bodyPr>
            <a:normAutofit/>
          </a:bodyPr>
          <a:lstStyle/>
          <a:p>
            <a:r>
              <a:rPr lang="en-US" b="1" dirty="0" smtClean="0">
                <a:solidFill>
                  <a:srgbClr val="002060"/>
                </a:solidFill>
              </a:rPr>
              <a:t>Sourcing</a:t>
            </a:r>
            <a:r>
              <a:rPr lang="en-US" sz="1900" dirty="0" smtClean="0"/>
              <a:t> involves many decisions (Figure 9.1).</a:t>
            </a:r>
          </a:p>
          <a:p>
            <a:r>
              <a:rPr lang="en-US" sz="1900" dirty="0" smtClean="0"/>
              <a:t>The first step is the </a:t>
            </a:r>
            <a:r>
              <a:rPr lang="en-US" b="1" dirty="0" smtClean="0">
                <a:solidFill>
                  <a:srgbClr val="002060"/>
                </a:solidFill>
              </a:rPr>
              <a:t>make</a:t>
            </a:r>
            <a:r>
              <a:rPr lang="en-US" sz="1900" dirty="0" smtClean="0"/>
              <a:t> or </a:t>
            </a:r>
            <a:r>
              <a:rPr lang="en-US" b="1" dirty="0" smtClean="0">
                <a:solidFill>
                  <a:srgbClr val="002060"/>
                </a:solidFill>
              </a:rPr>
              <a:t>buy</a:t>
            </a:r>
            <a:r>
              <a:rPr lang="en-US" sz="1900" dirty="0" smtClean="0"/>
              <a:t> decision.</a:t>
            </a:r>
          </a:p>
          <a:p>
            <a:pPr lvl="1"/>
            <a:r>
              <a:rPr lang="en-US" sz="1900" dirty="0" smtClean="0"/>
              <a:t>If the “</a:t>
            </a:r>
            <a:r>
              <a:rPr lang="en-US" sz="2000" b="1" dirty="0" smtClean="0">
                <a:solidFill>
                  <a:srgbClr val="002060"/>
                </a:solidFill>
              </a:rPr>
              <a:t>buy</a:t>
            </a:r>
            <a:r>
              <a:rPr lang="en-US" sz="1900" dirty="0" smtClean="0"/>
              <a:t>” option is selected, the company outsources.</a:t>
            </a:r>
          </a:p>
          <a:p>
            <a:pPr lvl="1"/>
            <a:r>
              <a:rPr lang="en-US" sz="1900" dirty="0" smtClean="0"/>
              <a:t>The company must decide on “how” and “where.”</a:t>
            </a:r>
            <a:endParaRPr lang="en-US" sz="1900" strike="sngStrike" dirty="0" smtClean="0"/>
          </a:p>
          <a:p>
            <a:pPr lvl="1"/>
            <a:r>
              <a:rPr lang="en-US" sz="1900" dirty="0" smtClean="0"/>
              <a:t>Is the outsourcing provider in its own country, offshore, or in the cloud?</a:t>
            </a:r>
            <a:endParaRPr lang="en-US" sz="1900" strike="sngStrike" dirty="0" smtClean="0"/>
          </a:p>
          <a:p>
            <a:pPr lvl="1"/>
            <a:r>
              <a:rPr lang="en-US" sz="1900" dirty="0" smtClean="0"/>
              <a:t>If the company decides to offshore, it must decide whether to offshore nearby or far away.</a:t>
            </a:r>
          </a:p>
          <a:p>
            <a:r>
              <a:rPr lang="en-US" sz="1900" dirty="0" smtClean="0"/>
              <a:t>Periodically must evaluate the arrangement and adjust it.</a:t>
            </a:r>
          </a:p>
          <a:p>
            <a:r>
              <a:rPr lang="en-US" sz="1900" dirty="0" smtClean="0"/>
              <a:t>Continual evaluation is needed to determine if the arrangement is satisfactory or not—either for outsourcing or insourcing.</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0" y="636657"/>
            <a:ext cx="9143999" cy="353943"/>
          </a:xfrm>
          <a:prstGeom prst="rect">
            <a:avLst/>
          </a:prstGeom>
          <a:noFill/>
          <a:ln w="9525" algn="ctr">
            <a:noFill/>
            <a:miter lim="800000"/>
            <a:headEnd/>
            <a:tailEnd/>
          </a:ln>
        </p:spPr>
        <p:txBody>
          <a:bodyPr wrap="square">
            <a:spAutoFit/>
          </a:bodyPr>
          <a:lstStyle/>
          <a:p>
            <a:pPr algn="ctr"/>
            <a:r>
              <a:rPr lang="en-US" sz="1700" dirty="0" smtClean="0"/>
              <a:t>Figure 9.1  Sourcing Decision Cycle Framework.</a:t>
            </a:r>
            <a:endParaRPr lang="en-US" sz="1700" dirty="0"/>
          </a:p>
        </p:txBody>
      </p:sp>
      <p:pic>
        <p:nvPicPr>
          <p:cNvPr id="5" name="Picture 2"/>
          <p:cNvPicPr>
            <a:picLocks noChangeAspect="1" noChangeArrowheads="1"/>
          </p:cNvPicPr>
          <p:nvPr/>
        </p:nvPicPr>
        <p:blipFill>
          <a:blip r:embed="rId3" cstate="print"/>
          <a:srcRect/>
          <a:stretch>
            <a:fillRect/>
          </a:stretch>
        </p:blipFill>
        <p:spPr bwMode="auto">
          <a:xfrm>
            <a:off x="1066800" y="1299960"/>
            <a:ext cx="7010400" cy="5253240"/>
          </a:xfrm>
          <a:prstGeom prst="rect">
            <a:avLst/>
          </a:prstGeom>
          <a:noFill/>
          <a:ln w="9525">
            <a:noFill/>
            <a:miter lim="800000"/>
            <a:headEnd/>
            <a:tailEnd/>
          </a:ln>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Starting the Cycle: </a:t>
            </a:r>
            <a:br>
              <a:rPr lang="en-US" b="1" dirty="0" smtClean="0">
                <a:solidFill>
                  <a:srgbClr val="0036A2"/>
                </a:solidFill>
              </a:rPr>
            </a:br>
            <a:r>
              <a:rPr lang="en-US" b="1" dirty="0" smtClean="0">
                <a:solidFill>
                  <a:srgbClr val="0036A2"/>
                </a:solidFill>
              </a:rPr>
              <a:t>Make or </a:t>
            </a:r>
            <a:r>
              <a:rPr lang="en-US" b="1" dirty="0">
                <a:solidFill>
                  <a:srgbClr val="0036A2"/>
                </a:solidFill>
              </a:rPr>
              <a:t>Buy Decision</a:t>
            </a:r>
          </a:p>
        </p:txBody>
      </p:sp>
      <p:sp>
        <p:nvSpPr>
          <p:cNvPr id="3" name="Content Placeholder 2"/>
          <p:cNvSpPr>
            <a:spLocks noGrp="1"/>
          </p:cNvSpPr>
          <p:nvPr>
            <p:ph idx="1"/>
          </p:nvPr>
        </p:nvSpPr>
        <p:spPr/>
        <p:txBody>
          <a:bodyPr>
            <a:normAutofit/>
          </a:bodyPr>
          <a:lstStyle/>
          <a:p>
            <a:r>
              <a:rPr lang="en-US" dirty="0" smtClean="0"/>
              <a:t>Managers decide whether to “</a:t>
            </a:r>
            <a:r>
              <a:rPr lang="en-US" b="1" dirty="0" smtClean="0">
                <a:solidFill>
                  <a:srgbClr val="002060"/>
                </a:solidFill>
              </a:rPr>
              <a:t>make</a:t>
            </a:r>
            <a:r>
              <a:rPr lang="en-US" dirty="0" smtClean="0"/>
              <a:t>” or “</a:t>
            </a:r>
            <a:r>
              <a:rPr lang="en-US" b="1" dirty="0" smtClean="0">
                <a:solidFill>
                  <a:srgbClr val="002060"/>
                </a:solidFill>
              </a:rPr>
              <a:t>buy</a:t>
            </a:r>
            <a:r>
              <a:rPr lang="en-US" dirty="0" smtClean="0"/>
              <a:t>” information services.</a:t>
            </a:r>
          </a:p>
          <a:p>
            <a:pPr lvl="1"/>
            <a:r>
              <a:rPr lang="en-US" sz="2000" dirty="0" smtClean="0"/>
              <a:t>A “make” decision involves </a:t>
            </a:r>
            <a:r>
              <a:rPr lang="en-US" sz="2000" b="1" dirty="0" smtClean="0">
                <a:solidFill>
                  <a:srgbClr val="002060"/>
                </a:solidFill>
              </a:rPr>
              <a:t>insourcing</a:t>
            </a:r>
            <a:r>
              <a:rPr lang="en-US" sz="2000" dirty="0" smtClean="0"/>
              <a:t> some or all of the infrastructure.</a:t>
            </a:r>
          </a:p>
          <a:p>
            <a:pPr lvl="1"/>
            <a:r>
              <a:rPr lang="en-US" sz="2000" dirty="0" smtClean="0"/>
              <a:t>A “buy” decision involves </a:t>
            </a:r>
            <a:r>
              <a:rPr lang="en-US" sz="2000" b="1" dirty="0" smtClean="0">
                <a:solidFill>
                  <a:srgbClr val="002060"/>
                </a:solidFill>
              </a:rPr>
              <a:t>outsourcing</a:t>
            </a:r>
            <a:r>
              <a:rPr lang="en-US" sz="2000" dirty="0" smtClean="0"/>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b="1" dirty="0" smtClean="0">
                <a:solidFill>
                  <a:srgbClr val="0036A2"/>
                </a:solidFill>
              </a:rPr>
              <a:t>Insourcing</a:t>
            </a:r>
            <a:r>
              <a:rPr lang="en-US" dirty="0" smtClean="0"/>
              <a:t/>
            </a:r>
            <a:br>
              <a:rPr lang="en-US" dirty="0" smtClean="0"/>
            </a:br>
            <a:endParaRPr lang="en-US" dirty="0"/>
          </a:p>
        </p:txBody>
      </p:sp>
      <p:sp>
        <p:nvSpPr>
          <p:cNvPr id="3" name="Content Placeholder 2"/>
          <p:cNvSpPr>
            <a:spLocks noGrp="1"/>
          </p:cNvSpPr>
          <p:nvPr>
            <p:ph idx="1"/>
          </p:nvPr>
        </p:nvSpPr>
        <p:spPr>
          <a:xfrm>
            <a:off x="457200" y="1752600"/>
            <a:ext cx="8382000" cy="4495800"/>
          </a:xfrm>
        </p:spPr>
        <p:txBody>
          <a:bodyPr>
            <a:noAutofit/>
          </a:bodyPr>
          <a:lstStyle/>
          <a:p>
            <a:r>
              <a:rPr lang="en-US" sz="1800" dirty="0" smtClean="0"/>
              <a:t>Insourcing is when a firm provides IS services or develops IS in its own in-house IS organization.</a:t>
            </a:r>
          </a:p>
          <a:p>
            <a:r>
              <a:rPr lang="en-US" sz="1800" dirty="0" smtClean="0"/>
              <a:t>This is the “</a:t>
            </a:r>
            <a:r>
              <a:rPr lang="en-US" b="1" dirty="0" smtClean="0">
                <a:solidFill>
                  <a:srgbClr val="002060"/>
                </a:solidFill>
              </a:rPr>
              <a:t>make</a:t>
            </a:r>
            <a:r>
              <a:rPr lang="en-US" sz="1800" dirty="0" smtClean="0"/>
              <a:t>” decision.</a:t>
            </a:r>
          </a:p>
          <a:p>
            <a:r>
              <a:rPr lang="en-US" sz="1800" dirty="0" smtClean="0"/>
              <a:t>Drivers that favor this decision:</a:t>
            </a:r>
          </a:p>
          <a:p>
            <a:pPr lvl="1"/>
            <a:r>
              <a:rPr lang="en-US" sz="1600" dirty="0" smtClean="0"/>
              <a:t>Keeping core competencies in-house.</a:t>
            </a:r>
          </a:p>
          <a:p>
            <a:pPr lvl="1"/>
            <a:r>
              <a:rPr lang="en-US" sz="1600" dirty="0" smtClean="0"/>
              <a:t>IS service or product requires considerable security or confidentiality.</a:t>
            </a:r>
          </a:p>
          <a:p>
            <a:pPr lvl="1"/>
            <a:r>
              <a:rPr lang="en-US" sz="1600" dirty="0" smtClean="0"/>
              <a:t>Time available in-house to complete IS projects.</a:t>
            </a:r>
          </a:p>
          <a:p>
            <a:pPr lvl="1"/>
            <a:r>
              <a:rPr lang="en-US" sz="1600" dirty="0" smtClean="0"/>
              <a:t>In-house IT personnel.</a:t>
            </a:r>
          </a:p>
          <a:p>
            <a:r>
              <a:rPr lang="en-US" sz="1800" dirty="0" smtClean="0"/>
              <a:t>Challenges to </a:t>
            </a:r>
            <a:r>
              <a:rPr lang="en-US" b="1" dirty="0" smtClean="0">
                <a:solidFill>
                  <a:srgbClr val="002060"/>
                </a:solidFill>
              </a:rPr>
              <a:t>insourcing</a:t>
            </a:r>
            <a:r>
              <a:rPr lang="en-US" sz="1800" dirty="0" smtClean="0"/>
              <a:t> (Figure 9.2):</a:t>
            </a:r>
          </a:p>
          <a:p>
            <a:pPr lvl="1"/>
            <a:r>
              <a:rPr lang="en-US" sz="1600" dirty="0" smtClean="0"/>
              <a:t>Getting needed IT resources from management.</a:t>
            </a:r>
          </a:p>
          <a:p>
            <a:pPr lvl="1"/>
            <a:r>
              <a:rPr lang="en-US" sz="1600" dirty="0" smtClean="0"/>
              <a:t>Finding a reliable, competent outsource provider.</a:t>
            </a:r>
            <a:endParaRPr lang="en-US" sz="1600" dirty="0"/>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smtClean="0"/>
              <a:t>Figure 9.2  Make or buy? Questions and risks.</a:t>
            </a:r>
            <a:endParaRPr lang="en-US" sz="1700" dirty="0"/>
          </a:p>
        </p:txBody>
      </p:sp>
      <p:pic>
        <p:nvPicPr>
          <p:cNvPr id="2050" name="Picture 2" descr="ftp://smandemod:jws&amp;ILEI$@ftp.wiley.com/Pearlson/Final%20Images/C09GR/c09f002.jpg"/>
          <p:cNvPicPr>
            <a:picLocks noChangeAspect="1" noChangeArrowheads="1"/>
          </p:cNvPicPr>
          <p:nvPr/>
        </p:nvPicPr>
        <p:blipFill>
          <a:blip r:embed="rId3" cstate="print"/>
          <a:srcRect/>
          <a:stretch>
            <a:fillRect/>
          </a:stretch>
        </p:blipFill>
        <p:spPr bwMode="auto">
          <a:xfrm>
            <a:off x="1981199" y="1143000"/>
            <a:ext cx="5181601" cy="5410200"/>
          </a:xfrm>
          <a:prstGeom prst="rect">
            <a:avLst/>
          </a:prstGeom>
          <a:noFill/>
        </p:spPr>
      </p:pic>
    </p:spTree>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6.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7.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3615</Words>
  <Application>Microsoft Office PowerPoint</Application>
  <PresentationFormat>On-screen Show (4:3)</PresentationFormat>
  <Paragraphs>360</Paragraphs>
  <Slides>44</Slides>
  <Notes>19</Notes>
  <HiddenSlides>34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Arial Black</vt:lpstr>
      <vt:lpstr>Calibri</vt:lpstr>
      <vt:lpstr>Calibri Light</vt:lpstr>
      <vt:lpstr>Georgia</vt:lpstr>
      <vt:lpstr>Times New Roman</vt:lpstr>
      <vt:lpstr>Office Theme</vt:lpstr>
      <vt:lpstr>Managing and Using Information Systems:  A Strategic Approach – Fifth Edition</vt:lpstr>
      <vt:lpstr>Learning Objectives</vt:lpstr>
      <vt:lpstr>Real World Example</vt:lpstr>
      <vt:lpstr>Real World Example (Cont.)</vt:lpstr>
      <vt:lpstr>Sourcing Decision Cycle Framework</vt:lpstr>
      <vt:lpstr>PowerPoint Presentation</vt:lpstr>
      <vt:lpstr>Starting the Cycle:  Make or Buy Decision</vt:lpstr>
      <vt:lpstr>Insourcing </vt:lpstr>
      <vt:lpstr>PowerPoint Presentation</vt:lpstr>
      <vt:lpstr>Outsourcing </vt:lpstr>
      <vt:lpstr>Factors in the Outsourcing Decision </vt:lpstr>
      <vt:lpstr>Additional Advantages for Outsourcing</vt:lpstr>
      <vt:lpstr>Outsourcing Risks</vt:lpstr>
      <vt:lpstr>Additional Outsourcing Risks</vt:lpstr>
      <vt:lpstr>Decisions about How to Outsource  Successfully</vt:lpstr>
      <vt:lpstr>Decisions about How to Outsource  Successfully (Cont.)</vt:lpstr>
      <vt:lpstr>Full versus Selective Outsourcing </vt:lpstr>
      <vt:lpstr>Deciding Where - Onshore, Offshore, or in the Cloud?</vt:lpstr>
      <vt:lpstr>PowerPoint Presentation</vt:lpstr>
      <vt:lpstr>PowerPoint Presentation</vt:lpstr>
      <vt:lpstr>Cloud Computing</vt:lpstr>
      <vt:lpstr>Cloud Computing Options</vt:lpstr>
      <vt:lpstr>Public Clouds Characteristics </vt:lpstr>
      <vt:lpstr>Public Clouds Characteristics</vt:lpstr>
      <vt:lpstr>Onshoring</vt:lpstr>
      <vt:lpstr>PowerPoint Presentation</vt:lpstr>
      <vt:lpstr>Offshoring</vt:lpstr>
      <vt:lpstr>Deciding Where Abroad: Nearshoring, Farshoring, or Captive Center?</vt:lpstr>
      <vt:lpstr>Captive Centers</vt:lpstr>
      <vt:lpstr>Selecting an Offshore Destination:  Answering the “Where Abroad?”  Question</vt:lpstr>
      <vt:lpstr>Offshore Destination- Development Tiers</vt:lpstr>
      <vt:lpstr>Cultural Differences</vt:lpstr>
      <vt:lpstr>Reevaluation—Status Quo or Change?</vt:lpstr>
      <vt:lpstr>Outsourcing and Strategic Networks</vt:lpstr>
      <vt:lpstr>Additional Strategic Networks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2013-12-03T16:59:53Z</dcterms:modified>
</cp:coreProperties>
</file>