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4" r:id="rId1"/>
  </p:sldMasterIdLst>
  <p:notesMasterIdLst>
    <p:notesMasterId r:id="rId38"/>
  </p:notesMasterIdLst>
  <p:handoutMasterIdLst>
    <p:handoutMasterId r:id="rId39"/>
  </p:handoutMasterIdLst>
  <p:sldIdLst>
    <p:sldId id="259" r:id="rId2"/>
    <p:sldId id="263" r:id="rId3"/>
    <p:sldId id="308" r:id="rId4"/>
    <p:sldId id="279" r:id="rId5"/>
    <p:sldId id="309" r:id="rId6"/>
    <p:sldId id="314" r:id="rId7"/>
    <p:sldId id="310" r:id="rId8"/>
    <p:sldId id="313" r:id="rId9"/>
    <p:sldId id="311" r:id="rId10"/>
    <p:sldId id="312" r:id="rId11"/>
    <p:sldId id="315" r:id="rId12"/>
    <p:sldId id="278" r:id="rId13"/>
    <p:sldId id="316" r:id="rId14"/>
    <p:sldId id="317" r:id="rId15"/>
    <p:sldId id="318" r:id="rId16"/>
    <p:sldId id="319" r:id="rId17"/>
    <p:sldId id="322" r:id="rId18"/>
    <p:sldId id="320" r:id="rId19"/>
    <p:sldId id="321" r:id="rId20"/>
    <p:sldId id="323" r:id="rId21"/>
    <p:sldId id="324" r:id="rId22"/>
    <p:sldId id="325" r:id="rId23"/>
    <p:sldId id="326" r:id="rId24"/>
    <p:sldId id="327" r:id="rId25"/>
    <p:sldId id="328" r:id="rId26"/>
    <p:sldId id="329" r:id="rId27"/>
    <p:sldId id="330" r:id="rId28"/>
    <p:sldId id="331" r:id="rId29"/>
    <p:sldId id="334" r:id="rId30"/>
    <p:sldId id="337" r:id="rId31"/>
    <p:sldId id="339" r:id="rId32"/>
    <p:sldId id="335" r:id="rId33"/>
    <p:sldId id="340" r:id="rId34"/>
    <p:sldId id="341" r:id="rId35"/>
    <p:sldId id="342" r:id="rId36"/>
    <p:sldId id="343"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576">
          <p15:clr>
            <a:srgbClr val="A4A3A4"/>
          </p15:clr>
        </p15:guide>
        <p15:guide id="3" pos="2880">
          <p15:clr>
            <a:srgbClr val="A4A3A4"/>
          </p15:clr>
        </p15:guide>
        <p15:guide id="4" pos="28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99"/>
    <a:srgbClr val="333300"/>
    <a:srgbClr val="800000"/>
    <a:srgbClr val="800040"/>
    <a:srgbClr val="CC66F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8" autoAdjust="0"/>
    <p:restoredTop sz="99127" autoAdjust="0"/>
  </p:normalViewPr>
  <p:slideViewPr>
    <p:cSldViewPr>
      <p:cViewPr varScale="1">
        <p:scale>
          <a:sx n="129" d="100"/>
          <a:sy n="129" d="100"/>
        </p:scale>
        <p:origin x="942" y="120"/>
      </p:cViewPr>
      <p:guideLst>
        <p:guide orient="horz" pos="2160"/>
        <p:guide orient="horz" pos="576"/>
        <p:guide pos="2880"/>
        <p:guide pos="288"/>
      </p:guideLst>
    </p:cSldViewPr>
  </p:slideViewPr>
  <p:outlineViewPr>
    <p:cViewPr>
      <p:scale>
        <a:sx n="33" d="100"/>
        <a:sy n="33" d="100"/>
      </p:scale>
      <p:origin x="0" y="156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9" d="100"/>
          <a:sy n="59" d="100"/>
        </p:scale>
        <p:origin x="-249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AF84FDE-0439-764E-8C95-7DE1046C6359}" type="datetimeFigureOut">
              <a:rPr lang="en-US" smtClean="0"/>
              <a:pPr/>
              <a:t>4/7/2014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CF38717-C43E-E34B-9E0D-747EBC7595D0}" type="slidenum">
              <a:rPr lang="en-US" smtClean="0"/>
              <a:pPr/>
              <a:t>‹#›</a:t>
            </a:fld>
            <a:endParaRPr lang="en-US"/>
          </a:p>
        </p:txBody>
      </p:sp>
    </p:spTree>
    <p:extLst>
      <p:ext uri="{BB962C8B-B14F-4D97-AF65-F5344CB8AC3E}">
        <p14:creationId xmlns:p14="http://schemas.microsoft.com/office/powerpoint/2010/main" val="3841432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4506C0-3FFE-45A5-803D-9F4FC5464A70}" type="datetimeFigureOut">
              <a:rPr lang="en-US" smtClean="0"/>
              <a:pPr/>
              <a:t>4/7/2014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646707-6BBD-41A9-B4DF-0C76A73A2D2A}" type="slidenum">
              <a:rPr lang="en-US" smtClean="0"/>
              <a:pPr/>
              <a:t>‹#›</a:t>
            </a:fld>
            <a:endParaRPr lang="en-US"/>
          </a:p>
        </p:txBody>
      </p:sp>
    </p:spTree>
    <p:extLst>
      <p:ext uri="{BB962C8B-B14F-4D97-AF65-F5344CB8AC3E}">
        <p14:creationId xmlns:p14="http://schemas.microsoft.com/office/powerpoint/2010/main" val="4044723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E0C3846-8D4C-4326-8BC7-9B455A036298}" type="slidenum">
              <a:rPr lang="en-US" smtClean="0"/>
              <a:pPr/>
              <a:t>1</a:t>
            </a:fld>
            <a:endParaRPr lang="en-US"/>
          </a:p>
        </p:txBody>
      </p:sp>
    </p:spTree>
    <p:extLst>
      <p:ext uri="{BB962C8B-B14F-4D97-AF65-F5344CB8AC3E}">
        <p14:creationId xmlns:p14="http://schemas.microsoft.com/office/powerpoint/2010/main" val="3980891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This creates a huge profit motivation for companies to turn “green.” </a:t>
            </a:r>
          </a:p>
          <a:p>
            <a:r>
              <a:rPr lang="en-US" sz="1200" kern="1200" baseline="0" dirty="0" smtClean="0">
                <a:solidFill>
                  <a:schemeClr val="tx1"/>
                </a:solidFill>
                <a:latin typeface="+mn-lt"/>
                <a:ea typeface="+mn-ea"/>
                <a:cs typeface="+mn-cs"/>
              </a:rPr>
              <a:t>The companies can become more environmentally friendly and reduce their energy costs at the same time.</a:t>
            </a:r>
          </a:p>
        </p:txBody>
      </p:sp>
      <p:sp>
        <p:nvSpPr>
          <p:cNvPr id="4" name="Slide Number Placeholder 3"/>
          <p:cNvSpPr>
            <a:spLocks noGrp="1"/>
          </p:cNvSpPr>
          <p:nvPr>
            <p:ph type="sldNum" sz="quarter" idx="10"/>
          </p:nvPr>
        </p:nvSpPr>
        <p:spPr/>
        <p:txBody>
          <a:bodyPr/>
          <a:lstStyle/>
          <a:p>
            <a:fld id="{F8646707-6BBD-41A9-B4DF-0C76A73A2D2A}" type="slidenum">
              <a:rPr lang="en-US" smtClean="0"/>
              <a:pPr/>
              <a:t>14</a:t>
            </a:fld>
            <a:endParaRPr lang="en-US"/>
          </a:p>
        </p:txBody>
      </p:sp>
    </p:spTree>
    <p:extLst>
      <p:ext uri="{BB962C8B-B14F-4D97-AF65-F5344CB8AC3E}">
        <p14:creationId xmlns:p14="http://schemas.microsoft.com/office/powerpoint/2010/main" val="25534887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eaLnBrk="1" hangingPunct="1"/>
            <a:endParaRPr lang="en-US" smtClean="0"/>
          </a:p>
        </p:txBody>
      </p:sp>
      <p:sp>
        <p:nvSpPr>
          <p:cNvPr id="46084" name="Slide Number Placeholder 3"/>
          <p:cNvSpPr>
            <a:spLocks noGrp="1"/>
          </p:cNvSpPr>
          <p:nvPr>
            <p:ph type="sldNum" sz="quarter" idx="5"/>
          </p:nvPr>
        </p:nvSpPr>
        <p:spPr>
          <a:noFill/>
        </p:spPr>
        <p:txBody>
          <a:bodyPr/>
          <a:lstStyle/>
          <a:p>
            <a:fld id="{7D9DB8C7-9C40-4223-8D18-B19E303C8796}" type="slidenum">
              <a:rPr lang="en-US" smtClean="0"/>
              <a:pPr/>
              <a:t>17</a:t>
            </a:fld>
            <a:endParaRPr lang="en-US" smtClean="0"/>
          </a:p>
        </p:txBody>
      </p:sp>
    </p:spTree>
    <p:extLst>
      <p:ext uri="{BB962C8B-B14F-4D97-AF65-F5344CB8AC3E}">
        <p14:creationId xmlns:p14="http://schemas.microsoft.com/office/powerpoint/2010/main" val="356693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Many consider privacy to be the most important area in which their interests need to be safeguarded.</a:t>
            </a:r>
          </a:p>
          <a:p>
            <a:r>
              <a:rPr lang="en-US" sz="1200" kern="1200" baseline="0" dirty="0" smtClean="0">
                <a:solidFill>
                  <a:schemeClr val="tx1"/>
                </a:solidFill>
                <a:latin typeface="+mn-lt"/>
                <a:ea typeface="+mn-ea"/>
                <a:cs typeface="+mn-cs"/>
              </a:rPr>
              <a:t>The concern about privacy on </a:t>
            </a:r>
            <a:r>
              <a:rPr lang="en-US" sz="1200" kern="1200" baseline="0" dirty="0" err="1" smtClean="0">
                <a:solidFill>
                  <a:schemeClr val="tx1"/>
                </a:solidFill>
                <a:latin typeface="+mn-lt"/>
                <a:ea typeface="+mn-ea"/>
                <a:cs typeface="+mn-cs"/>
              </a:rPr>
              <a:t>Facebook</a:t>
            </a:r>
            <a:r>
              <a:rPr lang="en-US" sz="1200" kern="1200" baseline="0" dirty="0" smtClean="0">
                <a:solidFill>
                  <a:schemeClr val="tx1"/>
                </a:solidFill>
                <a:latin typeface="+mn-lt"/>
                <a:ea typeface="+mn-ea"/>
                <a:cs typeface="+mn-cs"/>
              </a:rPr>
              <a:t> (and other Internet sites) varies across the globe.</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18</a:t>
            </a:fld>
            <a:endParaRPr lang="en-US"/>
          </a:p>
        </p:txBody>
      </p:sp>
    </p:spTree>
    <p:extLst>
      <p:ext uri="{BB962C8B-B14F-4D97-AF65-F5344CB8AC3E}">
        <p14:creationId xmlns:p14="http://schemas.microsoft.com/office/powerpoint/2010/main" val="4175144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Ethical debates of the information age. </a:t>
            </a:r>
          </a:p>
        </p:txBody>
      </p:sp>
      <p:sp>
        <p:nvSpPr>
          <p:cNvPr id="4" name="Slide Number Placeholder 3"/>
          <p:cNvSpPr>
            <a:spLocks noGrp="1"/>
          </p:cNvSpPr>
          <p:nvPr>
            <p:ph type="sldNum" sz="quarter" idx="10"/>
          </p:nvPr>
        </p:nvSpPr>
        <p:spPr/>
        <p:txBody>
          <a:bodyPr/>
          <a:lstStyle/>
          <a:p>
            <a:fld id="{F8646707-6BBD-41A9-B4DF-0C76A73A2D2A}" type="slidenum">
              <a:rPr lang="en-US" smtClean="0"/>
              <a:pPr/>
              <a:t>19</a:t>
            </a:fld>
            <a:endParaRPr lang="en-US"/>
          </a:p>
        </p:txBody>
      </p:sp>
    </p:spTree>
    <p:extLst>
      <p:ext uri="{BB962C8B-B14F-4D97-AF65-F5344CB8AC3E}">
        <p14:creationId xmlns:p14="http://schemas.microsoft.com/office/powerpoint/2010/main" val="2545476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Keeping data only as long as it is necessary to fulfill its stated purpose is a challenge many companies don’t even attempt to meet.</a:t>
            </a:r>
          </a:p>
        </p:txBody>
      </p:sp>
      <p:sp>
        <p:nvSpPr>
          <p:cNvPr id="4" name="Slide Number Placeholder 3"/>
          <p:cNvSpPr>
            <a:spLocks noGrp="1"/>
          </p:cNvSpPr>
          <p:nvPr>
            <p:ph type="sldNum" sz="quarter" idx="10"/>
          </p:nvPr>
        </p:nvSpPr>
        <p:spPr/>
        <p:txBody>
          <a:bodyPr/>
          <a:lstStyle/>
          <a:p>
            <a:fld id="{F8646707-6BBD-41A9-B4DF-0C76A73A2D2A}" type="slidenum">
              <a:rPr lang="en-US" smtClean="0"/>
              <a:pPr/>
              <a:t>24</a:t>
            </a:fld>
            <a:endParaRPr lang="en-US"/>
          </a:p>
        </p:txBody>
      </p:sp>
    </p:spTree>
    <p:extLst>
      <p:ext uri="{BB962C8B-B14F-4D97-AF65-F5344CB8AC3E}">
        <p14:creationId xmlns:p14="http://schemas.microsoft.com/office/powerpoint/2010/main" val="938143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increase in monitoring leads to the question of property, or who owns the data.</a:t>
            </a:r>
          </a:p>
        </p:txBody>
      </p:sp>
      <p:sp>
        <p:nvSpPr>
          <p:cNvPr id="4" name="Slide Number Placeholder 3"/>
          <p:cNvSpPr>
            <a:spLocks noGrp="1"/>
          </p:cNvSpPr>
          <p:nvPr>
            <p:ph type="sldNum" sz="quarter" idx="10"/>
          </p:nvPr>
        </p:nvSpPr>
        <p:spPr/>
        <p:txBody>
          <a:bodyPr/>
          <a:lstStyle/>
          <a:p>
            <a:fld id="{F8646707-6BBD-41A9-B4DF-0C76A73A2D2A}" type="slidenum">
              <a:rPr lang="en-US" smtClean="0"/>
              <a:pPr/>
              <a:t>25</a:t>
            </a:fld>
            <a:endParaRPr lang="en-US"/>
          </a:p>
        </p:txBody>
      </p:sp>
    </p:spTree>
    <p:extLst>
      <p:ext uri="{BB962C8B-B14F-4D97-AF65-F5344CB8AC3E}">
        <p14:creationId xmlns:p14="http://schemas.microsoft.com/office/powerpoint/2010/main" val="6418466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strike="noStrike" kern="1200" baseline="0" dirty="0" smtClean="0">
                <a:solidFill>
                  <a:schemeClr val="tx1"/>
                </a:solidFill>
                <a:latin typeface="+mn-lt"/>
                <a:ea typeface="+mn-ea"/>
                <a:cs typeface="+mn-cs"/>
              </a:rPr>
              <a:t>I</a:t>
            </a:r>
            <a:r>
              <a:rPr lang="en-US" sz="1200" kern="1200" baseline="0" dirty="0" smtClean="0">
                <a:solidFill>
                  <a:schemeClr val="tx1"/>
                </a:solidFill>
                <a:latin typeface="+mn-lt"/>
                <a:ea typeface="+mn-ea"/>
                <a:cs typeface="+mn-cs"/>
              </a:rPr>
              <a:t>dentity theft is a crime in which the thief uses the victim’s personal information (such as driver’s license number or Social Security number) to</a:t>
            </a:r>
          </a:p>
          <a:p>
            <a:r>
              <a:rPr lang="en-US" sz="1200" kern="1200" baseline="0" dirty="0" smtClean="0">
                <a:solidFill>
                  <a:schemeClr val="tx1"/>
                </a:solidFill>
                <a:latin typeface="+mn-lt"/>
                <a:ea typeface="+mn-ea"/>
                <a:cs typeface="+mn-cs"/>
              </a:rPr>
              <a:t>impersonate the victim. </a:t>
            </a:r>
          </a:p>
        </p:txBody>
      </p:sp>
      <p:sp>
        <p:nvSpPr>
          <p:cNvPr id="4" name="Slide Number Placeholder 3"/>
          <p:cNvSpPr>
            <a:spLocks noGrp="1"/>
          </p:cNvSpPr>
          <p:nvPr>
            <p:ph type="sldNum" sz="quarter" idx="10"/>
          </p:nvPr>
        </p:nvSpPr>
        <p:spPr/>
        <p:txBody>
          <a:bodyPr/>
          <a:lstStyle/>
          <a:p>
            <a:fld id="{F8646707-6BBD-41A9-B4DF-0C76A73A2D2A}" type="slidenum">
              <a:rPr lang="en-US" smtClean="0"/>
              <a:pPr/>
              <a:t>26</a:t>
            </a:fld>
            <a:endParaRPr lang="en-US"/>
          </a:p>
        </p:txBody>
      </p:sp>
    </p:spTree>
    <p:extLst>
      <p:ext uri="{BB962C8B-B14F-4D97-AF65-F5344CB8AC3E}">
        <p14:creationId xmlns:p14="http://schemas.microsoft.com/office/powerpoint/2010/main" val="2903715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strike="noStrike" kern="1200" baseline="0" dirty="0" smtClean="0">
                <a:solidFill>
                  <a:schemeClr val="tx1"/>
                </a:solidFill>
                <a:latin typeface="+mn-lt"/>
                <a:ea typeface="+mn-ea"/>
                <a:cs typeface="+mn-cs"/>
              </a:rPr>
              <a:t>M</a:t>
            </a:r>
            <a:r>
              <a:rPr lang="en-US" sz="1200" kern="1200" baseline="0" dirty="0" smtClean="0">
                <a:solidFill>
                  <a:schemeClr val="tx1"/>
                </a:solidFill>
                <a:latin typeface="+mn-lt"/>
                <a:ea typeface="+mn-ea"/>
                <a:cs typeface="+mn-cs"/>
              </a:rPr>
              <a:t>anagers can decouple the impact to individuals from institutional processes and mechanisms.</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27</a:t>
            </a:fld>
            <a:endParaRPr lang="en-US"/>
          </a:p>
        </p:txBody>
      </p:sp>
    </p:spTree>
    <p:extLst>
      <p:ext uri="{BB962C8B-B14F-4D97-AF65-F5344CB8AC3E}">
        <p14:creationId xmlns:p14="http://schemas.microsoft.com/office/powerpoint/2010/main" val="5354903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strike="noStrike" kern="1200" baseline="0" dirty="0" smtClean="0">
                <a:solidFill>
                  <a:srgbClr val="FF3399"/>
                </a:solidFill>
                <a:latin typeface="+mn-lt"/>
                <a:ea typeface="+mn-ea"/>
                <a:cs typeface="+mn-cs"/>
              </a:rPr>
              <a:t>T</a:t>
            </a:r>
            <a:r>
              <a:rPr lang="en-US" sz="1200" kern="1200" baseline="0" dirty="0" smtClean="0">
                <a:solidFill>
                  <a:schemeClr val="tx1"/>
                </a:solidFill>
                <a:latin typeface="+mn-lt"/>
                <a:ea typeface="+mn-ea"/>
                <a:cs typeface="+mn-cs"/>
              </a:rPr>
              <a:t>he United Kingdom passed the Identity Cards Act in 2006 that required nationals to obtain a compulsory national identity card that contained 50 different types of information including name, birth date and place, current and past addresses, a head and shoulders photograph, fingerprints, an iris scan and other biometric information, personal reference information, and registration and record histories.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29</a:t>
            </a:fld>
            <a:endParaRPr lang="en-US"/>
          </a:p>
        </p:txBody>
      </p:sp>
    </p:spTree>
    <p:extLst>
      <p:ext uri="{BB962C8B-B14F-4D97-AF65-F5344CB8AC3E}">
        <p14:creationId xmlns:p14="http://schemas.microsoft.com/office/powerpoint/2010/main" val="3509781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32</a:t>
            </a:fld>
            <a:endParaRPr lang="en-US"/>
          </a:p>
        </p:txBody>
      </p:sp>
    </p:spTree>
    <p:extLst>
      <p:ext uri="{BB962C8B-B14F-4D97-AF65-F5344CB8AC3E}">
        <p14:creationId xmlns:p14="http://schemas.microsoft.com/office/powerpoint/2010/main" val="494207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Duplicate this slide as necessary.</a:t>
            </a:r>
          </a:p>
          <a:p>
            <a:r>
              <a:rPr lang="en-US" dirty="0" smtClean="0"/>
              <a:t>This and related slides</a:t>
            </a:r>
            <a:r>
              <a:rPr lang="en-US" baseline="0" dirty="0" smtClean="0"/>
              <a:t> can be moved to the appendix or hidden if necessary.</a:t>
            </a:r>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2</a:t>
            </a:fld>
            <a:endParaRPr lang="en-US"/>
          </a:p>
        </p:txBody>
      </p:sp>
    </p:spTree>
    <p:extLst>
      <p:ext uri="{BB962C8B-B14F-4D97-AF65-F5344CB8AC3E}">
        <p14:creationId xmlns:p14="http://schemas.microsoft.com/office/powerpoint/2010/main" val="2532066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a:t>
            </a:fld>
            <a:endParaRPr lang="en-US"/>
          </a:p>
        </p:txBody>
      </p:sp>
    </p:spTree>
    <p:extLst>
      <p:ext uri="{BB962C8B-B14F-4D97-AF65-F5344CB8AC3E}">
        <p14:creationId xmlns:p14="http://schemas.microsoft.com/office/powerpoint/2010/main" val="2669500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IT often lacks accepted norms of behavior or universally-accepted decision making criteria.</a:t>
            </a:r>
          </a:p>
          <a:p>
            <a:r>
              <a:rPr lang="en-US" sz="1200" kern="1200" baseline="0" dirty="0" smtClean="0">
                <a:solidFill>
                  <a:schemeClr val="tx1"/>
                </a:solidFill>
                <a:latin typeface="+mn-lt"/>
                <a:ea typeface="+mn-ea"/>
                <a:cs typeface="+mn-cs"/>
              </a:rPr>
              <a:t>Three theories of ethical behavior in the corporate environment: stockholder theory, stakeholder theory, and social contract theory.</a:t>
            </a:r>
          </a:p>
        </p:txBody>
      </p:sp>
      <p:sp>
        <p:nvSpPr>
          <p:cNvPr id="4" name="Slide Number Placeholder 3"/>
          <p:cNvSpPr>
            <a:spLocks noGrp="1"/>
          </p:cNvSpPr>
          <p:nvPr>
            <p:ph type="sldNum" sz="quarter" idx="10"/>
          </p:nvPr>
        </p:nvSpPr>
        <p:spPr/>
        <p:txBody>
          <a:bodyPr/>
          <a:lstStyle/>
          <a:p>
            <a:fld id="{F8646707-6BBD-41A9-B4DF-0C76A73A2D2A}" type="slidenum">
              <a:rPr lang="en-US" smtClean="0"/>
              <a:pPr/>
              <a:t>4</a:t>
            </a:fld>
            <a:endParaRPr lang="en-US"/>
          </a:p>
        </p:txBody>
      </p:sp>
    </p:spTree>
    <p:extLst>
      <p:ext uri="{BB962C8B-B14F-4D97-AF65-F5344CB8AC3E}">
        <p14:creationId xmlns:p14="http://schemas.microsoft.com/office/powerpoint/2010/main" val="2015981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 proponent of stockholder theory might insist that, as agents of stockholders, managers must not use stockholders’ money to accomplish goals that do not directly serve the interests of those same stockholders.</a:t>
            </a:r>
          </a:p>
        </p:txBody>
      </p:sp>
      <p:sp>
        <p:nvSpPr>
          <p:cNvPr id="4" name="Slide Number Placeholder 3"/>
          <p:cNvSpPr>
            <a:spLocks noGrp="1"/>
          </p:cNvSpPr>
          <p:nvPr>
            <p:ph type="sldNum" sz="quarter" idx="10"/>
          </p:nvPr>
        </p:nvSpPr>
        <p:spPr/>
        <p:txBody>
          <a:bodyPr/>
          <a:lstStyle/>
          <a:p>
            <a:fld id="{F8646707-6BBD-41A9-B4DF-0C76A73A2D2A}" type="slidenum">
              <a:rPr lang="en-US" smtClean="0"/>
              <a:pPr/>
              <a:t>6</a:t>
            </a:fld>
            <a:endParaRPr lang="en-US"/>
          </a:p>
        </p:txBody>
      </p:sp>
    </p:spTree>
    <p:extLst>
      <p:ext uri="{BB962C8B-B14F-4D97-AF65-F5344CB8AC3E}">
        <p14:creationId xmlns:p14="http://schemas.microsoft.com/office/powerpoint/2010/main" val="3106756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Research has shown that customers who receive adequate compensation after making a complaint are actually more loyal than those without complaints.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8</a:t>
            </a:fld>
            <a:endParaRPr lang="en-US"/>
          </a:p>
        </p:txBody>
      </p:sp>
    </p:spTree>
    <p:extLst>
      <p:ext uri="{BB962C8B-B14F-4D97-AF65-F5344CB8AC3E}">
        <p14:creationId xmlns:p14="http://schemas.microsoft.com/office/powerpoint/2010/main" val="1809189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Society charges the corporation to enhance its welfare by satisfying particular interests of consumers and workers in exploiting the advantages of the corporate form.</a:t>
            </a:r>
          </a:p>
        </p:txBody>
      </p:sp>
      <p:sp>
        <p:nvSpPr>
          <p:cNvPr id="4" name="Slide Number Placeholder 3"/>
          <p:cNvSpPr>
            <a:spLocks noGrp="1"/>
          </p:cNvSpPr>
          <p:nvPr>
            <p:ph type="sldNum" sz="quarter" idx="10"/>
          </p:nvPr>
        </p:nvSpPr>
        <p:spPr/>
        <p:txBody>
          <a:bodyPr/>
          <a:lstStyle/>
          <a:p>
            <a:fld id="{F8646707-6BBD-41A9-B4DF-0C76A73A2D2A}" type="slidenum">
              <a:rPr lang="en-US" smtClean="0"/>
              <a:pPr/>
              <a:t>9</a:t>
            </a:fld>
            <a:endParaRPr lang="en-US"/>
          </a:p>
        </p:txBody>
      </p:sp>
    </p:spTree>
    <p:extLst>
      <p:ext uri="{BB962C8B-B14F-4D97-AF65-F5344CB8AC3E}">
        <p14:creationId xmlns:p14="http://schemas.microsoft.com/office/powerpoint/2010/main" val="3223052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eaLnBrk="1" hangingPunct="1"/>
            <a:endParaRPr lang="en-US" smtClean="0"/>
          </a:p>
        </p:txBody>
      </p:sp>
      <p:sp>
        <p:nvSpPr>
          <p:cNvPr id="46084" name="Slide Number Placeholder 3"/>
          <p:cNvSpPr>
            <a:spLocks noGrp="1"/>
          </p:cNvSpPr>
          <p:nvPr>
            <p:ph type="sldNum" sz="quarter" idx="5"/>
          </p:nvPr>
        </p:nvSpPr>
        <p:spPr>
          <a:noFill/>
        </p:spPr>
        <p:txBody>
          <a:bodyPr/>
          <a:lstStyle/>
          <a:p>
            <a:fld id="{7D9DB8C7-9C40-4223-8D18-B19E303C8796}" type="slidenum">
              <a:rPr lang="en-US" smtClean="0"/>
              <a:pPr/>
              <a:t>11</a:t>
            </a:fld>
            <a:endParaRPr lang="en-US" smtClean="0"/>
          </a:p>
        </p:txBody>
      </p:sp>
    </p:spTree>
    <p:extLst>
      <p:ext uri="{BB962C8B-B14F-4D97-AF65-F5344CB8AC3E}">
        <p14:creationId xmlns:p14="http://schemas.microsoft.com/office/powerpoint/2010/main" val="1115336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need for green computing is becoming more obvious considering the amount of power needed to drive the world’s PCs, servers, routers, switches, and data centers.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13</a:t>
            </a:fld>
            <a:endParaRPr lang="en-US"/>
          </a:p>
        </p:txBody>
      </p:sp>
    </p:spTree>
    <p:extLst>
      <p:ext uri="{BB962C8B-B14F-4D97-AF65-F5344CB8AC3E}">
        <p14:creationId xmlns:p14="http://schemas.microsoft.com/office/powerpoint/2010/main" val="3037637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EFC84A-D032-4F95-8A78-048A29AA4F6F}" type="datetime1">
              <a:rPr lang="en-US" smtClean="0"/>
              <a:t>4/7/2014</a:t>
            </a:fld>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1399631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24E110-6A38-4DE9-A125-772C9C9B24DA}" type="datetime1">
              <a:rPr lang="en-US" smtClean="0"/>
              <a:t>4/7/2014</a:t>
            </a:fld>
            <a:endParaRPr lang="en-US" dirty="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087267075"/>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24E110-6A38-4DE9-A125-772C9C9B24DA}" type="datetime1">
              <a:rPr lang="en-US" smtClean="0"/>
              <a:t>4/7/2014</a:t>
            </a:fld>
            <a:endParaRPr lang="en-US" dirty="0"/>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1861978701"/>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872321-769D-4AC8-8F4B-94B0BE4F322C}" type="datetime1">
              <a:rPr lang="en-US" smtClean="0"/>
              <a:t>4/7/2014</a:t>
            </a:fld>
            <a:endParaRPr lang="en-US"/>
          </a:p>
        </p:txBody>
      </p:sp>
      <p:sp>
        <p:nvSpPr>
          <p:cNvPr id="6" name="Slide Number Placeholder 5"/>
          <p:cNvSpPr>
            <a:spLocks noGrp="1"/>
          </p:cNvSpPr>
          <p:nvPr>
            <p:ph type="sldNum" sz="quarter" idx="12"/>
          </p:nvPr>
        </p:nvSpPr>
        <p:spPr/>
        <p:txBody>
          <a:bodyPr/>
          <a:lstStyle/>
          <a:p>
            <a:fld id="{26EF70A1-793B-48BF-A482-3D9AAE16FCC3}" type="slidenum">
              <a:rPr lang="en-US" smtClean="0"/>
              <a:t>‹#›</a:t>
            </a:fld>
            <a:endParaRPr lang="en-US"/>
          </a:p>
        </p:txBody>
      </p:sp>
      <p:sp>
        <p:nvSpPr>
          <p:cNvPr id="8"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12-</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659443965"/>
      </p:ext>
    </p:extLst>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35ED82A-330C-4A99-8F00-AEF5412A95C3}" type="datetime1">
              <a:rPr lang="en-US" smtClean="0"/>
              <a:t>4/7/2014</a:t>
            </a:fld>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
        <p:nvSpPr>
          <p:cNvPr id="9"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12-</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7369887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7B6E41-9ABE-4E36-A805-4027165B05A2}" type="datetime1">
              <a:rPr lang="en-US" smtClean="0"/>
              <a:t>4/7/2014</a:t>
            </a:fld>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
        <p:nvSpPr>
          <p:cNvPr id="8"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12-</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399165033"/>
      </p:ext>
    </p:extLst>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24E110-6A38-4DE9-A125-772C9C9B24DA}" type="datetime1">
              <a:rPr lang="en-US" smtClean="0"/>
              <a:t>4/7/2014</a:t>
            </a:fld>
            <a:endParaRPr lang="en-US" dirty="0"/>
          </a:p>
        </p:txBody>
      </p:sp>
      <p:sp>
        <p:nvSpPr>
          <p:cNvPr id="9" name="Slide Number Placeholder 8"/>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457272562"/>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D24E110-6A38-4DE9-A125-772C9C9B24DA}" type="datetime1">
              <a:rPr lang="en-US" smtClean="0"/>
              <a:t>4/7/2014</a:t>
            </a:fld>
            <a:endParaRPr lang="en-US" dirty="0"/>
          </a:p>
        </p:txBody>
      </p:sp>
      <p:sp>
        <p:nvSpPr>
          <p:cNvPr id="5" name="Slide Number Placeholder 4"/>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060397275"/>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A3DBB5-9594-432F-BA0A-6787BE3FCCB3}" type="datetime1">
              <a:rPr lang="en-US" smtClean="0"/>
              <a:t>4/7/2014</a:t>
            </a:fld>
            <a:endParaRPr lang="en-US"/>
          </a:p>
        </p:txBody>
      </p:sp>
      <p:sp>
        <p:nvSpPr>
          <p:cNvPr id="4" name="Slide Number Placeholder 3"/>
          <p:cNvSpPr>
            <a:spLocks noGrp="1"/>
          </p:cNvSpPr>
          <p:nvPr>
            <p:ph type="sldNum" sz="quarter" idx="12"/>
          </p:nvPr>
        </p:nvSpPr>
        <p:spPr/>
        <p:txBody>
          <a:bodyPr/>
          <a:lstStyle/>
          <a:p>
            <a:fld id="{515FC477-0A05-4F3E-8EE9-E015C9089D56}" type="slidenum">
              <a:rPr lang="en-US" smtClean="0"/>
              <a:pPr/>
              <a:t>‹#›</a:t>
            </a:fld>
            <a:endParaRPr lang="en-US"/>
          </a:p>
        </p:txBody>
      </p:sp>
      <p:sp>
        <p:nvSpPr>
          <p:cNvPr id="5"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12-</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4215136952"/>
      </p:ext>
    </p:extLst>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24E110-6A38-4DE9-A125-772C9C9B24DA}" type="datetime1">
              <a:rPr lang="en-US" smtClean="0"/>
              <a:t>4/7/2014</a:t>
            </a:fld>
            <a:endParaRPr lang="en-US" dirty="0"/>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406794853"/>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24E110-6A38-4DE9-A125-772C9C9B24DA}" type="datetime1">
              <a:rPr lang="en-US" smtClean="0"/>
              <a:t>4/7/2014</a:t>
            </a:fld>
            <a:endParaRPr lang="en-US" dirty="0"/>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087914716"/>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D24E110-6A38-4DE9-A125-772C9C9B24DA}" type="datetime1">
              <a:rPr lang="en-US" smtClean="0"/>
              <a:t>4/7/2014</a:t>
            </a:fld>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5FC477-0A05-4F3E-8EE9-E015C9089D56}" type="slidenum">
              <a:rPr lang="en-US" smtClean="0"/>
              <a:pPr/>
              <a:t>‹#›</a:t>
            </a:fld>
            <a:endParaRPr lang="en-US"/>
          </a:p>
        </p:txBody>
      </p:sp>
    </p:spTree>
    <p:extLst>
      <p:ext uri="{BB962C8B-B14F-4D97-AF65-F5344CB8AC3E}">
        <p14:creationId xmlns:p14="http://schemas.microsoft.com/office/powerpoint/2010/main" val="2280939201"/>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p:fade/>
  </p:transition>
  <p:timing>
    <p:tnLst>
      <p:par>
        <p:cTn id="1" dur="indefinite" restart="never" nodeType="tmRoot"/>
      </p:par>
    </p:tnLst>
  </p:timing>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304800" y="228601"/>
            <a:ext cx="8534400" cy="761999"/>
          </a:xfrm>
        </p:spPr>
        <p:txBody>
          <a:bodyPr>
            <a:normAutofit fontScale="90000"/>
          </a:bodyPr>
          <a:lstStyle/>
          <a:p>
            <a:pPr algn="ctr"/>
            <a:r>
              <a:rPr kumimoji="1" lang="en-US" dirty="0" smtClean="0">
                <a:solidFill>
                  <a:schemeClr val="accent6">
                    <a:lumMod val="50000"/>
                  </a:schemeClr>
                </a:solidFill>
                <a:latin typeface="Arial Black" pitchFamily="34" charset="0"/>
              </a:rPr>
              <a:t>Managing and Using Information Systems: </a:t>
            </a:r>
            <a:br>
              <a:rPr kumimoji="1" lang="en-US" dirty="0" smtClean="0">
                <a:solidFill>
                  <a:schemeClr val="accent6">
                    <a:lumMod val="50000"/>
                  </a:schemeClr>
                </a:solidFill>
                <a:latin typeface="Arial Black" pitchFamily="34" charset="0"/>
              </a:rPr>
            </a:br>
            <a:r>
              <a:rPr kumimoji="1" lang="en-US" dirty="0" smtClean="0">
                <a:solidFill>
                  <a:schemeClr val="accent6">
                    <a:lumMod val="50000"/>
                  </a:schemeClr>
                </a:solidFill>
                <a:latin typeface="Arial Black" pitchFamily="34" charset="0"/>
              </a:rPr>
              <a:t>A Strategic Approach – Fifth Edition</a:t>
            </a:r>
            <a:endParaRPr lang="en-US" dirty="0">
              <a:solidFill>
                <a:schemeClr val="accent6">
                  <a:lumMod val="50000"/>
                </a:schemeClr>
              </a:solidFill>
            </a:endParaRPr>
          </a:p>
        </p:txBody>
      </p:sp>
      <p:sp>
        <p:nvSpPr>
          <p:cNvPr id="3" name="Subtitle 2"/>
          <p:cNvSpPr>
            <a:spLocks noGrp="1"/>
          </p:cNvSpPr>
          <p:nvPr>
            <p:ph type="subTitle" idx="1"/>
            <p:custDataLst>
              <p:tags r:id="rId3"/>
            </p:custDataLst>
          </p:nvPr>
        </p:nvSpPr>
        <p:spPr>
          <a:xfrm>
            <a:off x="0" y="4876800"/>
            <a:ext cx="9144000" cy="838200"/>
          </a:xfrm>
        </p:spPr>
        <p:txBody>
          <a:bodyPr>
            <a:noAutofit/>
          </a:bodyPr>
          <a:lstStyle/>
          <a:p>
            <a:pPr algn="ctr">
              <a:lnSpc>
                <a:spcPct val="80000"/>
              </a:lnSpc>
            </a:pPr>
            <a:r>
              <a:rPr lang="en-US" sz="2400" b="1" i="1" dirty="0" smtClean="0"/>
              <a:t>Using Information</a:t>
            </a:r>
          </a:p>
          <a:p>
            <a:pPr algn="ctr">
              <a:lnSpc>
                <a:spcPct val="80000"/>
              </a:lnSpc>
            </a:pPr>
            <a:r>
              <a:rPr lang="en-US" sz="2400" b="1" i="1" dirty="0" smtClean="0"/>
              <a:t>Ethically</a:t>
            </a:r>
            <a:endParaRPr lang="en-US" sz="2000" b="1" i="1" dirty="0"/>
          </a:p>
        </p:txBody>
      </p:sp>
      <p:sp>
        <p:nvSpPr>
          <p:cNvPr id="5" name="Subtitle 2"/>
          <p:cNvSpPr txBox="1">
            <a:spLocks/>
          </p:cNvSpPr>
          <p:nvPr>
            <p:custDataLst>
              <p:tags r:id="rId4"/>
            </p:custDataLst>
          </p:nvPr>
        </p:nvSpPr>
        <p:spPr>
          <a:xfrm>
            <a:off x="914400" y="1371600"/>
            <a:ext cx="7315200" cy="609600"/>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Georgia" pitchFamily="18" charset="0"/>
                <a:ea typeface="+mn-ea"/>
                <a:cs typeface="+mn-cs"/>
              </a:defRPr>
            </a:lvl1pPr>
            <a:lvl2pPr marL="457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lnSpc>
                <a:spcPct val="80000"/>
              </a:lnSpc>
            </a:pPr>
            <a:r>
              <a:rPr kumimoji="1" lang="en-US" sz="2400" dirty="0" smtClean="0">
                <a:solidFill>
                  <a:schemeClr val="accent6">
                    <a:lumMod val="75000"/>
                  </a:schemeClr>
                </a:solidFill>
                <a:latin typeface="Arial Black" pitchFamily="34" charset="0"/>
              </a:rPr>
              <a:t>Keri </a:t>
            </a:r>
            <a:r>
              <a:rPr kumimoji="1" lang="en-US" sz="2400" dirty="0" err="1" smtClean="0">
                <a:solidFill>
                  <a:schemeClr val="accent6">
                    <a:lumMod val="75000"/>
                  </a:schemeClr>
                </a:solidFill>
                <a:latin typeface="Arial Black" pitchFamily="34" charset="0"/>
              </a:rPr>
              <a:t>Pearlson</a:t>
            </a:r>
            <a:r>
              <a:rPr kumimoji="1" lang="en-US" sz="2400" dirty="0" smtClean="0">
                <a:solidFill>
                  <a:schemeClr val="accent6">
                    <a:lumMod val="75000"/>
                  </a:schemeClr>
                </a:solidFill>
                <a:latin typeface="Arial Black" pitchFamily="34" charset="0"/>
              </a:rPr>
              <a:t> and Carol Saunders</a:t>
            </a:r>
            <a:endParaRPr lang="en-US" sz="2800" dirty="0">
              <a:solidFill>
                <a:schemeClr val="accent6">
                  <a:lumMod val="75000"/>
                </a:schemeClr>
              </a:solidFill>
            </a:endParaRPr>
          </a:p>
        </p:txBody>
      </p:sp>
      <p:sp>
        <p:nvSpPr>
          <p:cNvPr id="6" name="Subtitle 2"/>
          <p:cNvSpPr txBox="1">
            <a:spLocks/>
          </p:cNvSpPr>
          <p:nvPr>
            <p:custDataLst>
              <p:tags r:id="rId5"/>
            </p:custDataLst>
          </p:nvPr>
        </p:nvSpPr>
        <p:spPr>
          <a:xfrm>
            <a:off x="3445710" y="3896114"/>
            <a:ext cx="2252579" cy="1295400"/>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Georgia" pitchFamily="18" charset="0"/>
                <a:ea typeface="+mn-ea"/>
                <a:cs typeface="+mn-cs"/>
              </a:defRPr>
            </a:lvl1pPr>
            <a:lvl2pPr marL="457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r>
              <a:rPr lang="en-US" sz="2400" b="1" i="1" dirty="0" smtClean="0"/>
              <a:t>Chapter 12</a:t>
            </a:r>
          </a:p>
        </p:txBody>
      </p:sp>
      <p:pic>
        <p:nvPicPr>
          <p:cNvPr id="9" name="Picture 8"/>
          <p:cNvPicPr>
            <a:picLocks noChangeAspect="1"/>
          </p:cNvPicPr>
          <p:nvPr/>
        </p:nvPicPr>
        <p:blipFill>
          <a:blip r:embed="rId9" cstate="print"/>
          <a:stretch>
            <a:fillRect/>
          </a:stretch>
        </p:blipFill>
        <p:spPr>
          <a:xfrm>
            <a:off x="152400" y="5948560"/>
            <a:ext cx="1676400" cy="833240"/>
          </a:xfrm>
          <a:prstGeom prst="rect">
            <a:avLst/>
          </a:prstGeom>
        </p:spPr>
      </p:pic>
      <p:sp>
        <p:nvSpPr>
          <p:cNvPr id="11" name="Subtitle 2"/>
          <p:cNvSpPr txBox="1">
            <a:spLocks/>
          </p:cNvSpPr>
          <p:nvPr>
            <p:custDataLst>
              <p:tags r:id="rId6"/>
            </p:custDataLst>
          </p:nvPr>
        </p:nvSpPr>
        <p:spPr>
          <a:xfrm>
            <a:off x="2133600" y="5867400"/>
            <a:ext cx="5275052" cy="685800"/>
          </a:xfrm>
          <a:prstGeom prst="rect">
            <a:avLst/>
          </a:prstGeom>
        </p:spPr>
        <p:txBody>
          <a:bodyPr vert="horz" lIns="91440" tIns="45720" rIns="91440" bIns="45720" rtlCol="0">
            <a:noAutofit/>
          </a:bodyPr>
          <a:lstStyle/>
          <a:p>
            <a:pPr marL="0" marR="0" lvl="0" indent="0" algn="ctr" defTabSz="914400" rtl="0" eaLnBrk="1" fontAlgn="auto" latinLnBrk="0" hangingPunct="1">
              <a:lnSpc>
                <a:spcPct val="80000"/>
              </a:lnSpc>
              <a:spcBef>
                <a:spcPct val="20000"/>
              </a:spcBef>
              <a:spcAft>
                <a:spcPts val="0"/>
              </a:spcAft>
              <a:buClr>
                <a:schemeClr val="accent6">
                  <a:lumMod val="50000"/>
                </a:schemeClr>
              </a:buClr>
              <a:buSzTx/>
              <a:buFont typeface="Arial" pitchFamily="34" charset="0"/>
              <a:buNone/>
              <a:tabLst/>
              <a:defRPr/>
            </a:pP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PowerPoint</a:t>
            </a:r>
            <a:r>
              <a:rPr kumimoji="0" lang="en-US" i="1" u="none" strike="noStrike" kern="1200" cap="none" spc="0" normalizeH="0" baseline="3000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a:t>
            </a:r>
            <a:r>
              <a:rPr kumimoji="0" lang="en-US" i="1" u="none" strike="noStrike" kern="1200" cap="none" spc="0" normalizeH="0" baseline="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 </a:t>
            </a:r>
            <a:r>
              <a:rPr lang="en-US" i="1" dirty="0" smtClean="0">
                <a:solidFill>
                  <a:srgbClr val="333300"/>
                </a:solidFill>
                <a:effectLst>
                  <a:outerShdw blurRad="38100" dist="38100" dir="2700000" algn="tl">
                    <a:srgbClr val="000000">
                      <a:alpha val="43137"/>
                    </a:srgbClr>
                  </a:outerShdw>
                </a:effectLst>
                <a:latin typeface="Georgia" pitchFamily="18" charset="0"/>
              </a:rPr>
              <a:t>f</a:t>
            </a:r>
            <a:r>
              <a:rPr kumimoji="0" lang="en-US" i="1" u="none" strike="noStrike" kern="1200" cap="none" spc="0" normalizeH="0" baseline="0" noProof="0" dirty="0" err="1"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iles</a:t>
            </a:r>
            <a:r>
              <a:rPr kumimoji="0" lang="en-US" i="1" u="none" strike="noStrike" kern="1200" cap="none" spc="0" normalizeH="0" noProof="0" dirty="0" smtClean="0">
                <a:ln>
                  <a:noFill/>
                </a:ln>
                <a:solidFill>
                  <a:srgbClr val="333300"/>
                </a:solidFill>
                <a:effectLst>
                  <a:outerShdw blurRad="38100" dist="38100" dir="2700000" algn="tl">
                    <a:srgbClr val="000000">
                      <a:alpha val="43137"/>
                    </a:srgbClr>
                  </a:outerShdw>
                </a:effectLst>
                <a:uLnTx/>
                <a:uFillTx/>
                <a:latin typeface="Georgia" pitchFamily="18" charset="0"/>
                <a:ea typeface="+mn-ea"/>
                <a:cs typeface="+mn-cs"/>
              </a:rPr>
              <a:t> by Michelle M. Ramim</a:t>
            </a:r>
          </a:p>
          <a:p>
            <a:pPr lvl="0" algn="ctr">
              <a:lnSpc>
                <a:spcPct val="80000"/>
              </a:lnSpc>
              <a:spcBef>
                <a:spcPct val="20000"/>
              </a:spcBef>
              <a:buClr>
                <a:schemeClr val="accent6">
                  <a:lumMod val="50000"/>
                </a:schemeClr>
              </a:buClr>
            </a:pPr>
            <a:r>
              <a:rPr lang="en-US" sz="1200" i="1" dirty="0" smtClean="0">
                <a:solidFill>
                  <a:srgbClr val="336600"/>
                </a:solidFill>
                <a:effectLst>
                  <a:outerShdw blurRad="38100" dist="38100" dir="2700000" algn="tl">
                    <a:srgbClr val="000000">
                      <a:alpha val="43137"/>
                    </a:srgbClr>
                  </a:outerShdw>
                </a:effectLst>
                <a:latin typeface="Georgia" pitchFamily="18" charset="0"/>
              </a:rPr>
              <a:t>Huizenga School of Business and Entrepreneurship</a:t>
            </a:r>
          </a:p>
          <a:p>
            <a:pPr lvl="0" algn="ctr">
              <a:lnSpc>
                <a:spcPct val="80000"/>
              </a:lnSpc>
              <a:spcBef>
                <a:spcPct val="20000"/>
              </a:spcBef>
              <a:buClr>
                <a:schemeClr val="accent6">
                  <a:lumMod val="50000"/>
                </a:schemeClr>
              </a:buClr>
            </a:pPr>
            <a:r>
              <a:rPr lang="en-US" sz="1200" i="1" dirty="0" smtClean="0">
                <a:solidFill>
                  <a:srgbClr val="336600"/>
                </a:solidFill>
                <a:effectLst>
                  <a:outerShdw blurRad="38100" dist="38100" dir="2700000" algn="tl">
                    <a:srgbClr val="000000">
                      <a:alpha val="43137"/>
                    </a:srgbClr>
                  </a:outerShdw>
                </a:effectLst>
                <a:latin typeface="Georgia" pitchFamily="18" charset="0"/>
              </a:rPr>
              <a:t>Nova Southeastern University</a:t>
            </a:r>
            <a:endParaRPr kumimoji="0" lang="en-US" sz="1600" i="1" u="none" strike="noStrike" kern="1200" cap="none" spc="0" normalizeH="0" baseline="0" noProof="0" dirty="0">
              <a:ln>
                <a:noFill/>
              </a:ln>
              <a:solidFill>
                <a:srgbClr val="336600"/>
              </a:solidFill>
              <a:effectLst>
                <a:outerShdw blurRad="38100" dist="38100" dir="2700000" algn="tl">
                  <a:srgbClr val="000000">
                    <a:alpha val="43137"/>
                  </a:srgbClr>
                </a:outerShdw>
              </a:effectLst>
              <a:uLnTx/>
              <a:uFillTx/>
              <a:latin typeface="Georgia" pitchFamily="18" charset="0"/>
              <a:ea typeface="+mn-ea"/>
              <a:cs typeface="+mn-cs"/>
            </a:endParaRPr>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14400"/>
          </a:xfrm>
        </p:spPr>
        <p:txBody>
          <a:bodyPr>
            <a:normAutofit/>
          </a:bodyPr>
          <a:lstStyle/>
          <a:p>
            <a:r>
              <a:rPr lang="en-US" b="1" dirty="0" smtClean="0">
                <a:solidFill>
                  <a:srgbClr val="0036A2"/>
                </a:solidFill>
              </a:rPr>
              <a:t>Social Contract Theory (Cont.)</a:t>
            </a:r>
            <a:endParaRPr lang="en-US" b="1" dirty="0"/>
          </a:p>
        </p:txBody>
      </p:sp>
      <p:sp>
        <p:nvSpPr>
          <p:cNvPr id="3" name="Content Placeholder 2"/>
          <p:cNvSpPr>
            <a:spLocks noGrp="1"/>
          </p:cNvSpPr>
          <p:nvPr>
            <p:ph idx="1"/>
          </p:nvPr>
        </p:nvSpPr>
        <p:spPr>
          <a:xfrm>
            <a:off x="533400" y="1600200"/>
            <a:ext cx="8229600" cy="4724400"/>
          </a:xfrm>
        </p:spPr>
        <p:txBody>
          <a:bodyPr>
            <a:noAutofit/>
          </a:bodyPr>
          <a:lstStyle/>
          <a:p>
            <a:r>
              <a:rPr lang="en-US" sz="1700" dirty="0" smtClean="0"/>
              <a:t>In the absence of a real contract whose terms subordinate profit maximization to social welfare, most critics find it hard to imagine corporations losing profitability in the name of altruism. </a:t>
            </a:r>
          </a:p>
          <a:p>
            <a:r>
              <a:rPr lang="en-US" sz="1700" dirty="0" smtClean="0"/>
              <a:t>The three normative theories of </a:t>
            </a:r>
            <a:r>
              <a:rPr lang="en-US" sz="1700" b="1" dirty="0" smtClean="0">
                <a:solidFill>
                  <a:srgbClr val="002060"/>
                </a:solidFill>
              </a:rPr>
              <a:t>business</a:t>
            </a:r>
            <a:r>
              <a:rPr lang="en-US" sz="1700" dirty="0" smtClean="0"/>
              <a:t> </a:t>
            </a:r>
            <a:r>
              <a:rPr lang="en-US" sz="1700" b="1" dirty="0" smtClean="0">
                <a:solidFill>
                  <a:srgbClr val="002060"/>
                </a:solidFill>
              </a:rPr>
              <a:t>ethics</a:t>
            </a:r>
            <a:r>
              <a:rPr lang="en-US" sz="1700" dirty="0" smtClean="0"/>
              <a:t> offer useful </a:t>
            </a:r>
            <a:r>
              <a:rPr lang="en-US" sz="1700" b="1" dirty="0" smtClean="0">
                <a:solidFill>
                  <a:srgbClr val="002060"/>
                </a:solidFill>
              </a:rPr>
              <a:t>metrics</a:t>
            </a:r>
            <a:r>
              <a:rPr lang="en-US" sz="1700" dirty="0" smtClean="0"/>
              <a:t> for defining </a:t>
            </a:r>
            <a:r>
              <a:rPr lang="en-US" sz="1700" b="1" dirty="0" smtClean="0">
                <a:solidFill>
                  <a:srgbClr val="002060"/>
                </a:solidFill>
              </a:rPr>
              <a:t>ethical</a:t>
            </a:r>
            <a:r>
              <a:rPr lang="en-US" sz="1700" dirty="0" smtClean="0"/>
              <a:t> </a:t>
            </a:r>
            <a:r>
              <a:rPr lang="en-US" sz="1700" b="1" dirty="0" smtClean="0">
                <a:solidFill>
                  <a:srgbClr val="002060"/>
                </a:solidFill>
              </a:rPr>
              <a:t>behavior</a:t>
            </a:r>
            <a:r>
              <a:rPr lang="en-US" sz="1700" dirty="0" smtClean="0"/>
              <a:t> in profit-seeking enterprises under free market conditions (Figure 12.1).</a:t>
            </a:r>
          </a:p>
          <a:p>
            <a:pPr lvl="1"/>
            <a:r>
              <a:rPr lang="en-US" sz="1700" dirty="0" smtClean="0"/>
              <a:t>The three theories are represented by concentric circles.</a:t>
            </a:r>
          </a:p>
          <a:p>
            <a:pPr lvl="2"/>
            <a:r>
              <a:rPr lang="en-US" sz="1600" dirty="0" smtClean="0"/>
              <a:t>Stockholder theory is the narrowest in scope and is in the center circle.</a:t>
            </a:r>
          </a:p>
          <a:p>
            <a:pPr lvl="2"/>
            <a:r>
              <a:rPr lang="en-US" sz="1600" dirty="0" smtClean="0"/>
              <a:t>Stakeholder theory encompasses stockholder theory and expands on it.</a:t>
            </a:r>
          </a:p>
          <a:p>
            <a:pPr lvl="2"/>
            <a:r>
              <a:rPr lang="en-US" sz="1600" dirty="0" smtClean="0"/>
              <a:t>Social contract theory covers the broadest area and is in the outer ring. </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4" name="Text Box 84"/>
          <p:cNvSpPr txBox="1">
            <a:spLocks noChangeArrowheads="1"/>
          </p:cNvSpPr>
          <p:nvPr/>
        </p:nvSpPr>
        <p:spPr bwMode="auto">
          <a:xfrm>
            <a:off x="0" y="636657"/>
            <a:ext cx="9144000"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12.1  Three normative theories of business ethics.</a:t>
            </a:r>
            <a:endParaRPr lang="en-US" sz="1700" dirty="0"/>
          </a:p>
        </p:txBody>
      </p:sp>
      <p:graphicFrame>
        <p:nvGraphicFramePr>
          <p:cNvPr id="4" name="Group 143"/>
          <p:cNvGraphicFramePr>
            <a:graphicFrameLocks/>
          </p:cNvGraphicFramePr>
          <p:nvPr>
            <p:extLst>
              <p:ext uri="{D42A27DB-BD31-4B8C-83A1-F6EECF244321}">
                <p14:modId xmlns:p14="http://schemas.microsoft.com/office/powerpoint/2010/main" val="231235873"/>
              </p:ext>
            </p:extLst>
          </p:nvPr>
        </p:nvGraphicFramePr>
        <p:xfrm>
          <a:off x="457200" y="1828800"/>
          <a:ext cx="8458200" cy="3886200"/>
        </p:xfrm>
        <a:graphic>
          <a:graphicData uri="http://schemas.openxmlformats.org/drawingml/2006/table">
            <a:tbl>
              <a:tblPr/>
              <a:tblGrid>
                <a:gridCol w="1752600"/>
                <a:gridCol w="2819400"/>
                <a:gridCol w="3886200"/>
              </a:tblGrid>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Theory</a:t>
                      </a:r>
                    </a:p>
                  </a:txBody>
                  <a:tcPr horzOverflow="overflow">
                    <a:lnL cap="flat">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smtClean="0">
                          <a:solidFill>
                            <a:schemeClr val="bg1"/>
                          </a:solidFill>
                          <a:latin typeface="+mj-lt"/>
                          <a:ea typeface="Times New Roman"/>
                          <a:cs typeface="Times New Roman"/>
                        </a:rPr>
                        <a:t>Definition</a:t>
                      </a: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Metrics</a:t>
                      </a:r>
                    </a:p>
                  </a:txBody>
                  <a:tcPr horzOverflow="overflow">
                    <a:lnL>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r>
              <a:tr h="1143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rPr>
                        <a:t>Stockholder</a:t>
                      </a: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Maximize stockholder wealth in legal and non-fraudulent manners.</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Will this action maximize stockholder value?  Can goals be accomplished without compromising company standards and without breaking laws?</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rPr>
                        <a:t>Stakeholder</a:t>
                      </a: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Maximize benefits to all stakeholders while weighing costs to competing interests.</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Does the proposed action maximize collective benefits to the company?  Does this action treat one of the corporate stakeholders unfairly?</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mj-lt"/>
                        </a:rPr>
                        <a:t>Social contract</a:t>
                      </a: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Create value for society in a manner that is just and nondiscriminatory.</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Does this action create a “net” benefit for society?  Does the proposed action discriminate against any group in particular, and is its implementation socially just?</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Corporate Social Responsibility</a:t>
            </a:r>
            <a:endParaRPr lang="en-US" b="1" dirty="0"/>
          </a:p>
        </p:txBody>
      </p:sp>
      <p:sp>
        <p:nvSpPr>
          <p:cNvPr id="3" name="Content Placeholder 2"/>
          <p:cNvSpPr>
            <a:spLocks noGrp="1"/>
          </p:cNvSpPr>
          <p:nvPr>
            <p:ph idx="1"/>
          </p:nvPr>
        </p:nvSpPr>
        <p:spPr/>
        <p:txBody>
          <a:bodyPr>
            <a:normAutofit/>
          </a:bodyPr>
          <a:lstStyle/>
          <a:p>
            <a:r>
              <a:rPr lang="en-US" dirty="0" smtClean="0"/>
              <a:t>The application of social contract theory helps companies adopt a broader perspective.</a:t>
            </a:r>
          </a:p>
          <a:p>
            <a:r>
              <a:rPr lang="en-US" dirty="0" smtClean="0"/>
              <a:t>A “</a:t>
            </a:r>
            <a:r>
              <a:rPr lang="en-US" b="1" dirty="0" smtClean="0">
                <a:solidFill>
                  <a:srgbClr val="002060"/>
                </a:solidFill>
              </a:rPr>
              <a:t>big</a:t>
            </a:r>
            <a:r>
              <a:rPr lang="en-US" dirty="0" smtClean="0"/>
              <a:t> </a:t>
            </a:r>
            <a:r>
              <a:rPr lang="en-US" b="1" dirty="0" smtClean="0">
                <a:solidFill>
                  <a:srgbClr val="002060"/>
                </a:solidFill>
              </a:rPr>
              <a:t>picture</a:t>
            </a:r>
            <a:r>
              <a:rPr lang="en-US" dirty="0" smtClean="0"/>
              <a:t>”</a:t>
            </a:r>
            <a:r>
              <a:rPr lang="en-US" dirty="0" smtClean="0">
                <a:solidFill>
                  <a:srgbClr val="FF3399"/>
                </a:solidFill>
              </a:rPr>
              <a:t> </a:t>
            </a:r>
            <a:r>
              <a:rPr lang="en-US" dirty="0" smtClean="0"/>
              <a:t>view considers two types of corporate social responsibility:</a:t>
            </a:r>
          </a:p>
          <a:p>
            <a:pPr lvl="1"/>
            <a:r>
              <a:rPr lang="en-US" sz="2000" b="1" dirty="0" smtClean="0">
                <a:solidFill>
                  <a:srgbClr val="002060"/>
                </a:solidFill>
              </a:rPr>
              <a:t>Green</a:t>
            </a:r>
            <a:r>
              <a:rPr lang="en-US" sz="2000" dirty="0" smtClean="0"/>
              <a:t> </a:t>
            </a:r>
            <a:r>
              <a:rPr lang="en-US" sz="2000" b="1" dirty="0" smtClean="0">
                <a:solidFill>
                  <a:srgbClr val="002060"/>
                </a:solidFill>
              </a:rPr>
              <a:t>computing</a:t>
            </a:r>
            <a:r>
              <a:rPr lang="en-US" sz="2000" dirty="0" smtClean="0"/>
              <a:t>.</a:t>
            </a:r>
          </a:p>
          <a:p>
            <a:pPr lvl="2"/>
            <a:r>
              <a:rPr lang="en-US" sz="2200" dirty="0" smtClean="0">
                <a:solidFill>
                  <a:srgbClr val="FF3399"/>
                </a:solidFill>
              </a:rPr>
              <a:t> </a:t>
            </a:r>
            <a:r>
              <a:rPr lang="en-US" sz="2200" dirty="0" smtClean="0"/>
              <a:t>Green computing is a new way of doing business.</a:t>
            </a:r>
          </a:p>
          <a:p>
            <a:pPr lvl="1"/>
            <a:r>
              <a:rPr lang="en-US" sz="2000" b="1" dirty="0" smtClean="0">
                <a:solidFill>
                  <a:srgbClr val="002060"/>
                </a:solidFill>
              </a:rPr>
              <a:t>Ethical</a:t>
            </a:r>
            <a:r>
              <a:rPr lang="en-US" sz="2000" dirty="0" smtClean="0"/>
              <a:t> </a:t>
            </a:r>
            <a:r>
              <a:rPr lang="en-US" sz="2000" b="1" dirty="0" smtClean="0">
                <a:solidFill>
                  <a:srgbClr val="002060"/>
                </a:solidFill>
              </a:rPr>
              <a:t>dilemmas</a:t>
            </a:r>
            <a:r>
              <a:rPr lang="en-US" sz="2000" dirty="0" smtClean="0"/>
              <a:t> with governments. </a:t>
            </a:r>
          </a:p>
          <a:p>
            <a:pPr lvl="2"/>
            <a:r>
              <a:rPr lang="en-US" dirty="0" smtClean="0"/>
              <a:t>More and more corporations are facing</a:t>
            </a:r>
            <a:r>
              <a:rPr lang="en-US" dirty="0" smtClean="0">
                <a:solidFill>
                  <a:srgbClr val="FF3399"/>
                </a:solidFill>
              </a:rPr>
              <a:t> </a:t>
            </a:r>
            <a:r>
              <a:rPr lang="en-US" dirty="0" smtClean="0"/>
              <a:t>ethical dilemmas in our flattening world.</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8229600" cy="914400"/>
          </a:xfrm>
        </p:spPr>
        <p:txBody>
          <a:bodyPr>
            <a:noAutofit/>
          </a:bodyPr>
          <a:lstStyle/>
          <a:p>
            <a:r>
              <a:rPr lang="en-US" b="1" dirty="0" smtClean="0">
                <a:solidFill>
                  <a:srgbClr val="0036A2"/>
                </a:solidFill>
              </a:rPr>
              <a:t>Green Computing</a:t>
            </a:r>
          </a:p>
        </p:txBody>
      </p:sp>
      <p:sp>
        <p:nvSpPr>
          <p:cNvPr id="3" name="Content Placeholder 2"/>
          <p:cNvSpPr>
            <a:spLocks noGrp="1"/>
          </p:cNvSpPr>
          <p:nvPr>
            <p:ph idx="1"/>
          </p:nvPr>
        </p:nvSpPr>
        <p:spPr>
          <a:xfrm>
            <a:off x="381000" y="1524000"/>
            <a:ext cx="8229600" cy="5105400"/>
          </a:xfrm>
        </p:spPr>
        <p:txBody>
          <a:bodyPr>
            <a:normAutofit/>
          </a:bodyPr>
          <a:lstStyle/>
          <a:p>
            <a:r>
              <a:rPr lang="en-US" sz="1700" dirty="0" smtClean="0"/>
              <a:t>Gartner put </a:t>
            </a:r>
            <a:r>
              <a:rPr lang="en-US" sz="1700" b="1" dirty="0" smtClean="0"/>
              <a:t>Green</a:t>
            </a:r>
            <a:r>
              <a:rPr lang="en-US" sz="1700" dirty="0" smtClean="0"/>
              <a:t> </a:t>
            </a:r>
            <a:r>
              <a:rPr lang="en-US" sz="1700" b="1" dirty="0" smtClean="0"/>
              <a:t>computing</a:t>
            </a:r>
            <a:r>
              <a:rPr lang="en-US" sz="1700" dirty="0" smtClean="0"/>
              <a:t> </a:t>
            </a:r>
            <a:r>
              <a:rPr lang="en-US" sz="1700" dirty="0"/>
              <a:t>at the top of the list of upcoming strategic technologies.</a:t>
            </a:r>
          </a:p>
          <a:p>
            <a:r>
              <a:rPr lang="en-US" sz="1700" dirty="0" smtClean="0"/>
              <a:t>Green computing is:</a:t>
            </a:r>
          </a:p>
          <a:p>
            <a:pPr lvl="1"/>
            <a:r>
              <a:rPr lang="en-US" sz="1500" dirty="0" smtClean="0"/>
              <a:t>concerned with using computing resources efficiently.</a:t>
            </a:r>
          </a:p>
          <a:p>
            <a:pPr lvl="1"/>
            <a:r>
              <a:rPr lang="en-US" sz="1500" dirty="0" smtClean="0"/>
              <a:t>needed due to increasing energy demands to run IT infrastructure.</a:t>
            </a:r>
          </a:p>
          <a:p>
            <a:pPr lvl="2"/>
            <a:r>
              <a:rPr lang="en-US" sz="1700" dirty="0" smtClean="0"/>
              <a:t>The  5 largest search companies use more power than what is generated by Hoover Dam.</a:t>
            </a:r>
          </a:p>
          <a:p>
            <a:r>
              <a:rPr lang="en-US" sz="1700" dirty="0" smtClean="0"/>
              <a:t>Companies are working to adopt more </a:t>
            </a:r>
            <a:r>
              <a:rPr lang="en-US" sz="1700" b="1" dirty="0" smtClean="0">
                <a:solidFill>
                  <a:srgbClr val="002060"/>
                </a:solidFill>
              </a:rPr>
              <a:t>socially</a:t>
            </a:r>
            <a:r>
              <a:rPr lang="en-US" sz="1700" dirty="0" smtClean="0"/>
              <a:t> </a:t>
            </a:r>
            <a:r>
              <a:rPr lang="en-US" sz="1700" b="1" dirty="0" smtClean="0">
                <a:solidFill>
                  <a:srgbClr val="002060"/>
                </a:solidFill>
              </a:rPr>
              <a:t>responsible</a:t>
            </a:r>
            <a:r>
              <a:rPr lang="en-US" sz="1700" dirty="0" smtClean="0"/>
              <a:t> approaches to energy consumption by:</a:t>
            </a:r>
            <a:endParaRPr lang="en-US" sz="1700" strike="sngStrike" dirty="0" smtClean="0"/>
          </a:p>
          <a:p>
            <a:pPr lvl="1"/>
            <a:r>
              <a:rPr lang="en-US" sz="1700" dirty="0" smtClean="0"/>
              <a:t>replacing older systems with more energy-efficient ones.</a:t>
            </a:r>
          </a:p>
          <a:p>
            <a:pPr lvl="1"/>
            <a:r>
              <a:rPr lang="en-US" sz="1700" dirty="0" smtClean="0"/>
              <a:t>moving workloads based on energy efficiency.</a:t>
            </a:r>
          </a:p>
          <a:p>
            <a:pPr lvl="1"/>
            <a:r>
              <a:rPr lang="en-US" sz="1700" dirty="0" smtClean="0"/>
              <a:t>using most power-inefficient servers only at peak usage times.</a:t>
            </a:r>
          </a:p>
          <a:p>
            <a:pPr lvl="1"/>
            <a:r>
              <a:rPr lang="en-US" sz="1700" dirty="0" smtClean="0"/>
              <a:t>improving data center air flows.</a:t>
            </a:r>
          </a:p>
          <a:p>
            <a:pPr lvl="1"/>
            <a:r>
              <a:rPr lang="en-US" sz="1700" dirty="0" smtClean="0"/>
              <a:t>turning to cloud computing and virtualization.</a:t>
            </a:r>
          </a:p>
          <a:p>
            <a:r>
              <a:rPr lang="en-US" sz="1900" dirty="0" smtClean="0"/>
              <a:t>By reducing our total energy consumption, we can be both sustainable and profitable.</a:t>
            </a: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229600" cy="685800"/>
          </a:xfrm>
        </p:spPr>
        <p:txBody>
          <a:bodyPr/>
          <a:lstStyle/>
          <a:p>
            <a:r>
              <a:rPr lang="en-US" b="1" dirty="0" smtClean="0">
                <a:solidFill>
                  <a:srgbClr val="0036A2"/>
                </a:solidFill>
              </a:rPr>
              <a:t>Green Computing (Cont.) </a:t>
            </a:r>
            <a:endParaRPr lang="en-US" dirty="0"/>
          </a:p>
        </p:txBody>
      </p:sp>
      <p:sp>
        <p:nvSpPr>
          <p:cNvPr id="3" name="Content Placeholder 2"/>
          <p:cNvSpPr>
            <a:spLocks noGrp="1"/>
          </p:cNvSpPr>
          <p:nvPr>
            <p:ph idx="1"/>
          </p:nvPr>
        </p:nvSpPr>
        <p:spPr>
          <a:xfrm>
            <a:off x="381000" y="1295400"/>
            <a:ext cx="8229600" cy="5029200"/>
          </a:xfrm>
        </p:spPr>
        <p:txBody>
          <a:bodyPr>
            <a:noAutofit/>
          </a:bodyPr>
          <a:lstStyle/>
          <a:p>
            <a:r>
              <a:rPr lang="en-US" sz="1700" dirty="0" smtClean="0"/>
              <a:t>Green programs can have a </a:t>
            </a:r>
            <a:r>
              <a:rPr lang="en-US" sz="1700" b="1" dirty="0" smtClean="0">
                <a:solidFill>
                  <a:srgbClr val="002060"/>
                </a:solidFill>
              </a:rPr>
              <a:t>triple</a:t>
            </a:r>
            <a:r>
              <a:rPr lang="en-US" sz="1700" dirty="0" smtClean="0"/>
              <a:t> </a:t>
            </a:r>
            <a:r>
              <a:rPr lang="en-US" sz="1700" b="1" dirty="0" smtClean="0">
                <a:solidFill>
                  <a:srgbClr val="002060"/>
                </a:solidFill>
              </a:rPr>
              <a:t>bottom</a:t>
            </a:r>
            <a:r>
              <a:rPr lang="en-US" sz="1700" dirty="0" smtClean="0"/>
              <a:t> </a:t>
            </a:r>
            <a:r>
              <a:rPr lang="en-US" sz="1700" b="1" dirty="0" smtClean="0">
                <a:solidFill>
                  <a:srgbClr val="002060"/>
                </a:solidFill>
              </a:rPr>
              <a:t>line</a:t>
            </a:r>
            <a:r>
              <a:rPr lang="en-US" sz="1700" dirty="0" smtClean="0"/>
              <a:t> (TBL)—economic, environmental, and social. </a:t>
            </a:r>
          </a:p>
          <a:p>
            <a:pPr lvl="1"/>
            <a:r>
              <a:rPr lang="en-US" sz="1700" dirty="0" smtClean="0"/>
              <a:t>Green programs create economic value while being socially responsible and sustaining the environment. </a:t>
            </a:r>
          </a:p>
          <a:p>
            <a:pPr lvl="1"/>
            <a:r>
              <a:rPr lang="en-US" sz="1700" dirty="0" smtClean="0"/>
              <a:t>A triple bottom line is also known as “3BL” or “People, Planet, Profit.”</a:t>
            </a:r>
          </a:p>
          <a:p>
            <a:r>
              <a:rPr lang="en-US" sz="1700" dirty="0" smtClean="0"/>
              <a:t>A </a:t>
            </a:r>
            <a:r>
              <a:rPr lang="en-US" sz="1700" b="1" dirty="0" smtClean="0">
                <a:solidFill>
                  <a:srgbClr val="002060"/>
                </a:solidFill>
              </a:rPr>
              <a:t>social</a:t>
            </a:r>
            <a:r>
              <a:rPr lang="en-US" sz="1700" dirty="0" smtClean="0"/>
              <a:t> </a:t>
            </a:r>
            <a:r>
              <a:rPr lang="en-US" sz="1700" b="1" dirty="0" smtClean="0">
                <a:solidFill>
                  <a:srgbClr val="002060"/>
                </a:solidFill>
              </a:rPr>
              <a:t>contract</a:t>
            </a:r>
            <a:r>
              <a:rPr lang="en-US" sz="1700" dirty="0" smtClean="0"/>
              <a:t> theory perspective:</a:t>
            </a:r>
          </a:p>
          <a:p>
            <a:pPr lvl="1"/>
            <a:r>
              <a:rPr lang="en-US" sz="1700" dirty="0" smtClean="0"/>
              <a:t>Managers benefit society by conserving global resources when they make green, energy-related decisions about their computer operations.</a:t>
            </a:r>
          </a:p>
          <a:p>
            <a:r>
              <a:rPr lang="en-US" sz="1700" dirty="0" smtClean="0"/>
              <a:t>A </a:t>
            </a:r>
            <a:r>
              <a:rPr lang="en-US" sz="1700" b="1" dirty="0" smtClean="0">
                <a:solidFill>
                  <a:srgbClr val="002060"/>
                </a:solidFill>
              </a:rPr>
              <a:t>stockholder</a:t>
            </a:r>
            <a:r>
              <a:rPr lang="en-US" sz="1700" dirty="0" smtClean="0"/>
              <a:t> theory perspective: </a:t>
            </a:r>
          </a:p>
          <a:p>
            <a:pPr lvl="1"/>
            <a:r>
              <a:rPr lang="en-US" sz="1600" dirty="0" smtClean="0"/>
              <a:t>Energy-efficient computers reduce:</a:t>
            </a:r>
          </a:p>
          <a:p>
            <a:pPr lvl="2"/>
            <a:r>
              <a:rPr lang="en-US" sz="1600" dirty="0" smtClean="0"/>
              <a:t>the direct costs of running the computing-related infrastructure.</a:t>
            </a:r>
          </a:p>
          <a:p>
            <a:pPr lvl="2"/>
            <a:r>
              <a:rPr lang="en-US" sz="1600" dirty="0" smtClean="0"/>
              <a:t>the costs of complementary utilities such as cooling systems for the infrastructure components.</a:t>
            </a:r>
            <a:endParaRPr lang="en-US" sz="1600" dirty="0"/>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Ethical Tensions with Governments</a:t>
            </a:r>
            <a:endParaRPr lang="en-US" dirty="0"/>
          </a:p>
        </p:txBody>
      </p:sp>
      <p:sp>
        <p:nvSpPr>
          <p:cNvPr id="3" name="Content Placeholder 2"/>
          <p:cNvSpPr>
            <a:spLocks noGrp="1"/>
          </p:cNvSpPr>
          <p:nvPr>
            <p:ph idx="1"/>
          </p:nvPr>
        </p:nvSpPr>
        <p:spPr/>
        <p:txBody>
          <a:bodyPr/>
          <a:lstStyle/>
          <a:p>
            <a:r>
              <a:rPr lang="en-US" dirty="0" smtClean="0"/>
              <a:t>Organizations also face </a:t>
            </a:r>
            <a:r>
              <a:rPr lang="en-US" sz="1700" b="1" dirty="0" smtClean="0">
                <a:solidFill>
                  <a:srgbClr val="002060"/>
                </a:solidFill>
              </a:rPr>
              <a:t>dilemma</a:t>
            </a:r>
            <a:r>
              <a:rPr lang="en-US" sz="1700" b="1" dirty="0">
                <a:solidFill>
                  <a:srgbClr val="002060"/>
                </a:solidFill>
              </a:rPr>
              <a:t>s</a:t>
            </a:r>
            <a:r>
              <a:rPr lang="en-US" dirty="0" smtClean="0"/>
              <a:t> reconciling their corporate policies with regulations in countries where they want to operate. </a:t>
            </a:r>
          </a:p>
          <a:p>
            <a:r>
              <a:rPr lang="en-US" dirty="0" smtClean="0"/>
              <a:t>“Managers may need to adopt much different approaches across nationalities to counter the effects of what they perceive as unethical behaviors.” (</a:t>
            </a:r>
            <a:r>
              <a:rPr lang="en-US" dirty="0" err="1" smtClean="0"/>
              <a:t>Leidner</a:t>
            </a:r>
            <a:r>
              <a:rPr lang="en-US" dirty="0" smtClean="0"/>
              <a:t> and </a:t>
            </a:r>
            <a:r>
              <a:rPr lang="en-US" dirty="0" err="1" smtClean="0"/>
              <a:t>Kayworth</a:t>
            </a:r>
            <a:r>
              <a:rPr lang="en-US" dirty="0" smtClean="0"/>
              <a:t>)</a:t>
            </a:r>
          </a:p>
          <a:p>
            <a:pPr lvl="1"/>
            <a:r>
              <a:rPr lang="en-US" dirty="0" smtClean="0"/>
              <a:t>Research in Motion (RIM)</a:t>
            </a:r>
            <a:r>
              <a:rPr lang="en-US" dirty="0" smtClean="0">
                <a:solidFill>
                  <a:srgbClr val="FF3399"/>
                </a:solidFill>
              </a:rPr>
              <a:t> </a:t>
            </a:r>
            <a:r>
              <a:rPr lang="en-US" dirty="0" smtClean="0"/>
              <a:t>was</a:t>
            </a:r>
            <a:r>
              <a:rPr lang="en-US" dirty="0" smtClean="0">
                <a:solidFill>
                  <a:srgbClr val="FF3399"/>
                </a:solidFill>
              </a:rPr>
              <a:t> </a:t>
            </a:r>
            <a:r>
              <a:rPr lang="en-US" dirty="0" smtClean="0"/>
              <a:t>threatened by the United Arab Emirates government.</a:t>
            </a:r>
          </a:p>
          <a:p>
            <a:pPr lvl="1"/>
            <a:r>
              <a:rPr lang="en-US" dirty="0" smtClean="0"/>
              <a:t>Censorship posed an ethical dilemma for Google.</a:t>
            </a:r>
          </a:p>
          <a:p>
            <a:pPr lvl="1"/>
            <a:endParaRPr lang="en-US" dirty="0" smtClean="0"/>
          </a:p>
          <a:p>
            <a:endParaRPr lang="en-US" dirty="0"/>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Papa: Privacy, Accuracy, Property,</a:t>
            </a:r>
            <a:br>
              <a:rPr lang="en-US" b="1" dirty="0" smtClean="0">
                <a:solidFill>
                  <a:srgbClr val="0036A2"/>
                </a:solidFill>
              </a:rPr>
            </a:br>
            <a:r>
              <a:rPr lang="en-US" b="1" dirty="0" smtClean="0">
                <a:solidFill>
                  <a:srgbClr val="0036A2"/>
                </a:solidFill>
              </a:rPr>
              <a:t>and Accessibility</a:t>
            </a:r>
          </a:p>
        </p:txBody>
      </p:sp>
      <p:sp>
        <p:nvSpPr>
          <p:cNvPr id="3" name="Content Placeholder 2"/>
          <p:cNvSpPr>
            <a:spLocks noGrp="1"/>
          </p:cNvSpPr>
          <p:nvPr>
            <p:ph idx="1"/>
          </p:nvPr>
        </p:nvSpPr>
        <p:spPr/>
        <p:txBody>
          <a:bodyPr>
            <a:normAutofit/>
          </a:bodyPr>
          <a:lstStyle/>
          <a:p>
            <a:r>
              <a:rPr lang="en-US" dirty="0" smtClean="0"/>
              <a:t>In an economy that is rapidly becoming dominated by </a:t>
            </a:r>
            <a:r>
              <a:rPr lang="en-US" b="1" dirty="0" smtClean="0">
                <a:solidFill>
                  <a:srgbClr val="002060"/>
                </a:solidFill>
              </a:rPr>
              <a:t>knowledge</a:t>
            </a:r>
            <a:r>
              <a:rPr lang="en-US" dirty="0" smtClean="0"/>
              <a:t> </a:t>
            </a:r>
            <a:r>
              <a:rPr lang="en-US" b="1" dirty="0" smtClean="0">
                <a:solidFill>
                  <a:srgbClr val="002060"/>
                </a:solidFill>
              </a:rPr>
              <a:t>workers</a:t>
            </a:r>
            <a:r>
              <a:rPr lang="en-US" dirty="0" smtClean="0"/>
              <a:t>, the value of information is tremendous.</a:t>
            </a:r>
          </a:p>
          <a:p>
            <a:r>
              <a:rPr lang="en-US" dirty="0" smtClean="0"/>
              <a:t>Collecting and storing information is becoming easier and more cost-effective. </a:t>
            </a:r>
          </a:p>
          <a:p>
            <a:r>
              <a:rPr lang="en-US" dirty="0" smtClean="0"/>
              <a:t>Richard O. Mason identified areas of information ethics in which the control of information is crucial; these are summarized by the acronym </a:t>
            </a:r>
            <a:r>
              <a:rPr lang="en-US" sz="2100" b="1" dirty="0">
                <a:solidFill>
                  <a:srgbClr val="002060"/>
                </a:solidFill>
              </a:rPr>
              <a:t>PAPA</a:t>
            </a:r>
            <a:r>
              <a:rPr lang="en-US" dirty="0" smtClean="0"/>
              <a:t> (Figure 12.2).</a:t>
            </a:r>
          </a:p>
          <a:p>
            <a:pPr lvl="1"/>
            <a:r>
              <a:rPr lang="en-US" sz="2000" dirty="0" smtClean="0"/>
              <a:t>privacy</a:t>
            </a:r>
            <a:r>
              <a:rPr lang="en-US" sz="2000" strike="sngStrike" dirty="0" smtClean="0">
                <a:solidFill>
                  <a:srgbClr val="FF3399"/>
                </a:solidFill>
              </a:rPr>
              <a:t> </a:t>
            </a:r>
          </a:p>
          <a:p>
            <a:pPr lvl="1"/>
            <a:r>
              <a:rPr lang="en-US" sz="2000" dirty="0" smtClean="0"/>
              <a:t>accuracy</a:t>
            </a:r>
            <a:r>
              <a:rPr lang="en-US" sz="2000" strike="sngStrike" dirty="0" smtClean="0">
                <a:solidFill>
                  <a:srgbClr val="FF3399"/>
                </a:solidFill>
              </a:rPr>
              <a:t> </a:t>
            </a:r>
          </a:p>
          <a:p>
            <a:pPr lvl="1"/>
            <a:r>
              <a:rPr lang="en-US" sz="2000" dirty="0" smtClean="0"/>
              <a:t>property</a:t>
            </a:r>
            <a:endParaRPr lang="en-US" sz="2000" strike="sngStrike" dirty="0" smtClean="0">
              <a:solidFill>
                <a:srgbClr val="FF3399"/>
              </a:solidFill>
            </a:endParaRPr>
          </a:p>
          <a:p>
            <a:pPr lvl="1"/>
            <a:r>
              <a:rPr lang="en-US" sz="2000" dirty="0" smtClean="0"/>
              <a:t>accessibility</a:t>
            </a: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4" name="Text Box 84"/>
          <p:cNvSpPr txBox="1">
            <a:spLocks noChangeArrowheads="1"/>
          </p:cNvSpPr>
          <p:nvPr/>
        </p:nvSpPr>
        <p:spPr bwMode="auto">
          <a:xfrm>
            <a:off x="0" y="685800"/>
            <a:ext cx="9143999"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12.2  Mason’s areas of managerial control.</a:t>
            </a:r>
            <a:endParaRPr lang="en-US" sz="1700" dirty="0"/>
          </a:p>
        </p:txBody>
      </p:sp>
      <p:graphicFrame>
        <p:nvGraphicFramePr>
          <p:cNvPr id="4" name="Group 36"/>
          <p:cNvGraphicFramePr>
            <a:graphicFrameLocks/>
          </p:cNvGraphicFramePr>
          <p:nvPr>
            <p:extLst>
              <p:ext uri="{D42A27DB-BD31-4B8C-83A1-F6EECF244321}">
                <p14:modId xmlns:p14="http://schemas.microsoft.com/office/powerpoint/2010/main" val="4086092661"/>
              </p:ext>
            </p:extLst>
          </p:nvPr>
        </p:nvGraphicFramePr>
        <p:xfrm>
          <a:off x="381000" y="1752600"/>
          <a:ext cx="8458200" cy="4038602"/>
        </p:xfrm>
        <a:graphic>
          <a:graphicData uri="http://schemas.openxmlformats.org/drawingml/2006/table">
            <a:tbl>
              <a:tblPr/>
              <a:tblGrid>
                <a:gridCol w="1524000"/>
                <a:gridCol w="6934200"/>
              </a:tblGrid>
              <a:tr h="538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Area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Critical Questions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r>
              <a:tr h="13747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Privacy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What information must a person reveal about oneself to others?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What information should others be able to access about you–with or without your permission?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What safeguards exist for your protection?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mj-lt"/>
                        </a:rPr>
                        <a:t>Accuracy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Who is responsible for the reliability and accuracy of information?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Who will be accountable for errors?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Property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Who owns information?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Who owns the channels of distribution, and how should they be regulated?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27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Accessibility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What information does a person or an organization have a right to obtain? Under what conditions? With what safeguards?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Privacy</a:t>
            </a:r>
            <a:endParaRPr lang="en-US" dirty="0"/>
          </a:p>
        </p:txBody>
      </p:sp>
      <p:sp>
        <p:nvSpPr>
          <p:cNvPr id="3" name="Content Placeholder 2"/>
          <p:cNvSpPr>
            <a:spLocks noGrp="1"/>
          </p:cNvSpPr>
          <p:nvPr>
            <p:ph idx="1"/>
          </p:nvPr>
        </p:nvSpPr>
        <p:spPr>
          <a:xfrm>
            <a:off x="457200" y="1524000"/>
            <a:ext cx="8229600" cy="4724400"/>
          </a:xfrm>
        </p:spPr>
        <p:txBody>
          <a:bodyPr>
            <a:normAutofit/>
          </a:bodyPr>
          <a:lstStyle/>
          <a:p>
            <a:r>
              <a:rPr lang="en-US" sz="1700" b="1" dirty="0" smtClean="0">
                <a:solidFill>
                  <a:srgbClr val="002060"/>
                </a:solidFill>
              </a:rPr>
              <a:t>Privacy</a:t>
            </a:r>
            <a:r>
              <a:rPr lang="en-US" sz="1700" dirty="0" smtClean="0"/>
              <a:t> has long been considered: </a:t>
            </a:r>
          </a:p>
          <a:p>
            <a:pPr lvl="1"/>
            <a:r>
              <a:rPr lang="en-US" sz="1600" dirty="0" smtClean="0"/>
              <a:t>“the right to be left alone.” (Warren and Brandeis)</a:t>
            </a:r>
          </a:p>
          <a:p>
            <a:pPr lvl="1"/>
            <a:r>
              <a:rPr lang="en-US" sz="1600" dirty="0" smtClean="0"/>
              <a:t>“protections from intrusion and information</a:t>
            </a:r>
            <a:r>
              <a:rPr lang="en-US" sz="1600" dirty="0">
                <a:solidFill>
                  <a:srgbClr val="FF3399"/>
                </a:solidFill>
              </a:rPr>
              <a:t> </a:t>
            </a:r>
            <a:r>
              <a:rPr lang="en-US" sz="1600" dirty="0" smtClean="0"/>
              <a:t>gathering by others.” (Stone et. Al)</a:t>
            </a:r>
          </a:p>
          <a:p>
            <a:r>
              <a:rPr lang="en-US" sz="1600" dirty="0" smtClean="0"/>
              <a:t>Individuals have control to manage their privacy through choice, consent, and correction.</a:t>
            </a:r>
          </a:p>
          <a:p>
            <a:pPr lvl="1"/>
            <a:r>
              <a:rPr lang="en-US" sz="1400" dirty="0" smtClean="0"/>
              <a:t>Choice:</a:t>
            </a:r>
          </a:p>
          <a:p>
            <a:pPr lvl="2"/>
            <a:r>
              <a:rPr lang="en-US" sz="1600" dirty="0" smtClean="0"/>
              <a:t>Individuals can select the desired level of access to their information, ranging from “total privacy to unabashed publicity.” (</a:t>
            </a:r>
            <a:r>
              <a:rPr lang="en-US" sz="1600" dirty="0" err="1" smtClean="0"/>
              <a:t>Tavani</a:t>
            </a:r>
            <a:r>
              <a:rPr lang="en-US" sz="1600" dirty="0" smtClean="0"/>
              <a:t> and Moore)</a:t>
            </a:r>
          </a:p>
          <a:p>
            <a:pPr lvl="1"/>
            <a:r>
              <a:rPr lang="en-US" sz="1500" dirty="0" smtClean="0"/>
              <a:t>Consent:</a:t>
            </a:r>
          </a:p>
          <a:p>
            <a:pPr lvl="2"/>
            <a:r>
              <a:rPr lang="en-US" sz="1700" dirty="0" smtClean="0"/>
              <a:t>Individuals may exert control when they manage their privacy through </a:t>
            </a:r>
            <a:r>
              <a:rPr lang="en-US" sz="1700" b="1" dirty="0" smtClean="0">
                <a:solidFill>
                  <a:srgbClr val="002060"/>
                </a:solidFill>
              </a:rPr>
              <a:t>consent</a:t>
            </a:r>
            <a:r>
              <a:rPr lang="en-US" sz="1700" dirty="0" smtClean="0"/>
              <a:t>.</a:t>
            </a:r>
          </a:p>
          <a:p>
            <a:pPr lvl="3"/>
            <a:r>
              <a:rPr lang="en-US" sz="1700" dirty="0" smtClean="0"/>
              <a:t>They can grant access to otherwise restricted information.</a:t>
            </a:r>
          </a:p>
          <a:p>
            <a:pPr lvl="1"/>
            <a:r>
              <a:rPr lang="en-US" sz="1500" dirty="0" smtClean="0"/>
              <a:t>Control:</a:t>
            </a:r>
          </a:p>
          <a:p>
            <a:pPr lvl="2"/>
            <a:r>
              <a:rPr lang="en-US" sz="1700" dirty="0" smtClean="0"/>
              <a:t>Individuals have </a:t>
            </a:r>
            <a:r>
              <a:rPr lang="en-US" sz="1700" b="1" dirty="0" smtClean="0">
                <a:solidFill>
                  <a:srgbClr val="002060"/>
                </a:solidFill>
              </a:rPr>
              <a:t>control</a:t>
            </a:r>
            <a:r>
              <a:rPr lang="en-US" sz="1700" dirty="0" smtClean="0"/>
              <a:t> in managing their privacy through the ability to access their personal information.</a:t>
            </a:r>
          </a:p>
          <a:p>
            <a:pPr lvl="3"/>
            <a:r>
              <a:rPr lang="en-US" sz="1700" dirty="0" smtClean="0"/>
              <a:t>They can correct errors and update their information.</a:t>
            </a: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Privacy (Cont.) </a:t>
            </a:r>
            <a:endParaRPr lang="en-US" dirty="0"/>
          </a:p>
        </p:txBody>
      </p:sp>
      <p:sp>
        <p:nvSpPr>
          <p:cNvPr id="3" name="Content Placeholder 2"/>
          <p:cNvSpPr>
            <a:spLocks noGrp="1"/>
          </p:cNvSpPr>
          <p:nvPr>
            <p:ph idx="1"/>
          </p:nvPr>
        </p:nvSpPr>
        <p:spPr>
          <a:xfrm>
            <a:off x="457200" y="1524000"/>
            <a:ext cx="8229600" cy="4648200"/>
          </a:xfrm>
        </p:spPr>
        <p:txBody>
          <a:bodyPr>
            <a:normAutofit/>
          </a:bodyPr>
          <a:lstStyle/>
          <a:p>
            <a:r>
              <a:rPr lang="en-US" sz="1900" dirty="0" smtClean="0"/>
              <a:t>The tension between the proper use of personal information and information privacy is a serious ethical debate.</a:t>
            </a:r>
          </a:p>
          <a:p>
            <a:pPr lvl="1"/>
            <a:r>
              <a:rPr lang="en-US" dirty="0" smtClean="0"/>
              <a:t>Surveillance of employees (e.g. monitoring e-mail and computer utilization) challenges privacy.</a:t>
            </a:r>
          </a:p>
          <a:p>
            <a:pPr lvl="1"/>
            <a:r>
              <a:rPr lang="en-US" dirty="0" smtClean="0"/>
              <a:t>Individuals’ surfing behaviors are traced via cookies, beacons, flash cookies, and </a:t>
            </a:r>
            <a:r>
              <a:rPr lang="en-US" b="1" dirty="0" err="1" smtClean="0">
                <a:solidFill>
                  <a:srgbClr val="002060"/>
                </a:solidFill>
              </a:rPr>
              <a:t>supercookies</a:t>
            </a:r>
            <a:r>
              <a:rPr lang="en-US" dirty="0" smtClean="0"/>
              <a:t>. </a:t>
            </a:r>
          </a:p>
          <a:p>
            <a:pPr lvl="2"/>
            <a:r>
              <a:rPr lang="en-US" sz="1700" dirty="0" smtClean="0"/>
              <a:t>A </a:t>
            </a:r>
            <a:r>
              <a:rPr lang="en-US" sz="1700" b="1" dirty="0" smtClean="0">
                <a:solidFill>
                  <a:srgbClr val="002060"/>
                </a:solidFill>
              </a:rPr>
              <a:t>cookie</a:t>
            </a:r>
            <a:r>
              <a:rPr lang="en-US" sz="1700" dirty="0" smtClean="0"/>
              <a:t> is a text message given to a web browser by a web server.</a:t>
            </a:r>
          </a:p>
          <a:p>
            <a:pPr lvl="2"/>
            <a:r>
              <a:rPr lang="en-US" sz="1700" dirty="0" smtClean="0"/>
              <a:t>Using cookies to gather information was ruled as legal by U.S. courts.</a:t>
            </a:r>
          </a:p>
          <a:p>
            <a:pPr lvl="1"/>
            <a:r>
              <a:rPr lang="en-US" dirty="0" smtClean="0"/>
              <a:t>Websites are used to create rich databases of consumer profiles that can be sold.</a:t>
            </a:r>
          </a:p>
          <a:p>
            <a:pPr lvl="1"/>
            <a:r>
              <a:rPr lang="en-US" dirty="0" smtClean="0"/>
              <a:t>Managers must be aware of regulations that are in place regarding the authorized collection, disclosure, and use of personal information.</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Learning Objectives</a:t>
            </a:r>
            <a:endParaRPr lang="en-US" b="1" dirty="0"/>
          </a:p>
        </p:txBody>
      </p:sp>
      <p:sp>
        <p:nvSpPr>
          <p:cNvPr id="5" name="Content Placeholder 4"/>
          <p:cNvSpPr>
            <a:spLocks noGrp="1"/>
          </p:cNvSpPr>
          <p:nvPr>
            <p:ph idx="1"/>
          </p:nvPr>
        </p:nvSpPr>
        <p:spPr/>
        <p:txBody>
          <a:bodyPr>
            <a:normAutofit/>
          </a:bodyPr>
          <a:lstStyle/>
          <a:p>
            <a:pPr marL="347472" indent="-347472">
              <a:spcBef>
                <a:spcPts val="576"/>
              </a:spcBef>
            </a:pPr>
            <a:r>
              <a:rPr lang="en-US" sz="1800" dirty="0" smtClean="0"/>
              <a:t>Understand how ethics should be framed in the context of business practices and the challenges surrounding these issues.</a:t>
            </a:r>
          </a:p>
          <a:p>
            <a:pPr marL="347472" indent="-347472">
              <a:spcBef>
                <a:spcPts val="576"/>
              </a:spcBef>
            </a:pPr>
            <a:r>
              <a:rPr lang="en-US" sz="1800" dirty="0" smtClean="0"/>
              <a:t>Define and describe the three normative theories of business ethics.</a:t>
            </a:r>
          </a:p>
          <a:p>
            <a:pPr marL="347472" indent="-347472">
              <a:spcBef>
                <a:spcPts val="576"/>
              </a:spcBef>
            </a:pPr>
            <a:r>
              <a:rPr lang="en-US" sz="1800" dirty="0" smtClean="0"/>
              <a:t>List and define PAPA and why it is important.</a:t>
            </a:r>
          </a:p>
          <a:p>
            <a:pPr marL="347472" indent="-347472">
              <a:spcBef>
                <a:spcPts val="576"/>
              </a:spcBef>
            </a:pPr>
            <a:r>
              <a:rPr lang="en-US" sz="1800" dirty="0" smtClean="0"/>
              <a:t>Identify the issues related to the ethical governance of IS.</a:t>
            </a:r>
          </a:p>
          <a:p>
            <a:pPr marL="347472" indent="-347472">
              <a:spcBef>
                <a:spcPts val="576"/>
              </a:spcBef>
            </a:pPr>
            <a:r>
              <a:rPr lang="en-US" sz="1800" dirty="0" smtClean="0"/>
              <a:t>Understand organizations’ security issues and how organizations are bolstering security.</a:t>
            </a:r>
          </a:p>
          <a:p>
            <a:pPr marL="347472" indent="-347472">
              <a:spcBef>
                <a:spcPts val="576"/>
              </a:spcBef>
            </a:pPr>
            <a:r>
              <a:rPr lang="en-US" sz="1800" dirty="0" smtClean="0"/>
              <a:t>Describe how security can be best enacted.</a:t>
            </a:r>
          </a:p>
          <a:p>
            <a:pPr marL="347472" indent="-347472">
              <a:spcBef>
                <a:spcPts val="576"/>
              </a:spcBef>
            </a:pPr>
            <a:r>
              <a:rPr lang="en-US" sz="1800" dirty="0" smtClean="0"/>
              <a:t>Define the Sarbanes-Oxley Act and the COBIT framework.</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The Right for Privacy</a:t>
            </a:r>
          </a:p>
        </p:txBody>
      </p:sp>
      <p:sp>
        <p:nvSpPr>
          <p:cNvPr id="3" name="Content Placeholder 2"/>
          <p:cNvSpPr>
            <a:spLocks noGrp="1"/>
          </p:cNvSpPr>
          <p:nvPr>
            <p:ph idx="1"/>
          </p:nvPr>
        </p:nvSpPr>
        <p:spPr>
          <a:xfrm>
            <a:off x="457200" y="1752600"/>
            <a:ext cx="8229600" cy="4297363"/>
          </a:xfrm>
        </p:spPr>
        <p:txBody>
          <a:bodyPr>
            <a:normAutofit/>
          </a:bodyPr>
          <a:lstStyle/>
          <a:p>
            <a:r>
              <a:rPr lang="en-US" dirty="0" smtClean="0"/>
              <a:t>Courts have decided that customers do not have a right to </a:t>
            </a:r>
            <a:r>
              <a:rPr lang="en-US" sz="1800" b="1" dirty="0" smtClean="0">
                <a:solidFill>
                  <a:srgbClr val="002060"/>
                </a:solidFill>
              </a:rPr>
              <a:t>privacy</a:t>
            </a:r>
            <a:r>
              <a:rPr lang="en-US" dirty="0" smtClean="0"/>
              <a:t> while searching the Internet.</a:t>
            </a:r>
          </a:p>
          <a:p>
            <a:pPr lvl="1"/>
            <a:r>
              <a:rPr lang="en-US" dirty="0" smtClean="0"/>
              <a:t>This includes monitoring phone usage, location, e-mailing behaviors, and a myriad of other behaviors.</a:t>
            </a:r>
          </a:p>
          <a:p>
            <a:pPr lvl="1"/>
            <a:r>
              <a:rPr lang="en-US" dirty="0" smtClean="0"/>
              <a:t>Customers give up privacy because:</a:t>
            </a:r>
          </a:p>
          <a:p>
            <a:pPr lvl="2"/>
            <a:r>
              <a:rPr lang="en-US" sz="1800" dirty="0" smtClean="0"/>
              <a:t>they can receive personalized services in return.</a:t>
            </a:r>
          </a:p>
          <a:p>
            <a:pPr lvl="2"/>
            <a:r>
              <a:rPr lang="en-US" sz="1800" dirty="0" smtClean="0"/>
              <a:t>they receive payment for the information at a price that exceeds what they are giving up.</a:t>
            </a:r>
          </a:p>
          <a:p>
            <a:pPr lvl="2"/>
            <a:r>
              <a:rPr lang="en-US" sz="1800" dirty="0" smtClean="0"/>
              <a:t>they see providing information as something that everybody is doing (e.g. Facebook pages).</a:t>
            </a:r>
          </a:p>
          <a:p>
            <a:r>
              <a:rPr lang="en-US" dirty="0" smtClean="0"/>
              <a:t>What is posted on the web is there forever.</a:t>
            </a:r>
          </a:p>
          <a:p>
            <a:pPr lvl="1"/>
            <a:r>
              <a:rPr lang="en-US" sz="1600" dirty="0" smtClean="0"/>
              <a:t>It may be fun to share it now, but there could be potential unintended consequences in the future.</a:t>
            </a:r>
          </a:p>
          <a:p>
            <a:pPr lvl="1"/>
            <a:endParaRPr lang="en-US" dirty="0" smtClean="0"/>
          </a:p>
          <a:p>
            <a:pPr lvl="1"/>
            <a:endParaRPr lang="en-US" dirty="0" smtClean="0"/>
          </a:p>
          <a:p>
            <a:pPr lvl="1"/>
            <a:endParaRPr lang="en-US" dirty="0" smtClean="0"/>
          </a:p>
          <a:p>
            <a:pPr lvl="1"/>
            <a:endParaRPr lang="en-US" dirty="0" smtClean="0"/>
          </a:p>
          <a:p>
            <a:endParaRPr lang="en-US" dirty="0"/>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38200"/>
            <a:ext cx="8229600" cy="914400"/>
          </a:xfrm>
        </p:spPr>
        <p:txBody>
          <a:bodyPr>
            <a:normAutofit/>
          </a:bodyPr>
          <a:lstStyle/>
          <a:p>
            <a:r>
              <a:rPr lang="en-US" b="1" dirty="0" smtClean="0">
                <a:solidFill>
                  <a:srgbClr val="0036A2"/>
                </a:solidFill>
              </a:rPr>
              <a:t>Privacy Legislation: United States</a:t>
            </a:r>
          </a:p>
        </p:txBody>
      </p:sp>
      <p:sp>
        <p:nvSpPr>
          <p:cNvPr id="3" name="Content Placeholder 2"/>
          <p:cNvSpPr>
            <a:spLocks noGrp="1"/>
          </p:cNvSpPr>
          <p:nvPr>
            <p:ph idx="1"/>
          </p:nvPr>
        </p:nvSpPr>
        <p:spPr>
          <a:xfrm>
            <a:off x="457200" y="1600200"/>
            <a:ext cx="8229600" cy="4724400"/>
          </a:xfrm>
        </p:spPr>
        <p:txBody>
          <a:bodyPr>
            <a:normAutofit/>
          </a:bodyPr>
          <a:lstStyle/>
          <a:p>
            <a:r>
              <a:rPr lang="en-US" sz="1700" dirty="0" smtClean="0"/>
              <a:t>U.S. privacy legislation relies on a mix of </a:t>
            </a:r>
            <a:r>
              <a:rPr lang="en-US" sz="1700" b="1" dirty="0" smtClean="0">
                <a:solidFill>
                  <a:srgbClr val="002060"/>
                </a:solidFill>
              </a:rPr>
              <a:t>legislation</a:t>
            </a:r>
            <a:r>
              <a:rPr lang="en-US" sz="1700" dirty="0" smtClean="0"/>
              <a:t>, </a:t>
            </a:r>
            <a:r>
              <a:rPr lang="en-US" sz="1700" b="1" dirty="0" smtClean="0">
                <a:solidFill>
                  <a:srgbClr val="002060"/>
                </a:solidFill>
              </a:rPr>
              <a:t>regulation</a:t>
            </a:r>
            <a:r>
              <a:rPr lang="en-US" sz="1700" dirty="0" smtClean="0"/>
              <a:t>, and </a:t>
            </a:r>
            <a:r>
              <a:rPr lang="en-US" sz="1700" b="1" dirty="0" smtClean="0">
                <a:solidFill>
                  <a:srgbClr val="002060"/>
                </a:solidFill>
              </a:rPr>
              <a:t>self</a:t>
            </a:r>
            <a:r>
              <a:rPr lang="en-US" sz="1700" dirty="0" smtClean="0"/>
              <a:t> </a:t>
            </a:r>
            <a:r>
              <a:rPr lang="en-US" sz="1700" b="1" dirty="0" smtClean="0">
                <a:solidFill>
                  <a:srgbClr val="002060"/>
                </a:solidFill>
              </a:rPr>
              <a:t>regulation</a:t>
            </a:r>
            <a:r>
              <a:rPr lang="en-US" sz="1700" dirty="0" smtClean="0"/>
              <a:t>.</a:t>
            </a:r>
          </a:p>
          <a:p>
            <a:pPr lvl="1"/>
            <a:r>
              <a:rPr lang="en-US" sz="1700" dirty="0" smtClean="0"/>
              <a:t>Privacy legislation is based on a legal tradition with a strong emphasis on free trade.</a:t>
            </a:r>
          </a:p>
          <a:p>
            <a:r>
              <a:rPr lang="en-US" sz="1700" dirty="0" smtClean="0"/>
              <a:t>The </a:t>
            </a:r>
            <a:r>
              <a:rPr lang="en-US" sz="1700" b="1" dirty="0" smtClean="0">
                <a:solidFill>
                  <a:srgbClr val="002060"/>
                </a:solidFill>
              </a:rPr>
              <a:t>1974 Privacy Act </a:t>
            </a:r>
            <a:r>
              <a:rPr lang="en-US" sz="1700" dirty="0" smtClean="0"/>
              <a:t>regulates the U.S. government’s collection and use of personal information.</a:t>
            </a:r>
          </a:p>
          <a:p>
            <a:r>
              <a:rPr lang="en-US" sz="1700" dirty="0" smtClean="0"/>
              <a:t>The </a:t>
            </a:r>
            <a:r>
              <a:rPr lang="en-US" sz="1700" b="1" dirty="0" smtClean="0">
                <a:solidFill>
                  <a:srgbClr val="002060"/>
                </a:solidFill>
              </a:rPr>
              <a:t>1998 Children’s Online Privacy Protection Act </a:t>
            </a:r>
            <a:r>
              <a:rPr lang="en-US" sz="1700" dirty="0" smtClean="0"/>
              <a:t>regulates the online collection and use of children’s personal information.</a:t>
            </a:r>
          </a:p>
          <a:p>
            <a:r>
              <a:rPr lang="en-US" sz="1700" dirty="0" smtClean="0"/>
              <a:t>The </a:t>
            </a:r>
            <a:r>
              <a:rPr lang="en-US" sz="1700" b="1" dirty="0" smtClean="0">
                <a:solidFill>
                  <a:srgbClr val="002060"/>
                </a:solidFill>
              </a:rPr>
              <a:t>Gramm–Leach–Bliley Act of 1999 </a:t>
            </a:r>
            <a:r>
              <a:rPr lang="en-US" sz="1700" dirty="0" smtClean="0"/>
              <a:t>applies to financial institutions selling sensitive information—including account information, Social Security numbers, credit card purchase histories, and so forth</a:t>
            </a:r>
            <a:r>
              <a:rPr lang="en-US" sz="1700" dirty="0"/>
              <a:t>—</a:t>
            </a:r>
            <a:r>
              <a:rPr lang="en-US" sz="1700" dirty="0" smtClean="0"/>
              <a:t>to telemarketing companies.</a:t>
            </a:r>
          </a:p>
          <a:p>
            <a:pPr lvl="1"/>
            <a:r>
              <a:rPr lang="en-US" sz="1700" dirty="0" smtClean="0"/>
              <a:t>The act allows the customer to </a:t>
            </a:r>
            <a:r>
              <a:rPr lang="en-US" sz="1700" b="1" dirty="0" smtClean="0">
                <a:solidFill>
                  <a:srgbClr val="002060"/>
                </a:solidFill>
              </a:rPr>
              <a:t>opt-out</a:t>
            </a:r>
            <a:r>
              <a:rPr lang="en-US" sz="1700" dirty="0" smtClean="0"/>
              <a:t>, or specifically tell the institution that his or her personal information cannot be used or distributed.</a:t>
            </a:r>
            <a:endParaRPr lang="en-US" sz="1700" dirty="0"/>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Additional Privacy Legislation</a:t>
            </a:r>
            <a:endParaRPr lang="en-US" dirty="0"/>
          </a:p>
        </p:txBody>
      </p:sp>
      <p:sp>
        <p:nvSpPr>
          <p:cNvPr id="3" name="Content Placeholder 2"/>
          <p:cNvSpPr>
            <a:spLocks noGrp="1"/>
          </p:cNvSpPr>
          <p:nvPr>
            <p:ph idx="1"/>
          </p:nvPr>
        </p:nvSpPr>
        <p:spPr/>
        <p:txBody>
          <a:bodyPr>
            <a:noAutofit/>
          </a:bodyPr>
          <a:lstStyle/>
          <a:p>
            <a:r>
              <a:rPr lang="en-US" sz="1700" dirty="0" smtClean="0"/>
              <a:t>The </a:t>
            </a:r>
            <a:r>
              <a:rPr lang="en-US" sz="1700" b="1" dirty="0" smtClean="0">
                <a:solidFill>
                  <a:srgbClr val="002060"/>
                </a:solidFill>
              </a:rPr>
              <a:t>Health Insurance Portability and Accountability Act </a:t>
            </a:r>
            <a:r>
              <a:rPr lang="en-US" sz="1700" dirty="0" smtClean="0"/>
              <a:t>(HIPAA) of 1996 safeguards the electronic exchange of privacy and information security in the health care industry.</a:t>
            </a:r>
          </a:p>
          <a:p>
            <a:r>
              <a:rPr lang="en-US" sz="1700" dirty="0" smtClean="0"/>
              <a:t>The </a:t>
            </a:r>
            <a:r>
              <a:rPr lang="en-US" sz="1700" b="1" dirty="0" smtClean="0">
                <a:solidFill>
                  <a:srgbClr val="002060"/>
                </a:solidFill>
              </a:rPr>
              <a:t>Fair Credit Reporting </a:t>
            </a:r>
            <a:r>
              <a:rPr lang="en-US" sz="1700" b="1" dirty="0">
                <a:solidFill>
                  <a:srgbClr val="002060"/>
                </a:solidFill>
              </a:rPr>
              <a:t>A</a:t>
            </a:r>
            <a:r>
              <a:rPr lang="en-US" sz="1700" b="1" dirty="0" smtClean="0">
                <a:solidFill>
                  <a:srgbClr val="002060"/>
                </a:solidFill>
              </a:rPr>
              <a:t>ct </a:t>
            </a:r>
            <a:r>
              <a:rPr lang="en-US" sz="1700" dirty="0" smtClean="0"/>
              <a:t>limits the use of consumer reports provided by consumer reporting agencies to “permissible purposes” and grants individuals the right to access their reports and correct errors in them.</a:t>
            </a:r>
          </a:p>
          <a:p>
            <a:r>
              <a:rPr lang="en-US" sz="1700" dirty="0" smtClean="0"/>
              <a:t>The European Union differs from the U.S. by relying on:</a:t>
            </a:r>
            <a:endParaRPr lang="en-US" sz="1700" strike="sngStrike" dirty="0" smtClean="0"/>
          </a:p>
          <a:p>
            <a:pPr lvl="1"/>
            <a:r>
              <a:rPr lang="en-US" sz="1700" dirty="0" smtClean="0"/>
              <a:t>omnibus legislation that requires creation of </a:t>
            </a:r>
            <a:r>
              <a:rPr lang="en-US" sz="1700" b="1" dirty="0" smtClean="0">
                <a:solidFill>
                  <a:srgbClr val="002060"/>
                </a:solidFill>
              </a:rPr>
              <a:t>government</a:t>
            </a:r>
            <a:r>
              <a:rPr lang="en-US" sz="1700" dirty="0" smtClean="0"/>
              <a:t> </a:t>
            </a:r>
            <a:r>
              <a:rPr lang="en-US" sz="1700" b="1" dirty="0" smtClean="0">
                <a:solidFill>
                  <a:srgbClr val="002060"/>
                </a:solidFill>
              </a:rPr>
              <a:t>data protection agencies.</a:t>
            </a:r>
          </a:p>
          <a:p>
            <a:pPr lvl="1"/>
            <a:r>
              <a:rPr lang="en-US" sz="1700" dirty="0" smtClean="0"/>
              <a:t>registration of databases with those agencies.</a:t>
            </a:r>
          </a:p>
          <a:p>
            <a:pPr lvl="1"/>
            <a:r>
              <a:rPr lang="en-US" sz="1700" dirty="0" smtClean="0"/>
              <a:t>prior approval before processing personal data in some cases.</a:t>
            </a:r>
            <a:endParaRPr lang="en-US" sz="1700" dirty="0"/>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U.S. and European Legislation</a:t>
            </a:r>
            <a:endParaRPr lang="en-US" dirty="0"/>
          </a:p>
        </p:txBody>
      </p:sp>
      <p:sp>
        <p:nvSpPr>
          <p:cNvPr id="3" name="Content Placeholder 2"/>
          <p:cNvSpPr>
            <a:spLocks noGrp="1"/>
          </p:cNvSpPr>
          <p:nvPr>
            <p:ph idx="1"/>
          </p:nvPr>
        </p:nvSpPr>
        <p:spPr>
          <a:xfrm>
            <a:off x="457200" y="1600200"/>
            <a:ext cx="8229600" cy="4724400"/>
          </a:xfrm>
        </p:spPr>
        <p:txBody>
          <a:bodyPr>
            <a:normAutofit/>
          </a:bodyPr>
          <a:lstStyle/>
          <a:p>
            <a:r>
              <a:rPr lang="en-US" sz="1700" dirty="0" smtClean="0"/>
              <a:t>U.S. companies were concerned that they would be unable to meet the European “adequacy” standard for privacy protection specified in the </a:t>
            </a:r>
            <a:r>
              <a:rPr lang="en-US" sz="1700" b="1" dirty="0" smtClean="0">
                <a:solidFill>
                  <a:srgbClr val="002060"/>
                </a:solidFill>
              </a:rPr>
              <a:t>European</a:t>
            </a:r>
            <a:r>
              <a:rPr lang="en-US" sz="1700" dirty="0" smtClean="0"/>
              <a:t> </a:t>
            </a:r>
            <a:r>
              <a:rPr lang="en-US" sz="1700" b="1" dirty="0" smtClean="0">
                <a:solidFill>
                  <a:srgbClr val="002060"/>
                </a:solidFill>
              </a:rPr>
              <a:t>Commission’s</a:t>
            </a:r>
            <a:r>
              <a:rPr lang="en-US" sz="1700" dirty="0" smtClean="0"/>
              <a:t> </a:t>
            </a:r>
            <a:r>
              <a:rPr lang="en-US" sz="1700" b="1" dirty="0" smtClean="0">
                <a:solidFill>
                  <a:srgbClr val="002060"/>
                </a:solidFill>
              </a:rPr>
              <a:t>Directive</a:t>
            </a:r>
            <a:r>
              <a:rPr lang="en-US" sz="1700" dirty="0" smtClean="0"/>
              <a:t>. </a:t>
            </a:r>
          </a:p>
          <a:p>
            <a:pPr lvl="1"/>
            <a:r>
              <a:rPr lang="en-US" sz="1500" b="1" dirty="0">
                <a:solidFill>
                  <a:srgbClr val="002060"/>
                </a:solidFill>
              </a:rPr>
              <a:t>Directive 9</a:t>
            </a:r>
            <a:r>
              <a:rPr lang="en-US" sz="1500" b="1" dirty="0" smtClean="0">
                <a:solidFill>
                  <a:srgbClr val="002060"/>
                </a:solidFill>
              </a:rPr>
              <a:t>5/46/EC</a:t>
            </a:r>
            <a:r>
              <a:rPr lang="en-US" sz="1500" b="1" dirty="0" smtClean="0"/>
              <a:t> </a:t>
            </a:r>
            <a:r>
              <a:rPr lang="en-US" sz="1500" dirty="0" smtClean="0"/>
              <a:t>on </a:t>
            </a:r>
            <a:r>
              <a:rPr lang="en-US" sz="1500" b="1" dirty="0" smtClean="0">
                <a:solidFill>
                  <a:srgbClr val="002060"/>
                </a:solidFill>
              </a:rPr>
              <a:t>Data Protection:</a:t>
            </a:r>
          </a:p>
          <a:p>
            <a:pPr lvl="2"/>
            <a:r>
              <a:rPr lang="en-US" sz="1700" dirty="0" smtClean="0"/>
              <a:t>was established in 1998.</a:t>
            </a:r>
          </a:p>
          <a:p>
            <a:pPr lvl="2"/>
            <a:r>
              <a:rPr lang="en-US" sz="1700" dirty="0" smtClean="0"/>
              <a:t>sets standards for the collection, storage, and processing of personal information. </a:t>
            </a:r>
          </a:p>
          <a:p>
            <a:pPr lvl="2"/>
            <a:r>
              <a:rPr lang="en-US" sz="1700" dirty="0" smtClean="0"/>
              <a:t>prohibits the transfer of personal data to non-European Union nations that do not meet the European privacy standards.</a:t>
            </a:r>
          </a:p>
          <a:p>
            <a:r>
              <a:rPr lang="en-US" sz="1900" dirty="0" smtClean="0"/>
              <a:t>The U.S. Department of Commerce (DOC) developed a “</a:t>
            </a:r>
            <a:r>
              <a:rPr lang="en-US" sz="1700" b="1" dirty="0" smtClean="0">
                <a:solidFill>
                  <a:srgbClr val="002060"/>
                </a:solidFill>
              </a:rPr>
              <a:t>safe harbor</a:t>
            </a:r>
            <a:r>
              <a:rPr lang="en-US" sz="1900" dirty="0" smtClean="0"/>
              <a:t>” framework in 2000 that:</a:t>
            </a:r>
            <a:endParaRPr lang="en-US" sz="1900" strike="sngStrike" dirty="0" smtClean="0"/>
          </a:p>
          <a:p>
            <a:pPr lvl="1"/>
            <a:r>
              <a:rPr lang="en-US" sz="1700" dirty="0" smtClean="0"/>
              <a:t>allows U.S. companies to be placed on a list maintained by the DOC.</a:t>
            </a:r>
          </a:p>
          <a:p>
            <a:pPr lvl="1"/>
            <a:r>
              <a:rPr lang="en-US" sz="1700" dirty="0" smtClean="0"/>
              <a:t>requires companies to demonstrate through a self-certification process that they are enforcing privacy at a level practiced in the European Union.</a:t>
            </a:r>
            <a:endParaRPr lang="en-US" sz="1700" dirty="0"/>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Accuracy</a:t>
            </a:r>
          </a:p>
        </p:txBody>
      </p:sp>
      <p:sp>
        <p:nvSpPr>
          <p:cNvPr id="3" name="Content Placeholder 2"/>
          <p:cNvSpPr>
            <a:spLocks noGrp="1"/>
          </p:cNvSpPr>
          <p:nvPr>
            <p:ph idx="1"/>
          </p:nvPr>
        </p:nvSpPr>
        <p:spPr>
          <a:xfrm>
            <a:off x="457200" y="1676400"/>
            <a:ext cx="8229600" cy="4297363"/>
          </a:xfrm>
        </p:spPr>
        <p:txBody>
          <a:bodyPr>
            <a:noAutofit/>
          </a:bodyPr>
          <a:lstStyle/>
          <a:p>
            <a:r>
              <a:rPr lang="en-US" sz="1700" dirty="0" smtClean="0"/>
              <a:t>The </a:t>
            </a:r>
            <a:r>
              <a:rPr lang="en-US" sz="1700" b="1" dirty="0" smtClean="0">
                <a:solidFill>
                  <a:srgbClr val="002060"/>
                </a:solidFill>
              </a:rPr>
              <a:t>accuracy</a:t>
            </a:r>
            <a:r>
              <a:rPr lang="en-US" sz="1700" dirty="0" smtClean="0"/>
              <a:t>, or the correctness of information, dominates in corporate record-keeping activities.</a:t>
            </a:r>
          </a:p>
          <a:p>
            <a:pPr lvl="1"/>
            <a:r>
              <a:rPr lang="en-US" sz="1700" dirty="0" smtClean="0"/>
              <a:t>Accuracy requires</a:t>
            </a:r>
            <a:r>
              <a:rPr lang="en-US" sz="1700" dirty="0"/>
              <a:t> </a:t>
            </a:r>
            <a:r>
              <a:rPr lang="en-US" sz="1700" dirty="0" smtClean="0"/>
              <a:t>better controls over the bank’s internal processes.</a:t>
            </a:r>
          </a:p>
          <a:p>
            <a:pPr lvl="1"/>
            <a:r>
              <a:rPr lang="en-US" sz="1700" b="1" dirty="0" smtClean="0">
                <a:solidFill>
                  <a:srgbClr val="002060"/>
                </a:solidFill>
              </a:rPr>
              <a:t>Risks</a:t>
            </a:r>
            <a:r>
              <a:rPr lang="en-US" sz="1700" dirty="0" smtClean="0"/>
              <a:t> can be attributed to inaccurate information retained in corporate systems.</a:t>
            </a:r>
          </a:p>
          <a:p>
            <a:r>
              <a:rPr lang="en-US" sz="1700" dirty="0" smtClean="0"/>
              <a:t>Managers must establish controls to ensure that information is accurate.</a:t>
            </a:r>
          </a:p>
          <a:p>
            <a:pPr lvl="1"/>
            <a:r>
              <a:rPr lang="en-US" sz="1700" dirty="0" smtClean="0"/>
              <a:t>Data entry errors must be controlled and managed carefully.</a:t>
            </a:r>
          </a:p>
          <a:p>
            <a:pPr lvl="1"/>
            <a:r>
              <a:rPr lang="en-US" sz="1700" dirty="0"/>
              <a:t>Data must be accurate and up-to-date (</a:t>
            </a:r>
            <a:r>
              <a:rPr lang="en-US" sz="1700" dirty="0" smtClean="0"/>
              <a:t>i.e., </a:t>
            </a:r>
            <a:r>
              <a:rPr lang="en-US" sz="1700" dirty="0"/>
              <a:t>addresses and phone numbers).</a:t>
            </a:r>
          </a:p>
          <a:p>
            <a:r>
              <a:rPr lang="en-US" sz="1700" dirty="0" smtClean="0"/>
              <a:t>The European Union Directive on Data Protection:</a:t>
            </a:r>
          </a:p>
          <a:p>
            <a:pPr lvl="1"/>
            <a:r>
              <a:rPr lang="en-US" sz="1500" dirty="0" smtClean="0"/>
              <a:t>requires accurate and </a:t>
            </a:r>
            <a:r>
              <a:rPr lang="en-US" sz="1500" b="1" dirty="0" smtClean="0">
                <a:solidFill>
                  <a:srgbClr val="002060"/>
                </a:solidFill>
              </a:rPr>
              <a:t>up-to-date</a:t>
            </a:r>
            <a:r>
              <a:rPr lang="en-US" sz="1500" dirty="0" smtClean="0"/>
              <a:t> data.</a:t>
            </a:r>
          </a:p>
          <a:p>
            <a:pPr lvl="1"/>
            <a:r>
              <a:rPr lang="en-US" sz="1500" dirty="0" smtClean="0"/>
              <a:t>makes sure that data is kept no longer than necessary to fulfill its stated purpose.</a:t>
            </a:r>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Property</a:t>
            </a:r>
          </a:p>
        </p:txBody>
      </p:sp>
      <p:sp>
        <p:nvSpPr>
          <p:cNvPr id="3" name="Content Placeholder 2"/>
          <p:cNvSpPr>
            <a:spLocks noGrp="1"/>
          </p:cNvSpPr>
          <p:nvPr>
            <p:ph idx="1"/>
          </p:nvPr>
        </p:nvSpPr>
        <p:spPr>
          <a:xfrm>
            <a:off x="457200" y="1600200"/>
            <a:ext cx="8229600" cy="4648200"/>
          </a:xfrm>
        </p:spPr>
        <p:txBody>
          <a:bodyPr>
            <a:normAutofit/>
          </a:bodyPr>
          <a:lstStyle/>
          <a:p>
            <a:r>
              <a:rPr lang="en-US" sz="1700" dirty="0" smtClean="0"/>
              <a:t>Vast amounts of data about clients are collected and stored.</a:t>
            </a:r>
          </a:p>
          <a:p>
            <a:pPr lvl="1"/>
            <a:r>
              <a:rPr lang="en-US" sz="1700" dirty="0" smtClean="0"/>
              <a:t>Data is:</a:t>
            </a:r>
          </a:p>
          <a:p>
            <a:pPr lvl="2"/>
            <a:r>
              <a:rPr lang="en-US" sz="1700" dirty="0" smtClean="0"/>
              <a:t>shared with others.</a:t>
            </a:r>
          </a:p>
          <a:p>
            <a:pPr lvl="2"/>
            <a:r>
              <a:rPr lang="en-US" sz="1700" dirty="0" smtClean="0"/>
              <a:t>used to create a more accurate profile of clients.</a:t>
            </a:r>
          </a:p>
          <a:p>
            <a:pPr lvl="2"/>
            <a:r>
              <a:rPr lang="en-US" sz="1700" dirty="0" smtClean="0"/>
              <a:t>stored in a data warehouse.</a:t>
            </a:r>
          </a:p>
          <a:p>
            <a:pPr lvl="2"/>
            <a:r>
              <a:rPr lang="en-US" sz="1700" dirty="0" smtClean="0"/>
              <a:t>“mined” to create a profile for something completely different.</a:t>
            </a:r>
          </a:p>
          <a:p>
            <a:r>
              <a:rPr lang="en-US" sz="1700" dirty="0" smtClean="0"/>
              <a:t>Who owns the data and has rights to it?</a:t>
            </a:r>
          </a:p>
          <a:p>
            <a:r>
              <a:rPr lang="en-US" sz="1700" dirty="0" smtClean="0"/>
              <a:t>Who owns the images that are posted in cyberspace?</a:t>
            </a:r>
          </a:p>
          <a:p>
            <a:r>
              <a:rPr lang="en-US" sz="1700" dirty="0" smtClean="0"/>
              <a:t>Managers must understand the legal rights and duties accorded to proper </a:t>
            </a:r>
            <a:r>
              <a:rPr lang="en-US" sz="1700" b="1" dirty="0" smtClean="0">
                <a:solidFill>
                  <a:srgbClr val="002060"/>
                </a:solidFill>
              </a:rPr>
              <a:t>ownership</a:t>
            </a:r>
            <a:r>
              <a:rPr lang="en-US" sz="1700" dirty="0" smtClean="0"/>
              <a:t>.</a:t>
            </a:r>
          </a:p>
          <a:p>
            <a:r>
              <a:rPr lang="en-US" sz="1700" dirty="0" smtClean="0"/>
              <a:t>Information, which is costly to produce in the first place, can be easily reproduced and sold without the individual who produced it even knowing what is happening or being reimbursed for its use (Mason).</a:t>
            </a:r>
          </a:p>
          <a:p>
            <a:pPr>
              <a:buNone/>
            </a:pPr>
            <a:endParaRPr lang="en-US" sz="1700" dirty="0"/>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Accessibility</a:t>
            </a:r>
          </a:p>
        </p:txBody>
      </p:sp>
      <p:sp>
        <p:nvSpPr>
          <p:cNvPr id="3" name="Content Placeholder 2"/>
          <p:cNvSpPr>
            <a:spLocks noGrp="1"/>
          </p:cNvSpPr>
          <p:nvPr>
            <p:ph idx="1"/>
          </p:nvPr>
        </p:nvSpPr>
        <p:spPr>
          <a:xfrm>
            <a:off x="457200" y="1524000"/>
            <a:ext cx="8229600" cy="4953000"/>
          </a:xfrm>
        </p:spPr>
        <p:txBody>
          <a:bodyPr>
            <a:normAutofit/>
          </a:bodyPr>
          <a:lstStyle/>
          <a:p>
            <a:r>
              <a:rPr lang="en-US" sz="1900" b="1" dirty="0" smtClean="0">
                <a:solidFill>
                  <a:srgbClr val="002060"/>
                </a:solidFill>
              </a:rPr>
              <a:t>Accessibility</a:t>
            </a:r>
            <a:r>
              <a:rPr lang="en-US" sz="1900" dirty="0" smtClean="0"/>
              <a:t>, or the ability to obtain data, has become paramount.</a:t>
            </a:r>
          </a:p>
          <a:p>
            <a:pPr lvl="1"/>
            <a:r>
              <a:rPr lang="en-US" sz="1700" dirty="0" smtClean="0"/>
              <a:t>Users must gain:</a:t>
            </a:r>
          </a:p>
          <a:p>
            <a:pPr lvl="2"/>
            <a:r>
              <a:rPr lang="en-US" sz="1600" dirty="0" smtClean="0"/>
              <a:t>the physical ability to access online information resources, or computational systems.</a:t>
            </a:r>
          </a:p>
          <a:p>
            <a:pPr lvl="2"/>
            <a:r>
              <a:rPr lang="en-US" sz="1600" dirty="0" smtClean="0"/>
              <a:t>access to information itself.</a:t>
            </a:r>
          </a:p>
          <a:p>
            <a:r>
              <a:rPr lang="en-US" sz="1900" dirty="0" smtClean="0"/>
              <a:t>Managers’ challenges include:</a:t>
            </a:r>
          </a:p>
          <a:p>
            <a:pPr lvl="1"/>
            <a:r>
              <a:rPr lang="en-US" sz="1700" dirty="0" smtClean="0"/>
              <a:t>deciding how to create and maintain access to information for society at large.</a:t>
            </a:r>
          </a:p>
          <a:p>
            <a:pPr lvl="1"/>
            <a:r>
              <a:rPr lang="en-US" sz="1700" dirty="0" smtClean="0"/>
              <a:t>avoiding harming individuals who have provided the information.</a:t>
            </a:r>
          </a:p>
          <a:p>
            <a:pPr lvl="1"/>
            <a:r>
              <a:rPr lang="en-US" sz="1700" dirty="0" smtClean="0"/>
              <a:t>ensuring access to information about employees and customers is restricted.</a:t>
            </a:r>
          </a:p>
          <a:p>
            <a:pPr lvl="1"/>
            <a:r>
              <a:rPr lang="en-US" sz="1700" dirty="0" smtClean="0"/>
              <a:t>actively ensuring that adequate security and control measures are in place.</a:t>
            </a:r>
          </a:p>
          <a:p>
            <a:pPr lvl="1"/>
            <a:r>
              <a:rPr lang="en-US" sz="1700" dirty="0" smtClean="0"/>
              <a:t>ensuring adequate safeguards in the companies of their key trading partners.</a:t>
            </a:r>
          </a:p>
          <a:p>
            <a:pPr lvl="1"/>
            <a:r>
              <a:rPr lang="en-US" sz="1700" dirty="0" smtClean="0"/>
              <a:t>avoiding a surge in identity theft incidents</a:t>
            </a:r>
            <a:r>
              <a:rPr lang="en-US" sz="1700" strike="sngStrike" dirty="0" smtClean="0"/>
              <a:t>—</a:t>
            </a:r>
            <a:r>
              <a:rPr lang="en-US" sz="1700" dirty="0" smtClean="0"/>
              <a:t>both true name and account takeover.</a:t>
            </a:r>
            <a:endParaRPr lang="en-US" sz="1700" dirty="0"/>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14400"/>
          </a:xfrm>
        </p:spPr>
        <p:txBody>
          <a:bodyPr>
            <a:noAutofit/>
          </a:bodyPr>
          <a:lstStyle/>
          <a:p>
            <a:r>
              <a:rPr lang="en-US" b="1" dirty="0">
                <a:solidFill>
                  <a:srgbClr val="0036A2"/>
                </a:solidFill>
              </a:rPr>
              <a:t>A Manager’s </a:t>
            </a:r>
            <a:r>
              <a:rPr lang="en-US" b="1" dirty="0" smtClean="0">
                <a:solidFill>
                  <a:srgbClr val="0036A2"/>
                </a:solidFill>
              </a:rPr>
              <a:t>Role in Ethical </a:t>
            </a:r>
            <a:br>
              <a:rPr lang="en-US" b="1" dirty="0" smtClean="0">
                <a:solidFill>
                  <a:srgbClr val="0036A2"/>
                </a:solidFill>
              </a:rPr>
            </a:br>
            <a:r>
              <a:rPr lang="en-US" b="1" dirty="0" smtClean="0">
                <a:solidFill>
                  <a:srgbClr val="0036A2"/>
                </a:solidFill>
              </a:rPr>
              <a:t>Information Control</a:t>
            </a:r>
          </a:p>
        </p:txBody>
      </p:sp>
      <p:sp>
        <p:nvSpPr>
          <p:cNvPr id="3" name="Content Placeholder 2"/>
          <p:cNvSpPr>
            <a:spLocks noGrp="1"/>
          </p:cNvSpPr>
          <p:nvPr>
            <p:ph idx="1"/>
          </p:nvPr>
        </p:nvSpPr>
        <p:spPr>
          <a:xfrm>
            <a:off x="457200" y="1752600"/>
            <a:ext cx="8229600" cy="4648200"/>
          </a:xfrm>
        </p:spPr>
        <p:txBody>
          <a:bodyPr>
            <a:normAutofit/>
          </a:bodyPr>
          <a:lstStyle/>
          <a:p>
            <a:r>
              <a:rPr lang="en-US" sz="1700" dirty="0" smtClean="0"/>
              <a:t>Managers must work to:</a:t>
            </a:r>
          </a:p>
          <a:p>
            <a:pPr lvl="1"/>
            <a:r>
              <a:rPr lang="en-US" sz="1700" dirty="0" smtClean="0"/>
              <a:t>implement controls over information highlighted by the </a:t>
            </a:r>
            <a:r>
              <a:rPr lang="en-US" sz="1700" b="1" dirty="0" smtClean="0">
                <a:solidFill>
                  <a:srgbClr val="002060"/>
                </a:solidFill>
              </a:rPr>
              <a:t>PAPA</a:t>
            </a:r>
            <a:r>
              <a:rPr lang="en-US" sz="1700" dirty="0" smtClean="0"/>
              <a:t> principles.</a:t>
            </a:r>
          </a:p>
          <a:p>
            <a:pPr lvl="1"/>
            <a:r>
              <a:rPr lang="en-US" sz="1700" dirty="0" smtClean="0"/>
              <a:t>deter identity theft by limiting inappropriate access to customer information.</a:t>
            </a:r>
          </a:p>
          <a:p>
            <a:pPr lvl="1"/>
            <a:r>
              <a:rPr lang="en-US" sz="1700" dirty="0" smtClean="0"/>
              <a:t>respect the customers’ privacy.</a:t>
            </a:r>
          </a:p>
          <a:p>
            <a:pPr lvl="1"/>
            <a:r>
              <a:rPr lang="en-US" sz="1500" dirty="0" smtClean="0"/>
              <a:t>Implement the following </a:t>
            </a:r>
            <a:r>
              <a:rPr lang="en-US" sz="1500" b="1" dirty="0">
                <a:solidFill>
                  <a:srgbClr val="002060"/>
                </a:solidFill>
              </a:rPr>
              <a:t>b</a:t>
            </a:r>
            <a:r>
              <a:rPr lang="en-US" sz="1500" b="1" dirty="0" smtClean="0">
                <a:solidFill>
                  <a:srgbClr val="002060"/>
                </a:solidFill>
              </a:rPr>
              <a:t>est practices</a:t>
            </a:r>
            <a:r>
              <a:rPr lang="en-US" sz="1500" dirty="0" smtClean="0"/>
              <a:t>:</a:t>
            </a:r>
            <a:endParaRPr lang="en-US" sz="1500" strike="sngStrike" dirty="0" smtClean="0"/>
          </a:p>
          <a:p>
            <a:pPr lvl="2"/>
            <a:r>
              <a:rPr lang="en-US" sz="1700" dirty="0" smtClean="0"/>
              <a:t>Create a culture of moral responsibility. </a:t>
            </a:r>
          </a:p>
          <a:p>
            <a:pPr lvl="3"/>
            <a:r>
              <a:rPr lang="en-US" sz="1700" dirty="0" smtClean="0"/>
              <a:t>Top-level executives should promote responsibility for protecting both personal information and the organization’s IS. </a:t>
            </a:r>
          </a:p>
          <a:p>
            <a:pPr lvl="3"/>
            <a:r>
              <a:rPr lang="en-US" sz="1700" dirty="0" smtClean="0"/>
              <a:t>Internet companies should post their policies.</a:t>
            </a:r>
          </a:p>
          <a:p>
            <a:pPr lvl="2"/>
            <a:r>
              <a:rPr lang="en-US" sz="1700" dirty="0" smtClean="0"/>
              <a:t>Implement governance processes for information control.</a:t>
            </a:r>
          </a:p>
          <a:p>
            <a:pPr lvl="3"/>
            <a:r>
              <a:rPr lang="en-US" sz="1700" dirty="0" smtClean="0"/>
              <a:t>COBIT and ITIL can help identify risks.</a:t>
            </a:r>
          </a:p>
          <a:p>
            <a:pPr lvl="2"/>
            <a:r>
              <a:rPr lang="en-US" sz="1700" dirty="0" smtClean="0"/>
              <a:t>Avoid decoupling. </a:t>
            </a:r>
            <a:endParaRPr lang="en-US" sz="1700" dirty="0"/>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Security and Controls</a:t>
            </a:r>
          </a:p>
        </p:txBody>
      </p:sp>
      <p:sp>
        <p:nvSpPr>
          <p:cNvPr id="3" name="Content Placeholder 2"/>
          <p:cNvSpPr>
            <a:spLocks noGrp="1"/>
          </p:cNvSpPr>
          <p:nvPr>
            <p:ph idx="1"/>
          </p:nvPr>
        </p:nvSpPr>
        <p:spPr>
          <a:xfrm>
            <a:off x="457200" y="1524000"/>
            <a:ext cx="8229600" cy="4648200"/>
          </a:xfrm>
        </p:spPr>
        <p:txBody>
          <a:bodyPr>
            <a:normAutofit/>
          </a:bodyPr>
          <a:lstStyle/>
          <a:p>
            <a:r>
              <a:rPr lang="en-US" sz="1700" dirty="0" smtClean="0"/>
              <a:t>The PAPA principles work hand-in hand with security. </a:t>
            </a:r>
          </a:p>
          <a:p>
            <a:r>
              <a:rPr lang="en-US" sz="1700" dirty="0" smtClean="0"/>
              <a:t>Organizations appear to rely on luck rather than on proven IS controls.</a:t>
            </a:r>
          </a:p>
          <a:p>
            <a:r>
              <a:rPr lang="en-US" sz="1700" dirty="0" smtClean="0"/>
              <a:t>Emphasis is placed on using technology to protect organizational data from unauthorized hackers and undesirable viruses. </a:t>
            </a:r>
          </a:p>
          <a:p>
            <a:pPr lvl="1"/>
            <a:r>
              <a:rPr lang="en-US" sz="1700" dirty="0" smtClean="0"/>
              <a:t>E.g., antivirus countermeasures, spam-filtering software, intrusion detection systems.</a:t>
            </a:r>
          </a:p>
          <a:p>
            <a:r>
              <a:rPr lang="en-US" sz="1700" dirty="0" smtClean="0"/>
              <a:t>Managers and IT  staff must go to great lengths to protect the organization’s computers and infrastructure from</a:t>
            </a:r>
            <a:r>
              <a:rPr lang="en-US" sz="1700" dirty="0" smtClean="0">
                <a:solidFill>
                  <a:srgbClr val="FF3399"/>
                </a:solidFill>
              </a:rPr>
              <a:t> </a:t>
            </a:r>
            <a:r>
              <a:rPr lang="en-US" sz="1700" dirty="0" smtClean="0"/>
              <a:t>unauthorized access</a:t>
            </a:r>
            <a:r>
              <a:rPr lang="en-US" sz="1700" dirty="0" smtClean="0">
                <a:solidFill>
                  <a:srgbClr val="FF3399"/>
                </a:solidFill>
              </a:rPr>
              <a:t> </a:t>
            </a:r>
            <a:r>
              <a:rPr lang="en-US" sz="1700" dirty="0" smtClean="0"/>
              <a:t>or external threats such as:</a:t>
            </a:r>
            <a:endParaRPr lang="en-US" sz="1700" strike="sngStrike" dirty="0" smtClean="0"/>
          </a:p>
          <a:p>
            <a:pPr lvl="1"/>
            <a:r>
              <a:rPr lang="en-US" sz="1700" dirty="0" smtClean="0"/>
              <a:t>hackers who seek to enter a computer for sport or for malicious intent. </a:t>
            </a:r>
          </a:p>
          <a:p>
            <a:pPr lvl="1"/>
            <a:r>
              <a:rPr lang="en-US" sz="1700" dirty="0" smtClean="0"/>
              <a:t>telecommunications failures. </a:t>
            </a:r>
          </a:p>
          <a:p>
            <a:pPr lvl="1"/>
            <a:r>
              <a:rPr lang="en-US" sz="1700" dirty="0" smtClean="0"/>
              <a:t>service provider failures. </a:t>
            </a:r>
          </a:p>
          <a:p>
            <a:pPr lvl="1"/>
            <a:r>
              <a:rPr lang="en-US" sz="1700" dirty="0" smtClean="0"/>
              <a:t>spamming.</a:t>
            </a:r>
            <a:endParaRPr lang="en-US" sz="1700" strike="sngStrike" dirty="0" smtClean="0"/>
          </a:p>
          <a:p>
            <a:pPr lvl="1"/>
            <a:r>
              <a:rPr lang="en-US" sz="1700" b="1" dirty="0">
                <a:solidFill>
                  <a:srgbClr val="002060"/>
                </a:solidFill>
              </a:rPr>
              <a:t>d</a:t>
            </a:r>
            <a:r>
              <a:rPr lang="en-US" sz="1700" b="1" dirty="0" smtClean="0">
                <a:solidFill>
                  <a:srgbClr val="002060"/>
                </a:solidFill>
              </a:rPr>
              <a:t>istributed denial of service </a:t>
            </a:r>
            <a:r>
              <a:rPr lang="en-US" sz="1700" dirty="0" smtClean="0"/>
              <a:t>(</a:t>
            </a:r>
            <a:r>
              <a:rPr lang="en-US" sz="1700" dirty="0" err="1" smtClean="0"/>
              <a:t>DDoS</a:t>
            </a:r>
            <a:r>
              <a:rPr lang="en-US" sz="1700" dirty="0" smtClean="0"/>
              <a:t>) attacks.</a:t>
            </a: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Security and Controls (Cont.) </a:t>
            </a:r>
            <a:endParaRPr lang="en-US" dirty="0"/>
          </a:p>
        </p:txBody>
      </p:sp>
      <p:sp>
        <p:nvSpPr>
          <p:cNvPr id="3" name="Content Placeholder 2"/>
          <p:cNvSpPr>
            <a:spLocks noGrp="1"/>
          </p:cNvSpPr>
          <p:nvPr>
            <p:ph idx="1"/>
          </p:nvPr>
        </p:nvSpPr>
        <p:spPr>
          <a:xfrm>
            <a:off x="457200" y="1676400"/>
            <a:ext cx="8229600" cy="4572000"/>
          </a:xfrm>
        </p:spPr>
        <p:txBody>
          <a:bodyPr>
            <a:noAutofit/>
          </a:bodyPr>
          <a:lstStyle/>
          <a:p>
            <a:pPr marL="114300"/>
            <a:r>
              <a:rPr lang="en-US" sz="1700" b="1" dirty="0" smtClean="0">
                <a:solidFill>
                  <a:srgbClr val="002060"/>
                </a:solidFill>
              </a:rPr>
              <a:t>Inside</a:t>
            </a:r>
            <a:r>
              <a:rPr lang="en-US" sz="1700" dirty="0" smtClean="0"/>
              <a:t> </a:t>
            </a:r>
            <a:r>
              <a:rPr lang="en-US" sz="1700" b="1" dirty="0" smtClean="0">
                <a:solidFill>
                  <a:srgbClr val="002060"/>
                </a:solidFill>
              </a:rPr>
              <a:t>threats</a:t>
            </a:r>
            <a:r>
              <a:rPr lang="en-US" sz="1700" dirty="0" smtClean="0">
                <a:solidFill>
                  <a:srgbClr val="FF3399"/>
                </a:solidFill>
              </a:rPr>
              <a:t> </a:t>
            </a:r>
            <a:r>
              <a:rPr lang="en-US" sz="1700" dirty="0" smtClean="0"/>
              <a:t>to security include:</a:t>
            </a:r>
            <a:endParaRPr lang="en-US" sz="1700" strike="sngStrike" dirty="0" smtClean="0"/>
          </a:p>
          <a:p>
            <a:pPr marL="914400" lvl="2" indent="-342900">
              <a:buSzPct val="130000"/>
            </a:pPr>
            <a:r>
              <a:rPr lang="en-US" sz="1600" dirty="0" smtClean="0"/>
              <a:t>current and former employees seeking to sabotage the IS infrastructure and integrity of data.</a:t>
            </a:r>
          </a:p>
          <a:p>
            <a:pPr marL="914400" lvl="2" indent="-342900">
              <a:buSzPct val="130000"/>
            </a:pPr>
            <a:r>
              <a:rPr lang="en-US" sz="1600" dirty="0" smtClean="0"/>
              <a:t>unintentional human error or operational errors.</a:t>
            </a:r>
          </a:p>
          <a:p>
            <a:pPr marL="914400" lvl="2" indent="-342900">
              <a:buSzPct val="130000"/>
            </a:pPr>
            <a:r>
              <a:rPr lang="en-US" sz="1600" dirty="0" smtClean="0"/>
              <a:t>hardware or software failure.</a:t>
            </a:r>
          </a:p>
          <a:p>
            <a:pPr marL="914400" lvl="2" indent="-342900">
              <a:buSzPct val="130000"/>
            </a:pPr>
            <a:r>
              <a:rPr lang="en-US" sz="1600" dirty="0" smtClean="0"/>
              <a:t>natural disasters.</a:t>
            </a:r>
          </a:p>
          <a:p>
            <a:pPr marL="342900" lvl="1" indent="-342900">
              <a:buSzPct val="130000"/>
              <a:buFont typeface="Arial" pitchFamily="34" charset="0"/>
              <a:buChar char="•"/>
            </a:pPr>
            <a:r>
              <a:rPr lang="en-US" sz="1700" dirty="0" smtClean="0"/>
              <a:t>Figure 12.3 summarizes three types of tools employed to manage the security and control: firewalls, passwords, and filtering tools.</a:t>
            </a:r>
          </a:p>
          <a:p>
            <a:r>
              <a:rPr lang="en-US" sz="1700" dirty="0" smtClean="0"/>
              <a:t>Additional technological approaches to security and privacy may include a combination of software and hardware (e.g., fingerprint-based </a:t>
            </a:r>
            <a:r>
              <a:rPr lang="en-US" sz="1700" b="1" dirty="0" smtClean="0">
                <a:solidFill>
                  <a:srgbClr val="002060"/>
                </a:solidFill>
              </a:rPr>
              <a:t>biometric</a:t>
            </a:r>
            <a:r>
              <a:rPr lang="en-US" sz="1700" dirty="0" smtClean="0"/>
              <a:t>).</a:t>
            </a:r>
          </a:p>
          <a:p>
            <a:pPr lvl="1"/>
            <a:endParaRPr lang="en-US" sz="1700" dirty="0" smtClean="0"/>
          </a:p>
          <a:p>
            <a:endParaRPr lang="en-US" sz="1700" dirty="0"/>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Real World Example</a:t>
            </a:r>
            <a:endParaRPr lang="en-US" b="1" strike="sngStrike" dirty="0">
              <a:solidFill>
                <a:srgbClr val="FF3399"/>
              </a:solidFill>
            </a:endParaRPr>
          </a:p>
        </p:txBody>
      </p:sp>
      <p:sp>
        <p:nvSpPr>
          <p:cNvPr id="3" name="Content Placeholder 2"/>
          <p:cNvSpPr>
            <a:spLocks noGrp="1"/>
          </p:cNvSpPr>
          <p:nvPr>
            <p:ph idx="1"/>
          </p:nvPr>
        </p:nvSpPr>
        <p:spPr/>
        <p:txBody>
          <a:bodyPr>
            <a:normAutofit/>
          </a:bodyPr>
          <a:lstStyle/>
          <a:p>
            <a:r>
              <a:rPr lang="en-US" dirty="0" smtClean="0"/>
              <a:t>TJX Co. experienced the largest computer system security breach</a:t>
            </a:r>
            <a:r>
              <a:rPr lang="en-US" dirty="0" smtClean="0">
                <a:latin typeface="+mj-lt"/>
                <a:cs typeface="EucrosiaUPC" pitchFamily="18" charset="-34"/>
              </a:rPr>
              <a:t> </a:t>
            </a:r>
            <a:r>
              <a:rPr lang="en-US" dirty="0" smtClean="0"/>
              <a:t>in the history of retailing.</a:t>
            </a:r>
          </a:p>
          <a:p>
            <a:r>
              <a:rPr lang="en-US" dirty="0" smtClean="0"/>
              <a:t>As many as 94 million customers were affected.</a:t>
            </a:r>
          </a:p>
          <a:p>
            <a:r>
              <a:rPr lang="en-US" dirty="0" smtClean="0"/>
              <a:t>TJX had to decide between notifying their customers immediately or waiting the 45 days allowed by the jurisdictions.</a:t>
            </a:r>
          </a:p>
          <a:p>
            <a:pPr lvl="1"/>
            <a:r>
              <a:rPr lang="en-US" dirty="0" smtClean="0"/>
              <a:t>If they waited, their customers might be further compromised by the breach.</a:t>
            </a:r>
          </a:p>
          <a:p>
            <a:pPr lvl="1"/>
            <a:r>
              <a:rPr lang="en-US" dirty="0" smtClean="0"/>
              <a:t>If they notified them immediately, they might lose customer confidence and face punishment from Wall Street.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36"/>
          <p:cNvGraphicFramePr>
            <a:graphicFrameLocks/>
          </p:cNvGraphicFramePr>
          <p:nvPr>
            <p:extLst>
              <p:ext uri="{D42A27DB-BD31-4B8C-83A1-F6EECF244321}">
                <p14:modId xmlns:p14="http://schemas.microsoft.com/office/powerpoint/2010/main" val="1938202783"/>
              </p:ext>
            </p:extLst>
          </p:nvPr>
        </p:nvGraphicFramePr>
        <p:xfrm>
          <a:off x="685800" y="792480"/>
          <a:ext cx="8077200" cy="5641159"/>
        </p:xfrm>
        <a:graphic>
          <a:graphicData uri="http://schemas.openxmlformats.org/drawingml/2006/table">
            <a:tbl>
              <a:tblPr/>
              <a:tblGrid>
                <a:gridCol w="1371600"/>
                <a:gridCol w="1371600"/>
                <a:gridCol w="5334000"/>
              </a:tblGrid>
              <a:tr h="5310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Security Category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Security Tools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Definition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r>
              <a:tr h="9167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Hardware system security and controls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Firewalls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A computer set up with both an internal network card and an external network card. This computer is set up to control access to the internal network and only lets authorized traffic pass the barrier.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24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Encryption and decryption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Cryptography or secure writing ensures that information is transformed into unintelligible forms before transmission and intelligible forms when it arrives at its destination to protect the informational content of messages.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rPr>
                        <a:t>Anonymizing</a:t>
                      </a:r>
                      <a:r>
                        <a:rPr kumimoji="0" lang="en-US" sz="1400" b="0" i="0" u="none" strike="noStrike" cap="none" normalizeH="0" baseline="0" dirty="0" smtClean="0">
                          <a:ln>
                            <a:noFill/>
                          </a:ln>
                          <a:solidFill>
                            <a:schemeClr val="tx1"/>
                          </a:solidFill>
                          <a:effectLst/>
                          <a:latin typeface="+mj-lt"/>
                        </a:rPr>
                        <a:t> tools and Pseudonym agents</a:t>
                      </a:r>
                      <a:endParaRPr kumimoji="0" lang="en-US" sz="1400" b="0" i="0" u="none" strike="sngStrike" cap="none" normalizeH="0" baseline="0" dirty="0" smtClean="0">
                        <a:ln>
                          <a:noFill/>
                        </a:ln>
                        <a:solidFill>
                          <a:srgbClr val="FF3399"/>
                        </a:solidFill>
                        <a:effectLst/>
                        <a:latin typeface="+mj-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Tools that enable the user to navigate the Internet either anonymously or pseudonymously  to protect the identity of individuals.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Network and software security controls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mj-lt"/>
                          <a:ea typeface="+mn-ea"/>
                          <a:cs typeface="+mn-cs"/>
                        </a:rPr>
                        <a:t>Network operating system software </a:t>
                      </a:r>
                      <a:endParaRPr kumimoji="0" lang="en-US" sz="1400" b="0" i="0" u="none" strike="noStrike" kern="1200" cap="none" normalizeH="0" baseline="0" dirty="0">
                        <a:ln>
                          <a:noFill/>
                        </a:ln>
                        <a:solidFill>
                          <a:schemeClr val="tx1"/>
                        </a:solidFill>
                        <a:effectLst/>
                        <a:latin typeface="+mj-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mj-lt"/>
                          <a:ea typeface="+mn-ea"/>
                          <a:cs typeface="+mn-cs"/>
                        </a:rPr>
                        <a:t>The core set of programs that manage the resources of the computer or network often have functionality such as authentication, access control, and cryptology.</a:t>
                      </a:r>
                      <a:endParaRPr kumimoji="0" lang="en-US" sz="1400" b="0" i="0" u="none" strike="noStrike" kern="1200" cap="none" normalizeH="0" baseline="0" dirty="0">
                        <a:ln>
                          <a:noFill/>
                        </a:ln>
                        <a:solidFill>
                          <a:schemeClr val="tx1"/>
                        </a:solidFill>
                        <a:effectLst/>
                        <a:latin typeface="+mj-lt"/>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mj-lt"/>
                          <a:ea typeface="+mn-ea"/>
                          <a:cs typeface="+mn-cs"/>
                        </a:rPr>
                        <a:t>Security information management</a:t>
                      </a:r>
                      <a:endParaRPr kumimoji="0" lang="en-US" sz="1400" b="0" i="0" u="none" strike="noStrike" kern="1200" cap="none" normalizeH="0" baseline="0" dirty="0">
                        <a:ln>
                          <a:noFill/>
                        </a:ln>
                        <a:solidFill>
                          <a:schemeClr val="tx1"/>
                        </a:solidFill>
                        <a:effectLst/>
                        <a:latin typeface="+mj-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mj-lt"/>
                          <a:ea typeface="+mn-ea"/>
                          <a:cs typeface="+mn-cs"/>
                        </a:rPr>
                        <a:t>A management scheme to synchronize all mechanisms and protocols built into network and computer operating systems and protect the systems from unauthorized access.</a:t>
                      </a:r>
                      <a:endParaRPr kumimoji="0" lang="en-US" sz="1400" b="0" i="0" u="none" strike="noStrike" kern="1200" cap="none" normalizeH="0" baseline="0" dirty="0">
                        <a:ln>
                          <a:noFill/>
                        </a:ln>
                        <a:solidFill>
                          <a:schemeClr val="tx1"/>
                        </a:solidFill>
                        <a:effectLst/>
                        <a:latin typeface="+mj-lt"/>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mj-lt"/>
                          <a:ea typeface="+mn-ea"/>
                          <a:cs typeface="+mn-cs"/>
                        </a:rPr>
                        <a:t>Server and browser software</a:t>
                      </a:r>
                      <a:endParaRPr kumimoji="0" lang="en-US" sz="1400" b="0" i="0" u="none" strike="noStrike" kern="1200" cap="none" normalizeH="0" baseline="0" dirty="0">
                        <a:ln>
                          <a:noFill/>
                        </a:ln>
                        <a:solidFill>
                          <a:schemeClr val="tx1"/>
                        </a:solidFill>
                        <a:effectLst/>
                        <a:latin typeface="+mj-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mj-lt"/>
                          <a:ea typeface="+mn-ea"/>
                          <a:cs typeface="+mn-cs"/>
                        </a:rPr>
                        <a:t>Mechanisms to ensure that errors  in programming do not create holes or trapdoors that can compromise websites.</a:t>
                      </a:r>
                      <a:endParaRPr kumimoji="0" lang="en-US" sz="1400" b="0" i="0" u="none" strike="noStrike" kern="1200" cap="none" normalizeH="0" baseline="0" dirty="0">
                        <a:ln>
                          <a:noFill/>
                        </a:ln>
                        <a:solidFill>
                          <a:schemeClr val="tx1"/>
                        </a:solidFill>
                        <a:effectLst/>
                        <a:latin typeface="+mj-lt"/>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 Box 84"/>
          <p:cNvSpPr txBox="1">
            <a:spLocks noChangeArrowheads="1"/>
          </p:cNvSpPr>
          <p:nvPr/>
        </p:nvSpPr>
        <p:spPr bwMode="auto">
          <a:xfrm>
            <a:off x="0" y="457200"/>
            <a:ext cx="9144000"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12.3  Security and control tools.</a:t>
            </a:r>
            <a:endParaRPr lang="en-US" sz="1700" dirty="0"/>
          </a:p>
        </p:txBody>
      </p:sp>
    </p:spTree>
    <p:extLst>
      <p:ext uri="{BB962C8B-B14F-4D97-AF65-F5344CB8AC3E}">
        <p14:creationId xmlns:p14="http://schemas.microsoft.com/office/powerpoint/2010/main" val="253856314"/>
      </p:ext>
    </p:extLst>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36"/>
          <p:cNvGraphicFramePr>
            <a:graphicFrameLocks/>
          </p:cNvGraphicFramePr>
          <p:nvPr>
            <p:extLst>
              <p:ext uri="{D42A27DB-BD31-4B8C-83A1-F6EECF244321}">
                <p14:modId xmlns:p14="http://schemas.microsoft.com/office/powerpoint/2010/main" val="2373141424"/>
              </p:ext>
            </p:extLst>
          </p:nvPr>
        </p:nvGraphicFramePr>
        <p:xfrm>
          <a:off x="685800" y="1676400"/>
          <a:ext cx="8077200" cy="3319961"/>
        </p:xfrm>
        <a:graphic>
          <a:graphicData uri="http://schemas.openxmlformats.org/drawingml/2006/table">
            <a:tbl>
              <a:tblPr/>
              <a:tblGrid>
                <a:gridCol w="1707037"/>
                <a:gridCol w="2373198"/>
                <a:gridCol w="3996965"/>
              </a:tblGrid>
              <a:tr h="5310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Security Category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Security Tools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mj-lt"/>
                          <a:ea typeface="Times New Roman"/>
                          <a:cs typeface="Times New Roman"/>
                        </a:rPr>
                        <a:t>Definition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75000"/>
                      </a:schemeClr>
                    </a:solidFill>
                  </a:tcPr>
                </a:tc>
              </a:tr>
              <a:tr h="9929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rPr>
                        <a:t>Broadcast medium security and controls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mj-lt"/>
                          <a:ea typeface="+mn-ea"/>
                          <a:cs typeface="+mn-cs"/>
                        </a:rPr>
                        <a:t>Labeling and rating software</a:t>
                      </a:r>
                      <a:endParaRPr kumimoji="0" lang="en-US" sz="1400" b="0" i="0" u="none" strike="noStrike" kern="1200" cap="none" normalizeH="0" baseline="0" dirty="0">
                        <a:ln>
                          <a:noFill/>
                        </a:ln>
                        <a:solidFill>
                          <a:schemeClr val="tx1"/>
                        </a:solidFill>
                        <a:effectLst/>
                        <a:latin typeface="+mj-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mj-lt"/>
                          <a:ea typeface="+mn-ea"/>
                          <a:cs typeface="+mn-cs"/>
                        </a:rPr>
                        <a:t>The software industry incorporates Platform for Internet Content Selection (PICS) technology, a mechanism of labeling web pages based on content. These labels can be used by filtering software to manage access. Also, online privacy seal programs  such as </a:t>
                      </a:r>
                      <a:r>
                        <a:rPr kumimoji="0" lang="en-US" sz="1400" b="0" i="0" u="none" strike="noStrike" kern="1200" cap="none" normalizeH="0" baseline="0" dirty="0" err="1" smtClean="0">
                          <a:ln>
                            <a:noFill/>
                          </a:ln>
                          <a:solidFill>
                            <a:schemeClr val="tx1"/>
                          </a:solidFill>
                          <a:effectLst/>
                          <a:latin typeface="+mj-lt"/>
                          <a:ea typeface="+mn-ea"/>
                          <a:cs typeface="+mn-cs"/>
                        </a:rPr>
                        <a:t>Truste</a:t>
                      </a:r>
                      <a:r>
                        <a:rPr kumimoji="0" lang="en-US" sz="1400" b="0" i="0" u="none" strike="noStrike" kern="1200" cap="none" normalizeH="0" baseline="0" dirty="0" smtClean="0">
                          <a:ln>
                            <a:noFill/>
                          </a:ln>
                          <a:solidFill>
                            <a:schemeClr val="tx1"/>
                          </a:solidFill>
                          <a:effectLst/>
                          <a:latin typeface="+mj-lt"/>
                          <a:ea typeface="+mn-ea"/>
                          <a:cs typeface="+mn-cs"/>
                        </a:rPr>
                        <a:t> that inform users of online vendor’s privacy policies and ensures that policies are backed and enforced by reputable third parties.</a:t>
                      </a:r>
                      <a:endParaRPr kumimoji="0" lang="en-US" sz="1400" b="0" i="0" u="none" strike="noStrike" kern="1200" cap="none" normalizeH="0" baseline="0" dirty="0">
                        <a:ln>
                          <a:noFill/>
                        </a:ln>
                        <a:solidFill>
                          <a:schemeClr val="tx1"/>
                        </a:solidFill>
                        <a:effectLst/>
                        <a:latin typeface="+mj-lt"/>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90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mj-lt"/>
                          <a:ea typeface="+mn-ea"/>
                          <a:cs typeface="+mn-cs"/>
                        </a:rPr>
                        <a:t>Filtering/blocking software</a:t>
                      </a:r>
                      <a:endParaRPr kumimoji="0" lang="en-US" sz="1400" b="0" i="0" u="none" strike="noStrike" kern="1200" cap="none" normalizeH="0" baseline="0" dirty="0">
                        <a:ln>
                          <a:noFill/>
                        </a:ln>
                        <a:solidFill>
                          <a:schemeClr val="tx1"/>
                        </a:solidFill>
                        <a:effectLst/>
                        <a:latin typeface="+mj-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mj-lt"/>
                          <a:ea typeface="+mn-ea"/>
                          <a:cs typeface="+mn-cs"/>
                        </a:rPr>
                        <a:t>Software that rates documents and web sites that have been rated and contain content on a designated filter’s “black list” and keeps them from being displayed on the user’s computer.</a:t>
                      </a:r>
                      <a:endParaRPr kumimoji="0" lang="en-US" sz="1400" b="0" i="0" u="none" strike="noStrike" kern="1200" cap="none" normalizeH="0" baseline="0" dirty="0">
                        <a:ln>
                          <a:noFill/>
                        </a:ln>
                        <a:solidFill>
                          <a:schemeClr val="tx1"/>
                        </a:solidFill>
                        <a:effectLst/>
                        <a:latin typeface="+mj-lt"/>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Text Box 84"/>
          <p:cNvSpPr txBox="1">
            <a:spLocks noChangeArrowheads="1"/>
          </p:cNvSpPr>
          <p:nvPr/>
        </p:nvSpPr>
        <p:spPr bwMode="auto">
          <a:xfrm>
            <a:off x="0" y="636657"/>
            <a:ext cx="9144000" cy="353943"/>
          </a:xfrm>
          <a:prstGeom prst="rect">
            <a:avLst/>
          </a:prstGeom>
          <a:noFill/>
          <a:ln w="9525" algn="ctr">
            <a:noFill/>
            <a:miter lim="800000"/>
            <a:headEnd/>
            <a:tailEnd/>
          </a:ln>
        </p:spPr>
        <p:txBody>
          <a:bodyPr wrap="square">
            <a:spAutoFit/>
          </a:bodyPr>
          <a:lstStyle/>
          <a:p>
            <a:pPr algn="ctr"/>
            <a:r>
              <a:rPr lang="en-US" sz="1700" dirty="0"/>
              <a:t>Figure </a:t>
            </a:r>
            <a:r>
              <a:rPr lang="en-US" sz="1700" dirty="0" smtClean="0"/>
              <a:t>12.3  (Cont.)</a:t>
            </a:r>
            <a:endParaRPr lang="en-US" sz="1700" dirty="0"/>
          </a:p>
        </p:txBody>
      </p:sp>
    </p:spTree>
    <p:extLst>
      <p:ext uri="{BB962C8B-B14F-4D97-AF65-F5344CB8AC3E}">
        <p14:creationId xmlns:p14="http://schemas.microsoft.com/office/powerpoint/2010/main" val="1790045400"/>
      </p:ext>
    </p:extLst>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Approaches to Reduce Threats</a:t>
            </a:r>
          </a:p>
        </p:txBody>
      </p:sp>
      <p:sp>
        <p:nvSpPr>
          <p:cNvPr id="3" name="Content Placeholder 2"/>
          <p:cNvSpPr>
            <a:spLocks noGrp="1"/>
          </p:cNvSpPr>
          <p:nvPr>
            <p:ph idx="1"/>
          </p:nvPr>
        </p:nvSpPr>
        <p:spPr/>
        <p:txBody>
          <a:bodyPr/>
          <a:lstStyle/>
          <a:p>
            <a:r>
              <a:rPr lang="en-US" dirty="0" smtClean="0"/>
              <a:t>Efforts to </a:t>
            </a:r>
            <a:r>
              <a:rPr lang="en-US" sz="1700" b="1" dirty="0" smtClean="0">
                <a:solidFill>
                  <a:srgbClr val="002060"/>
                </a:solidFill>
              </a:rPr>
              <a:t>reduce</a:t>
            </a:r>
            <a:r>
              <a:rPr lang="en-US" dirty="0" smtClean="0"/>
              <a:t> </a:t>
            </a:r>
            <a:r>
              <a:rPr lang="en-US" sz="1700" b="1" dirty="0" smtClean="0">
                <a:solidFill>
                  <a:srgbClr val="002060"/>
                </a:solidFill>
              </a:rPr>
              <a:t>threats</a:t>
            </a:r>
            <a:r>
              <a:rPr lang="en-US" dirty="0" smtClean="0"/>
              <a:t> include:</a:t>
            </a:r>
          </a:p>
          <a:p>
            <a:pPr lvl="1"/>
            <a:r>
              <a:rPr lang="en-US" dirty="0" smtClean="0"/>
              <a:t>top management support.</a:t>
            </a:r>
          </a:p>
          <a:p>
            <a:pPr lvl="1"/>
            <a:r>
              <a:rPr lang="en-US" dirty="0" smtClean="0"/>
              <a:t>training and awareness programs for employees, customers, and other stakeholders.</a:t>
            </a:r>
          </a:p>
          <a:p>
            <a:pPr lvl="1"/>
            <a:r>
              <a:rPr lang="en-US" dirty="0" smtClean="0"/>
              <a:t>development of security procedures and policies.</a:t>
            </a:r>
          </a:p>
          <a:p>
            <a:pPr lvl="1"/>
            <a:r>
              <a:rPr lang="en-US" dirty="0" smtClean="0"/>
              <a:t>frequent security audits.</a:t>
            </a:r>
          </a:p>
          <a:p>
            <a:pPr lvl="1"/>
            <a:r>
              <a:rPr lang="en-US" sz="1700" b="1" dirty="0">
                <a:solidFill>
                  <a:srgbClr val="002060"/>
                </a:solidFill>
              </a:rPr>
              <a:t>r</a:t>
            </a:r>
            <a:r>
              <a:rPr lang="en-US" sz="1700" b="1" dirty="0" smtClean="0">
                <a:solidFill>
                  <a:srgbClr val="002060"/>
                </a:solidFill>
              </a:rPr>
              <a:t>isk</a:t>
            </a:r>
            <a:r>
              <a:rPr lang="en-US" dirty="0" smtClean="0"/>
              <a:t> </a:t>
            </a:r>
            <a:r>
              <a:rPr lang="en-US" sz="1700" b="1" dirty="0" smtClean="0">
                <a:solidFill>
                  <a:srgbClr val="002060"/>
                </a:solidFill>
              </a:rPr>
              <a:t>management</a:t>
            </a:r>
            <a:r>
              <a:rPr lang="en-US" dirty="0" smtClean="0"/>
              <a:t> programs.</a:t>
            </a:r>
            <a:endParaRPr lang="en-US" dirty="0"/>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152400" y="199936"/>
            <a:ext cx="80772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Match the U.S. legislative/regulatory act with the industry for which it governs the control of information.</a:t>
            </a:r>
            <a:endParaRPr kumimoji="0" lang="en-US" sz="10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77788917"/>
              </p:ext>
            </p:extLst>
          </p:nvPr>
        </p:nvGraphicFramePr>
        <p:xfrm>
          <a:off x="838200" y="1752601"/>
          <a:ext cx="6858000" cy="4089402"/>
        </p:xfrm>
        <a:graphic>
          <a:graphicData uri="http://schemas.openxmlformats.org/drawingml/2006/table">
            <a:tbl>
              <a:tblPr firstRow="1" firstCol="1" bandRow="1"/>
              <a:tblGrid>
                <a:gridCol w="3651662"/>
                <a:gridCol w="3206338"/>
              </a:tblGrid>
              <a:tr h="73243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effectLst/>
                          <a:latin typeface="Times New Roman" panose="02020603050405020304" pitchFamily="18" charset="0"/>
                          <a:ea typeface="Times New Roman" panose="02020603050405020304" pitchFamily="18" charset="0"/>
                        </a:rPr>
                        <a:t>Fair Credit Reporting Act</a:t>
                      </a:r>
                    </a:p>
                    <a:p>
                      <a:pPr marL="0" marR="0">
                        <a:spcBef>
                          <a:spcPts val="0"/>
                        </a:spcBef>
                        <a:spcAft>
                          <a:spcPts val="0"/>
                        </a:spcAft>
                      </a:pP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a:effectLst/>
                          <a:latin typeface="Times New Roman" panose="02020603050405020304" pitchFamily="18" charset="0"/>
                          <a:ea typeface="Times New Roman" panose="02020603050405020304" pitchFamily="18" charset="0"/>
                        </a:rPr>
                        <a:t>Publically held companies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9682">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effectLst/>
                          <a:latin typeface="Times New Roman" panose="02020603050405020304" pitchFamily="18" charset="0"/>
                          <a:ea typeface="Times New Roman" panose="02020603050405020304" pitchFamily="18" charset="0"/>
                        </a:rPr>
                        <a:t>Sarbanes-Oxley Act</a:t>
                      </a:r>
                    </a:p>
                    <a:p>
                      <a:pPr marL="0" marR="0">
                        <a:spcBef>
                          <a:spcPts val="0"/>
                        </a:spcBef>
                        <a:spcAft>
                          <a:spcPts val="0"/>
                        </a:spcAft>
                      </a:pP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a:effectLst/>
                          <a:latin typeface="Times New Roman" panose="02020603050405020304" pitchFamily="18" charset="0"/>
                          <a:ea typeface="Times New Roman" panose="02020603050405020304" pitchFamily="18" charset="0"/>
                        </a:rPr>
                        <a:t>Health insurance companies and health care providers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243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effectLst/>
                          <a:latin typeface="Times New Roman" panose="02020603050405020304" pitchFamily="18" charset="0"/>
                          <a:ea typeface="Times New Roman" panose="02020603050405020304" pitchFamily="18" charset="0"/>
                        </a:rPr>
                        <a:t>HIPAA</a:t>
                      </a:r>
                    </a:p>
                    <a:p>
                      <a:pPr marL="0" marR="0">
                        <a:spcBef>
                          <a:spcPts val="0"/>
                        </a:spcBef>
                        <a:spcAft>
                          <a:spcPts val="0"/>
                        </a:spcAft>
                      </a:pP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a:effectLst/>
                          <a:latin typeface="Times New Roman" panose="02020603050405020304" pitchFamily="18" charset="0"/>
                          <a:ea typeface="Times New Roman" panose="02020603050405020304" pitchFamily="18" charset="0"/>
                        </a:rPr>
                        <a:t>Financial institutions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243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effectLst/>
                          <a:latin typeface="Times New Roman" panose="02020603050405020304" pitchFamily="18" charset="0"/>
                          <a:ea typeface="Times New Roman" panose="02020603050405020304" pitchFamily="18" charset="0"/>
                        </a:rPr>
                        <a:t>Gramm-Leach-Bliley Act</a:t>
                      </a:r>
                    </a:p>
                    <a:p>
                      <a:pPr marL="0" marR="0">
                        <a:spcBef>
                          <a:spcPts val="0"/>
                        </a:spcBef>
                        <a:spcAft>
                          <a:spcPts val="0"/>
                        </a:spcAft>
                      </a:pP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a:effectLst/>
                          <a:latin typeface="Times New Roman" panose="02020603050405020304" pitchFamily="18" charset="0"/>
                          <a:ea typeface="Times New Roman" panose="02020603050405020304" pitchFamily="18" charset="0"/>
                        </a:rPr>
                        <a:t>Government agencies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243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effectLst/>
                          <a:latin typeface="Times New Roman" panose="02020603050405020304" pitchFamily="18" charset="0"/>
                          <a:ea typeface="Times New Roman" panose="02020603050405020304" pitchFamily="18" charset="0"/>
                        </a:rPr>
                        <a:t>1974 Privacy Act</a:t>
                      </a:r>
                    </a:p>
                    <a:p>
                      <a:pPr marL="0" marR="0">
                        <a:spcBef>
                          <a:spcPts val="0"/>
                        </a:spcBef>
                        <a:spcAft>
                          <a:spcPts val="0"/>
                        </a:spcAft>
                      </a:pP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dirty="0">
                          <a:effectLst/>
                          <a:latin typeface="Times New Roman" panose="02020603050405020304" pitchFamily="18" charset="0"/>
                          <a:ea typeface="Times New Roman" panose="02020603050405020304" pitchFamily="18" charset="0"/>
                        </a:rPr>
                        <a:t>Consumer reporting agencies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05203828"/>
      </p:ext>
    </p:extLst>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Match </a:t>
            </a:r>
            <a:r>
              <a:rPr lang="en-US" dirty="0"/>
              <a:t>each normative theory of business ethics to its primary objective.</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5869579"/>
              </p:ext>
            </p:extLst>
          </p:nvPr>
        </p:nvGraphicFramePr>
        <p:xfrm>
          <a:off x="1524000" y="2362199"/>
          <a:ext cx="5248275" cy="2096295"/>
        </p:xfrm>
        <a:graphic>
          <a:graphicData uri="http://schemas.openxmlformats.org/drawingml/2006/table">
            <a:tbl>
              <a:tblPr firstRow="1" firstCol="1" bandRow="1"/>
              <a:tblGrid>
                <a:gridCol w="1567667"/>
                <a:gridCol w="3680608"/>
              </a:tblGrid>
              <a:tr h="838518">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Stakeholder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Balance the rights and interests of all those who hold a claim on the firm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8518">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Stockholder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Legally increase profits and maximize shareholder value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9259">
                <a:tc>
                  <a:txBody>
                    <a:bodyPr/>
                    <a:lstStyle/>
                    <a:p>
                      <a:pPr marL="0" marR="0">
                        <a:spcBef>
                          <a:spcPts val="0"/>
                        </a:spcBef>
                        <a:spcAft>
                          <a:spcPts val="0"/>
                        </a:spcAft>
                      </a:pPr>
                      <a:r>
                        <a:rPr lang="en-US" sz="1800">
                          <a:effectLst/>
                          <a:latin typeface="Times New Roman" panose="02020603050405020304" pitchFamily="18" charset="0"/>
                          <a:ea typeface="Times New Roman" panose="02020603050405020304" pitchFamily="18" charset="0"/>
                        </a:rPr>
                        <a:t>Social contract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Create value for society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92540845"/>
      </p:ext>
    </p:extLst>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Match </a:t>
            </a:r>
            <a:r>
              <a:rPr lang="en-US" dirty="0"/>
              <a:t>the critical question </a:t>
            </a:r>
            <a:r>
              <a:rPr lang="en-US" dirty="0" smtClean="0"/>
              <a:t>or managerial concerns with </a:t>
            </a:r>
            <a:r>
              <a:rPr lang="en-US" dirty="0"/>
              <a:t>the information control issue it addresses.</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27606099"/>
              </p:ext>
            </p:extLst>
          </p:nvPr>
        </p:nvGraphicFramePr>
        <p:xfrm>
          <a:off x="0" y="1600201"/>
          <a:ext cx="9296400" cy="5244716"/>
        </p:xfrm>
        <a:graphic>
          <a:graphicData uri="http://schemas.openxmlformats.org/drawingml/2006/table">
            <a:tbl>
              <a:tblPr firstRow="1" firstCol="1" bandRow="1"/>
              <a:tblGrid>
                <a:gridCol w="1442544"/>
                <a:gridCol w="7853856"/>
              </a:tblGrid>
              <a:tr h="199565">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Privacy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Can the information be used for purposes other than those for which it was initially captured?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129">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600" dirty="0" smtClean="0">
                          <a:effectLst/>
                          <a:latin typeface="Times New Roman" panose="02020603050405020304" pitchFamily="18" charset="0"/>
                          <a:ea typeface="Times New Roman" panose="02020603050405020304" pitchFamily="18" charset="0"/>
                        </a:rPr>
                        <a:t>Property</a:t>
                      </a:r>
                    </a:p>
                    <a:p>
                      <a:pPr marL="0" marR="0">
                        <a:spcBef>
                          <a:spcPts val="0"/>
                        </a:spcBef>
                        <a:spcAft>
                          <a:spcPts val="0"/>
                        </a:spcAft>
                      </a:pP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Can the information provided be used to identify personal preferences or history even if the provider doesn’t want it known?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565">
                <a:tc>
                  <a:txBody>
                    <a:bodyPr/>
                    <a:lstStyle/>
                    <a:p>
                      <a:pPr marL="0" marR="0">
                        <a:spcBef>
                          <a:spcPts val="0"/>
                        </a:spcBef>
                        <a:spcAft>
                          <a:spcPts val="0"/>
                        </a:spcAft>
                      </a:pPr>
                      <a:r>
                        <a:rPr lang="en-US" sz="1600">
                          <a:effectLst/>
                          <a:latin typeface="Times New Roman" panose="02020603050405020304" pitchFamily="18" charset="0"/>
                          <a:ea typeface="Times New Roman" panose="02020603050405020304" pitchFamily="18" charset="0"/>
                        </a:rPr>
                        <a:t>Accuracy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effectLst/>
                          <a:latin typeface="Times New Roman" panose="02020603050405020304" pitchFamily="18" charset="0"/>
                          <a:ea typeface="Times New Roman" panose="02020603050405020304" pitchFamily="18" charset="0"/>
                        </a:rPr>
                        <a:t>Who is accountable for errors in the information?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839">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600" dirty="0" smtClean="0">
                          <a:effectLst/>
                          <a:latin typeface="Times New Roman" panose="02020603050405020304" pitchFamily="18" charset="0"/>
                          <a:ea typeface="Times New Roman" panose="02020603050405020304" pitchFamily="18" charset="0"/>
                        </a:rPr>
                        <a:t>Accessibility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Who owns the information?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565">
                <a:tc>
                  <a:txBody>
                    <a:bodyPr/>
                    <a:lstStyle/>
                    <a:p>
                      <a:pPr marL="0" marR="0">
                        <a:spcBef>
                          <a:spcPts val="0"/>
                        </a:spcBef>
                        <a:spcAft>
                          <a:spcPts val="0"/>
                        </a:spcAft>
                      </a:pP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effectLst/>
                          <a:latin typeface="Times New Roman" panose="02020603050405020304" pitchFamily="18" charset="0"/>
                          <a:ea typeface="Times New Roman" panose="02020603050405020304" pitchFamily="18" charset="0"/>
                        </a:rPr>
                        <a:t>What information does an organization have the right to obtain?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565">
                <a:tc>
                  <a:txBody>
                    <a:bodyPr/>
                    <a:lstStyle/>
                    <a:p>
                      <a:pPr marL="0" marR="0">
                        <a:spcBef>
                          <a:spcPts val="0"/>
                        </a:spcBef>
                        <a:spcAft>
                          <a:spcPts val="0"/>
                        </a:spcAft>
                      </a:pP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Does the person retrieving the information “need to know” the information </a:t>
                      </a:r>
                      <a:r>
                        <a:rPr lang="en-US" sz="1600" dirty="0" smtClean="0">
                          <a:effectLst/>
                          <a:latin typeface="Times New Roman" panose="02020603050405020304" pitchFamily="18" charset="0"/>
                          <a:ea typeface="Times New Roman" panose="02020603050405020304" pitchFamily="18" charset="0"/>
                        </a:rPr>
                        <a:t>being </a:t>
                      </a:r>
                      <a:r>
                        <a:rPr lang="en-US" sz="1600" dirty="0">
                          <a:effectLst/>
                          <a:latin typeface="Times New Roman" panose="02020603050405020304" pitchFamily="18" charset="0"/>
                          <a:ea typeface="Times New Roman" panose="02020603050405020304" pitchFamily="18" charset="0"/>
                        </a:rPr>
                        <a:t>retrieved?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510">
                <a:tc>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Surveillance of employees to ensure productivity and utilization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510">
                <a:tc>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Aggregating customer data and providing it to a marketing firm for a fee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510">
                <a:tc>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Giving employees improper rights to view other employee’s personal 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9559">
                <a:tc>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Holding on to outdated customer records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400">
                <a:tc>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A Web site seeks detailed information about your family; you do not feel that this information is in any way relevant to your usage of the Web site’s services.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400">
                <a:tc>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You have been the victim of a banking error. The error was corrected. Regardless, it appears on your credit report and your credit rating is terrible, impacting your ability to get a loan.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400">
                <a:tc>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You believe that by contributing online to one non-profit your personal information has been shared with several other non-profit organizations that you are not familiar with.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5117">
                <a:tc>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smtClean="0">
                          <a:effectLst/>
                          <a:latin typeface="Times New Roman" panose="02020603050405020304" pitchFamily="18" charset="0"/>
                          <a:ea typeface="Times New Roman" panose="02020603050405020304" pitchFamily="18" charset="0"/>
                        </a:rPr>
                        <a:t>A friend indicates that his log in allows him to see not just his grades but also all student grades.</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30942910"/>
      </p:ext>
    </p:extLst>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65126"/>
            <a:ext cx="8362950" cy="1325563"/>
          </a:xfrm>
        </p:spPr>
        <p:txBody>
          <a:bodyPr>
            <a:noAutofit/>
          </a:bodyPr>
          <a:lstStyle/>
          <a:p>
            <a:r>
              <a:rPr lang="en-US" sz="2400" dirty="0"/>
              <a:t>Bradley Manning, a U.S. intelligence officer, took over 500,000 documents from the U.S. State Department and gave them to a public Web site called </a:t>
            </a:r>
            <a:r>
              <a:rPr lang="en-US" sz="2400" dirty="0" err="1"/>
              <a:t>Wikileaks</a:t>
            </a:r>
            <a:r>
              <a:rPr lang="en-US" sz="2400" dirty="0"/>
              <a:t> for publication. These documents were far ranging in their content.  Match the actions below with the failure to control and the misuse of sensitive information.</a:t>
            </a: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43669644"/>
              </p:ext>
            </p:extLst>
          </p:nvPr>
        </p:nvGraphicFramePr>
        <p:xfrm>
          <a:off x="914400" y="2438400"/>
          <a:ext cx="6705600" cy="2712720"/>
        </p:xfrm>
        <a:graphic>
          <a:graphicData uri="http://schemas.openxmlformats.org/drawingml/2006/table">
            <a:tbl>
              <a:tblPr firstRow="1" firstCol="1" bandRow="1"/>
              <a:tblGrid>
                <a:gridCol w="1219200"/>
                <a:gridCol w="5486400"/>
              </a:tblGrid>
              <a:tr h="838200">
                <a:tc>
                  <a:txBody>
                    <a:bodyPr/>
                    <a:lstStyle/>
                    <a:p>
                      <a:pPr marL="0" marR="0">
                        <a:spcBef>
                          <a:spcPts val="0"/>
                        </a:spcBef>
                        <a:spcAft>
                          <a:spcPts val="0"/>
                        </a:spcAft>
                      </a:pPr>
                      <a:r>
                        <a:rPr lang="en-US" sz="1600" dirty="0" smtClean="0">
                          <a:effectLst/>
                          <a:latin typeface="Times New Roman" panose="02020603050405020304" pitchFamily="18" charset="0"/>
                          <a:ea typeface="Times New Roman" panose="02020603050405020304" pitchFamily="18" charset="0"/>
                        </a:rPr>
                        <a:t>Privacy</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Even though the documents were made available on the site </a:t>
                      </a:r>
                      <a:r>
                        <a:rPr lang="en-US" sz="1600" dirty="0" err="1">
                          <a:effectLst/>
                          <a:latin typeface="Times New Roman" panose="02020603050405020304" pitchFamily="18" charset="0"/>
                          <a:ea typeface="Times New Roman" panose="02020603050405020304" pitchFamily="18" charset="0"/>
                        </a:rPr>
                        <a:t>Wikileaks</a:t>
                      </a:r>
                      <a:r>
                        <a:rPr lang="en-US" sz="1600" dirty="0">
                          <a:effectLst/>
                          <a:latin typeface="Times New Roman" panose="02020603050405020304" pitchFamily="18" charset="0"/>
                          <a:ea typeface="Times New Roman" panose="02020603050405020304" pitchFamily="18" charset="0"/>
                        </a:rPr>
                        <a:t>, the U.S. State Department still holds that the documents are classified and under their regulation.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0">
                <a:tc>
                  <a:txBody>
                    <a:bodyPr/>
                    <a:lstStyle/>
                    <a:p>
                      <a:pPr marL="0" marR="0">
                        <a:spcBef>
                          <a:spcPts val="0"/>
                        </a:spcBef>
                        <a:spcAft>
                          <a:spcPts val="0"/>
                        </a:spcAft>
                      </a:pPr>
                      <a:r>
                        <a:rPr lang="en-US" sz="1600" dirty="0" smtClean="0">
                          <a:effectLst/>
                          <a:latin typeface="Times New Roman" panose="02020603050405020304" pitchFamily="18" charset="0"/>
                          <a:ea typeface="Times New Roman" panose="02020603050405020304" pitchFamily="18" charset="0"/>
                        </a:rPr>
                        <a:t>Property</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Manning was allowed to log into a database of classified information. No one monitored his retrieval of information that was outside the scope of his duties.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012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600" dirty="0" smtClean="0">
                          <a:effectLst/>
                          <a:latin typeface="Times New Roman" panose="02020603050405020304" pitchFamily="18" charset="0"/>
                          <a:ea typeface="Times New Roman" panose="02020603050405020304" pitchFamily="18" charset="0"/>
                        </a:rPr>
                        <a:t>Accessibility</a:t>
                      </a:r>
                    </a:p>
                    <a:p>
                      <a:pPr marL="0" marR="0">
                        <a:spcBef>
                          <a:spcPts val="0"/>
                        </a:spcBef>
                        <a:spcAft>
                          <a:spcPts val="0"/>
                        </a:spcAft>
                      </a:pP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Times New Roman" panose="02020603050405020304" pitchFamily="18" charset="0"/>
                          <a:ea typeface="Times New Roman" panose="02020603050405020304" pitchFamily="18" charset="0"/>
                        </a:rPr>
                        <a:t>The U.S. State Department acknowledges that personal comments and assessments of foreign leaders revealed in some documents were strictly for the purpose of U.S. diplomacy.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35113195"/>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Responsible Computing</a:t>
            </a:r>
            <a:endParaRPr lang="en-US" b="1" dirty="0"/>
          </a:p>
        </p:txBody>
      </p:sp>
      <p:sp>
        <p:nvSpPr>
          <p:cNvPr id="3" name="Content Placeholder 2"/>
          <p:cNvSpPr>
            <a:spLocks noGrp="1"/>
          </p:cNvSpPr>
          <p:nvPr>
            <p:ph idx="1"/>
          </p:nvPr>
        </p:nvSpPr>
        <p:spPr>
          <a:xfrm>
            <a:off x="457200" y="1828800"/>
            <a:ext cx="8229600" cy="4419600"/>
          </a:xfrm>
        </p:spPr>
        <p:txBody>
          <a:bodyPr>
            <a:noAutofit/>
          </a:bodyPr>
          <a:lstStyle/>
          <a:p>
            <a:r>
              <a:rPr lang="en-US" sz="1700" dirty="0" smtClean="0"/>
              <a:t>Companies encounter </a:t>
            </a:r>
            <a:r>
              <a:rPr lang="en-US" b="1" dirty="0" smtClean="0">
                <a:solidFill>
                  <a:srgbClr val="002060"/>
                </a:solidFill>
              </a:rPr>
              <a:t>ethical</a:t>
            </a:r>
            <a:r>
              <a:rPr lang="en-US" sz="1700" dirty="0" smtClean="0"/>
              <a:t> </a:t>
            </a:r>
            <a:r>
              <a:rPr lang="en-US" b="1" dirty="0" smtClean="0">
                <a:solidFill>
                  <a:srgbClr val="002060"/>
                </a:solidFill>
              </a:rPr>
              <a:t>dilemmas</a:t>
            </a:r>
            <a:r>
              <a:rPr lang="en-US" sz="1700" dirty="0" smtClean="0"/>
              <a:t> as they try to use their IS to create and exploit competitive advantages. </a:t>
            </a:r>
          </a:p>
          <a:p>
            <a:pPr lvl="1"/>
            <a:r>
              <a:rPr lang="en-US" sz="1700" dirty="0" smtClean="0"/>
              <a:t>They occur when there is no one clear way to deal with the ethical issue.</a:t>
            </a:r>
          </a:p>
          <a:p>
            <a:r>
              <a:rPr lang="en-US" sz="1700" dirty="0" smtClean="0"/>
              <a:t>Managers:</a:t>
            </a:r>
          </a:p>
          <a:p>
            <a:pPr lvl="1"/>
            <a:r>
              <a:rPr lang="en-US" sz="1500" dirty="0" smtClean="0"/>
              <a:t>must assess initiatives from an ethical view.</a:t>
            </a:r>
          </a:p>
          <a:p>
            <a:pPr lvl="1"/>
            <a:r>
              <a:rPr lang="en-US" sz="1500" dirty="0" smtClean="0"/>
              <a:t>are used to the overriding ethical norms present in their traditional businesses. </a:t>
            </a:r>
          </a:p>
          <a:p>
            <a:pPr lvl="1"/>
            <a:r>
              <a:rPr lang="en-US" sz="1500" dirty="0" smtClean="0"/>
              <a:t>need to translate their current ethical norms into terms meaningful for the new electronic corporation in the information age.</a:t>
            </a:r>
          </a:p>
          <a:p>
            <a:r>
              <a:rPr lang="en-US" b="1" dirty="0" smtClean="0">
                <a:solidFill>
                  <a:srgbClr val="002060"/>
                </a:solidFill>
              </a:rPr>
              <a:t>Information</a:t>
            </a:r>
            <a:r>
              <a:rPr lang="en-US" sz="1700" dirty="0" smtClean="0"/>
              <a:t> </a:t>
            </a:r>
            <a:r>
              <a:rPr lang="en-US" b="1" dirty="0" smtClean="0">
                <a:solidFill>
                  <a:srgbClr val="002060"/>
                </a:solidFill>
              </a:rPr>
              <a:t>ethics</a:t>
            </a:r>
            <a:r>
              <a:rPr lang="en-US" sz="1700" dirty="0" smtClean="0">
                <a:solidFill>
                  <a:srgbClr val="FF3399"/>
                </a:solidFill>
              </a:rPr>
              <a:t> </a:t>
            </a:r>
            <a:r>
              <a:rPr lang="en-US" sz="1700" dirty="0" smtClean="0"/>
              <a:t>are the “ethical issues associated with the development and application of information technologies.” (</a:t>
            </a:r>
            <a:r>
              <a:rPr lang="en-US" sz="1700" dirty="0" err="1" smtClean="0"/>
              <a:t>Martinsons</a:t>
            </a:r>
            <a:r>
              <a:rPr lang="en-US" sz="1700" dirty="0" smtClean="0"/>
              <a:t> and Ma)</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Stockholder Theory</a:t>
            </a:r>
            <a:endParaRPr lang="en-US" b="1" dirty="0"/>
          </a:p>
        </p:txBody>
      </p:sp>
      <p:sp>
        <p:nvSpPr>
          <p:cNvPr id="3" name="Content Placeholder 2"/>
          <p:cNvSpPr>
            <a:spLocks noGrp="1"/>
          </p:cNvSpPr>
          <p:nvPr>
            <p:ph idx="1"/>
          </p:nvPr>
        </p:nvSpPr>
        <p:spPr/>
        <p:txBody>
          <a:bodyPr>
            <a:noAutofit/>
          </a:bodyPr>
          <a:lstStyle/>
          <a:p>
            <a:r>
              <a:rPr lang="en-US" b="1" dirty="0" smtClean="0">
                <a:solidFill>
                  <a:srgbClr val="002060"/>
                </a:solidFill>
              </a:rPr>
              <a:t>Stockholders</a:t>
            </a:r>
            <a:r>
              <a:rPr lang="en-US" sz="1700" dirty="0" smtClean="0"/>
              <a:t> advance capital to corporate managers, who act as agents in advancing the stockholders’ ends.</a:t>
            </a:r>
          </a:p>
          <a:p>
            <a:pPr lvl="1"/>
            <a:r>
              <a:rPr lang="en-US" sz="1500" dirty="0" smtClean="0"/>
              <a:t>Managers are bound to the interests of the shareholders (i.e., maximizing shareholder value).</a:t>
            </a:r>
          </a:p>
          <a:p>
            <a:pPr lvl="1"/>
            <a:r>
              <a:rPr lang="en-US" sz="1500" dirty="0" smtClean="0"/>
              <a:t>As Milton Friedman said:</a:t>
            </a:r>
          </a:p>
          <a:p>
            <a:pPr lvl="2"/>
            <a:r>
              <a:rPr lang="en-US" sz="1500" dirty="0" smtClean="0"/>
              <a:t>“There is one and only one social responsibility of business: to use its resources and engage in activities designed to increase its profits so long as it stays within the rules of the game, which is to say, engages in open and free competition, without deception or fraud.” </a:t>
            </a:r>
            <a:endParaRPr lang="en-US" sz="1500" strike="sngStrike" dirty="0" smtClean="0">
              <a:solidFill>
                <a:srgbClr val="FF3399"/>
              </a:solidFill>
            </a:endParaRPr>
          </a:p>
          <a:p>
            <a:r>
              <a:rPr lang="en-US" sz="1700" dirty="0" smtClean="0"/>
              <a:t>Stockholder theory says the manager’s duties are to:</a:t>
            </a:r>
          </a:p>
          <a:p>
            <a:pPr lvl="1"/>
            <a:r>
              <a:rPr lang="en-US" sz="1700" dirty="0" smtClean="0"/>
              <a:t>employ others by legal, non-fraudulent means.</a:t>
            </a:r>
          </a:p>
          <a:p>
            <a:pPr lvl="1"/>
            <a:r>
              <a:rPr lang="en-US" sz="1700" dirty="0" smtClean="0"/>
              <a:t>take a long view of shareholder interest (i.e. forego short-term gains in favor of long-term value).</a:t>
            </a:r>
            <a:endParaRPr lang="en-US" sz="17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Stockholder Theory (Cont.) </a:t>
            </a:r>
            <a:endParaRPr lang="en-US" dirty="0"/>
          </a:p>
        </p:txBody>
      </p:sp>
      <p:sp>
        <p:nvSpPr>
          <p:cNvPr id="3" name="Content Placeholder 2"/>
          <p:cNvSpPr>
            <a:spLocks noGrp="1"/>
          </p:cNvSpPr>
          <p:nvPr>
            <p:ph idx="1"/>
          </p:nvPr>
        </p:nvSpPr>
        <p:spPr/>
        <p:txBody>
          <a:bodyPr>
            <a:normAutofit/>
          </a:bodyPr>
          <a:lstStyle/>
          <a:p>
            <a:r>
              <a:rPr lang="en-US" dirty="0" smtClean="0"/>
              <a:t>The </a:t>
            </a:r>
            <a:r>
              <a:rPr lang="en-US" b="1" dirty="0" smtClean="0">
                <a:solidFill>
                  <a:srgbClr val="002060"/>
                </a:solidFill>
              </a:rPr>
              <a:t>stockholder</a:t>
            </a:r>
            <a:r>
              <a:rPr lang="en-US" dirty="0" smtClean="0"/>
              <a:t> theory provides a limited framework for moral argument.</a:t>
            </a:r>
          </a:p>
          <a:p>
            <a:pPr lvl="1"/>
            <a:r>
              <a:rPr lang="en-US" dirty="0" smtClean="0"/>
              <a:t>It assumes the free market has the ability to fully promote the interests of society at large.</a:t>
            </a:r>
          </a:p>
          <a:p>
            <a:pPr lvl="1"/>
            <a:r>
              <a:rPr lang="en-US" dirty="0" smtClean="0"/>
              <a:t>The singular pursuit of profit on the part of individuals or corporations does not maximize social welfare. </a:t>
            </a:r>
          </a:p>
          <a:p>
            <a:pPr lvl="1"/>
            <a:r>
              <a:rPr lang="en-US" dirty="0" smtClean="0"/>
              <a:t>Free markets can lead to monopolies and other circumstances that limit society members’ abilities to secure the common good.</a:t>
            </a:r>
          </a:p>
          <a:p>
            <a:endParaRPr lang="en-US" dirty="0"/>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Stakeholder Theory</a:t>
            </a:r>
            <a:endParaRPr lang="en-US" b="1" dirty="0"/>
          </a:p>
        </p:txBody>
      </p:sp>
      <p:sp>
        <p:nvSpPr>
          <p:cNvPr id="3" name="Content Placeholder 2"/>
          <p:cNvSpPr>
            <a:spLocks noGrp="1"/>
          </p:cNvSpPr>
          <p:nvPr>
            <p:ph idx="1"/>
          </p:nvPr>
        </p:nvSpPr>
        <p:spPr/>
        <p:txBody>
          <a:bodyPr>
            <a:normAutofit/>
          </a:bodyPr>
          <a:lstStyle/>
          <a:p>
            <a:r>
              <a:rPr lang="en-US" dirty="0" smtClean="0"/>
              <a:t>Stakeholder theory states:</a:t>
            </a:r>
          </a:p>
          <a:p>
            <a:pPr lvl="1"/>
            <a:r>
              <a:rPr lang="en-US" dirty="0" smtClean="0"/>
              <a:t>Managers are entrusted with a responsibility—fiduciary or otherwise—to all those who hold a stake in or a claim on the firm.</a:t>
            </a:r>
          </a:p>
          <a:p>
            <a:pPr lvl="1"/>
            <a:r>
              <a:rPr lang="en-US" dirty="0" smtClean="0"/>
              <a:t>Management must enact and follow policies that balance the rights of all stakeholders without impinging upon the rights of any one particular stakeholder.</a:t>
            </a:r>
          </a:p>
          <a:p>
            <a:r>
              <a:rPr lang="en-US" sz="2200" b="1" dirty="0" smtClean="0">
                <a:solidFill>
                  <a:srgbClr val="002060"/>
                </a:solidFill>
              </a:rPr>
              <a:t>Stakeholders</a:t>
            </a:r>
            <a:r>
              <a:rPr lang="en-US" sz="2200" dirty="0" smtClean="0">
                <a:solidFill>
                  <a:srgbClr val="FF3399"/>
                </a:solidFill>
              </a:rPr>
              <a:t> </a:t>
            </a:r>
            <a:r>
              <a:rPr lang="en-US" sz="2200" dirty="0" smtClean="0"/>
              <a:t>are</a:t>
            </a:r>
            <a:r>
              <a:rPr lang="en-US" dirty="0" smtClean="0"/>
              <a:t>:</a:t>
            </a:r>
          </a:p>
          <a:p>
            <a:pPr lvl="1"/>
            <a:r>
              <a:rPr lang="en-US" dirty="0" smtClean="0"/>
              <a:t>any group that vitally affects the corporation’s survival and success.</a:t>
            </a:r>
          </a:p>
          <a:p>
            <a:pPr lvl="1"/>
            <a:r>
              <a:rPr lang="en-US" dirty="0" smtClean="0"/>
              <a:t>any group whose interests the corporation vitally affects.</a:t>
            </a:r>
          </a:p>
          <a:p>
            <a:pPr lvl="1"/>
            <a:r>
              <a:rPr lang="en-US" dirty="0" smtClean="0"/>
              <a:t>stockholders, customers, employees, suppliers, and the local community. </a:t>
            </a:r>
          </a:p>
          <a:p>
            <a:pPr lvl="2"/>
            <a:r>
              <a:rPr lang="en-US" sz="1800" dirty="0" smtClean="0"/>
              <a:t>Other groups may also be considered stakeholders depending on the circumstances.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Stakeholder Theory (Cont.) </a:t>
            </a:r>
            <a:endParaRPr lang="en-US" dirty="0"/>
          </a:p>
        </p:txBody>
      </p:sp>
      <p:sp>
        <p:nvSpPr>
          <p:cNvPr id="3" name="Content Placeholder 2"/>
          <p:cNvSpPr>
            <a:spLocks noGrp="1"/>
          </p:cNvSpPr>
          <p:nvPr>
            <p:ph idx="1"/>
          </p:nvPr>
        </p:nvSpPr>
        <p:spPr/>
        <p:txBody>
          <a:bodyPr>
            <a:normAutofit/>
          </a:bodyPr>
          <a:lstStyle/>
          <a:p>
            <a:r>
              <a:rPr lang="en-US" b="1" dirty="0" smtClean="0">
                <a:solidFill>
                  <a:srgbClr val="002060"/>
                </a:solidFill>
              </a:rPr>
              <a:t>Stakeholders</a:t>
            </a:r>
            <a:r>
              <a:rPr lang="en-US" dirty="0" smtClean="0"/>
              <a:t> can stop participating if they feel that their interests haven't been considered</a:t>
            </a:r>
            <a:r>
              <a:rPr lang="en-US" dirty="0" smtClean="0">
                <a:solidFill>
                  <a:srgbClr val="FF3399"/>
                </a:solidFill>
              </a:rPr>
              <a:t> </a:t>
            </a:r>
            <a:r>
              <a:rPr lang="en-US" dirty="0" smtClean="0"/>
              <a:t>by management.</a:t>
            </a:r>
          </a:p>
          <a:p>
            <a:pPr lvl="1"/>
            <a:r>
              <a:rPr lang="en-US" smtClean="0"/>
              <a:t>Examples include:</a:t>
            </a:r>
            <a:endParaRPr lang="en-US" dirty="0" smtClean="0"/>
          </a:p>
          <a:p>
            <a:pPr lvl="2"/>
            <a:r>
              <a:rPr lang="en-US" dirty="0" smtClean="0"/>
              <a:t>Customers can stop buying the company’s products.</a:t>
            </a:r>
          </a:p>
          <a:p>
            <a:pPr lvl="2"/>
            <a:r>
              <a:rPr lang="en-US" dirty="0" smtClean="0"/>
              <a:t>Stockholders can sell their stock.</a:t>
            </a:r>
          </a:p>
          <a:p>
            <a:pPr lvl="2"/>
            <a:r>
              <a:rPr lang="en-US" dirty="0" smtClean="0"/>
              <a:t>Employees may need to continue working for the corporation even though they dislike practices of their employers or experience considerable stress due to their jobs.</a:t>
            </a:r>
          </a:p>
          <a:p>
            <a:pPr lvl="1"/>
            <a:endParaRPr lang="en-US" dirty="0" smtClean="0"/>
          </a:p>
          <a:p>
            <a:endParaRPr lang="en-US" dirty="0"/>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Social Contract Theory</a:t>
            </a:r>
            <a:endParaRPr lang="en-US" b="1" dirty="0"/>
          </a:p>
        </p:txBody>
      </p:sp>
      <p:sp>
        <p:nvSpPr>
          <p:cNvPr id="3" name="Content Placeholder 2"/>
          <p:cNvSpPr>
            <a:spLocks noGrp="1"/>
          </p:cNvSpPr>
          <p:nvPr>
            <p:ph idx="1"/>
          </p:nvPr>
        </p:nvSpPr>
        <p:spPr>
          <a:xfrm>
            <a:off x="457200" y="1524000"/>
            <a:ext cx="8229600" cy="4800600"/>
          </a:xfrm>
        </p:spPr>
        <p:txBody>
          <a:bodyPr>
            <a:normAutofit/>
          </a:bodyPr>
          <a:lstStyle/>
          <a:p>
            <a:r>
              <a:rPr lang="en-US" sz="1700" b="1" dirty="0" smtClean="0">
                <a:solidFill>
                  <a:srgbClr val="002060"/>
                </a:solidFill>
              </a:rPr>
              <a:t>Social</a:t>
            </a:r>
            <a:r>
              <a:rPr lang="en-US" sz="1700" dirty="0" smtClean="0"/>
              <a:t> </a:t>
            </a:r>
            <a:r>
              <a:rPr lang="en-US" sz="1700" b="1" dirty="0" smtClean="0">
                <a:solidFill>
                  <a:srgbClr val="002060"/>
                </a:solidFill>
              </a:rPr>
              <a:t>contract</a:t>
            </a:r>
            <a:r>
              <a:rPr lang="en-US" sz="1700" dirty="0" smtClean="0"/>
              <a:t> </a:t>
            </a:r>
            <a:r>
              <a:rPr lang="en-US" sz="1700" b="1" dirty="0" smtClean="0">
                <a:solidFill>
                  <a:srgbClr val="002060"/>
                </a:solidFill>
              </a:rPr>
              <a:t>theory</a:t>
            </a:r>
            <a:r>
              <a:rPr lang="en-US" sz="1700" dirty="0" smtClean="0"/>
              <a:t> places social responsibilities on corporate managers to consider the needs of a society.</a:t>
            </a:r>
          </a:p>
          <a:p>
            <a:pPr lvl="1"/>
            <a:r>
              <a:rPr lang="en-US" sz="1700" dirty="0" smtClean="0"/>
              <a:t>What conditions would have to be met for the members of a society to agree to allow a corporation to be formed?</a:t>
            </a:r>
          </a:p>
          <a:p>
            <a:pPr lvl="1"/>
            <a:r>
              <a:rPr lang="en-US" sz="1700" dirty="0" smtClean="0"/>
              <a:t>Corporations are expected to add</a:t>
            </a:r>
            <a:r>
              <a:rPr lang="en-US" sz="1700" dirty="0" smtClean="0">
                <a:solidFill>
                  <a:srgbClr val="FF3399"/>
                </a:solidFill>
              </a:rPr>
              <a:t> </a:t>
            </a:r>
            <a:r>
              <a:rPr lang="en-US" sz="1700" dirty="0" smtClean="0"/>
              <a:t>more value to society that it consumes.</a:t>
            </a:r>
          </a:p>
          <a:p>
            <a:r>
              <a:rPr lang="en-US" sz="1700" dirty="0" smtClean="0"/>
              <a:t>The</a:t>
            </a:r>
            <a:r>
              <a:rPr lang="en-US" sz="1700" dirty="0" smtClean="0">
                <a:solidFill>
                  <a:srgbClr val="FF3399"/>
                </a:solidFill>
              </a:rPr>
              <a:t> </a:t>
            </a:r>
            <a:r>
              <a:rPr lang="en-US" sz="1700" b="1" dirty="0">
                <a:solidFill>
                  <a:srgbClr val="002060"/>
                </a:solidFill>
              </a:rPr>
              <a:t>s</a:t>
            </a:r>
            <a:r>
              <a:rPr lang="en-US" sz="1700" b="1" dirty="0" smtClean="0">
                <a:solidFill>
                  <a:srgbClr val="002060"/>
                </a:solidFill>
              </a:rPr>
              <a:t>ocial</a:t>
            </a:r>
            <a:r>
              <a:rPr lang="en-US" sz="1700" dirty="0" smtClean="0"/>
              <a:t> </a:t>
            </a:r>
            <a:r>
              <a:rPr lang="en-US" sz="1700" b="1" dirty="0" smtClean="0">
                <a:solidFill>
                  <a:srgbClr val="002060"/>
                </a:solidFill>
              </a:rPr>
              <a:t>contract has</a:t>
            </a:r>
            <a:r>
              <a:rPr lang="en-US" sz="1700" dirty="0" smtClean="0">
                <a:solidFill>
                  <a:srgbClr val="FF3399"/>
                </a:solidFill>
              </a:rPr>
              <a:t> </a:t>
            </a:r>
            <a:r>
              <a:rPr lang="en-US" sz="1700" dirty="0" smtClean="0"/>
              <a:t>two components:</a:t>
            </a:r>
          </a:p>
          <a:p>
            <a:pPr lvl="1"/>
            <a:r>
              <a:rPr lang="en-US" sz="1700" dirty="0" smtClean="0"/>
              <a:t>Social welfare.</a:t>
            </a:r>
          </a:p>
          <a:p>
            <a:pPr lvl="2"/>
            <a:r>
              <a:rPr lang="en-US" sz="1700" dirty="0" smtClean="0"/>
              <a:t>Corporations must provide greater benefits than their associated costs, or society would not allow their creation.</a:t>
            </a:r>
          </a:p>
          <a:p>
            <a:pPr lvl="2"/>
            <a:r>
              <a:rPr lang="en-US" sz="1700" dirty="0" smtClean="0"/>
              <a:t>Managers are obligated to pursue profits in ways that are compatible with the well-being of society as a whole.</a:t>
            </a:r>
          </a:p>
          <a:p>
            <a:pPr lvl="1"/>
            <a:r>
              <a:rPr lang="en-US" sz="1500" b="1" dirty="0" smtClean="0">
                <a:solidFill>
                  <a:srgbClr val="002060"/>
                </a:solidFill>
              </a:rPr>
              <a:t>Justice</a:t>
            </a:r>
            <a:r>
              <a:rPr lang="en-US" sz="1500" dirty="0" smtClean="0"/>
              <a:t>.</a:t>
            </a:r>
          </a:p>
          <a:p>
            <a:pPr lvl="2"/>
            <a:r>
              <a:rPr lang="en-US" sz="1700" dirty="0" smtClean="0"/>
              <a:t>Corporations must pursue profits legally, without fraud or deception, and avoid actions that harm society.</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6QLnjpDmemWvdkPv8CNhLB"/>
</p:tagLst>
</file>

<file path=ppt/tags/tag2.xml><?xml version="1.0" encoding="utf-8"?>
<p:tagLst xmlns:a="http://schemas.openxmlformats.org/drawingml/2006/main" xmlns:r="http://schemas.openxmlformats.org/officeDocument/2006/relationships" xmlns:p="http://schemas.openxmlformats.org/presentationml/2006/main">
  <p:tag name="DVSHAPEID" val="K4nqtrpMJHznzW6iQWuGbY"/>
</p:tagLst>
</file>

<file path=ppt/tags/tag3.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4.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5.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6.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7.xml><?xml version="1.0" encoding="utf-8"?>
<p:tagLst xmlns:a="http://schemas.openxmlformats.org/drawingml/2006/main" xmlns:r="http://schemas.openxmlformats.org/officeDocument/2006/relationships" xmlns:p="http://schemas.openxmlformats.org/presentationml/2006/main">
  <p:tag name="DVSECTIONID" val="GeXH6ortg5F8MBDBCXffNY"/>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4178</Words>
  <Application>Microsoft Office PowerPoint</Application>
  <PresentationFormat>On-screen Show (4:3)</PresentationFormat>
  <Paragraphs>382</Paragraphs>
  <Slides>36</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Arial Black</vt:lpstr>
      <vt:lpstr>Calibri</vt:lpstr>
      <vt:lpstr>Calibri Light</vt:lpstr>
      <vt:lpstr>EucrosiaUPC</vt:lpstr>
      <vt:lpstr>Georgia</vt:lpstr>
      <vt:lpstr>Times New Roman</vt:lpstr>
      <vt:lpstr>Office Theme</vt:lpstr>
      <vt:lpstr>Managing and Using Information Systems:  A Strategic Approach – Fifth Edition</vt:lpstr>
      <vt:lpstr>Learning Objectives</vt:lpstr>
      <vt:lpstr>Real World Example</vt:lpstr>
      <vt:lpstr>Responsible Computing</vt:lpstr>
      <vt:lpstr>Stockholder Theory</vt:lpstr>
      <vt:lpstr>Stockholder Theory (Cont.) </vt:lpstr>
      <vt:lpstr>Stakeholder Theory</vt:lpstr>
      <vt:lpstr>Stakeholder Theory (Cont.) </vt:lpstr>
      <vt:lpstr>Social Contract Theory</vt:lpstr>
      <vt:lpstr>Social Contract Theory (Cont.)</vt:lpstr>
      <vt:lpstr>PowerPoint Presentation</vt:lpstr>
      <vt:lpstr>Corporate Social Responsibility</vt:lpstr>
      <vt:lpstr>Green Computing</vt:lpstr>
      <vt:lpstr>Green Computing (Cont.) </vt:lpstr>
      <vt:lpstr>Ethical Tensions with Governments</vt:lpstr>
      <vt:lpstr>Papa: Privacy, Accuracy, Property, and Accessibility</vt:lpstr>
      <vt:lpstr>PowerPoint Presentation</vt:lpstr>
      <vt:lpstr>Privacy</vt:lpstr>
      <vt:lpstr>Privacy (Cont.) </vt:lpstr>
      <vt:lpstr>The Right for Privacy</vt:lpstr>
      <vt:lpstr>Privacy Legislation: United States</vt:lpstr>
      <vt:lpstr>Additional Privacy Legislation</vt:lpstr>
      <vt:lpstr>U.S. and European Legislation</vt:lpstr>
      <vt:lpstr>Accuracy</vt:lpstr>
      <vt:lpstr>Property</vt:lpstr>
      <vt:lpstr>Accessibility</vt:lpstr>
      <vt:lpstr>A Manager’s Role in Ethical  Information Control</vt:lpstr>
      <vt:lpstr>Security and Controls</vt:lpstr>
      <vt:lpstr>Security and Controls (Cont.) </vt:lpstr>
      <vt:lpstr>PowerPoint Presentation</vt:lpstr>
      <vt:lpstr>PowerPoint Presentation</vt:lpstr>
      <vt:lpstr>Approaches to Reduce Threats</vt:lpstr>
      <vt:lpstr>PowerPoint Presentation</vt:lpstr>
      <vt:lpstr>Match each normative theory of business ethics to its primary objective. </vt:lpstr>
      <vt:lpstr>Match the critical question or managerial concerns with the information control issue it addresses. </vt:lpstr>
      <vt:lpstr>Bradley Manning, a U.S. intelligence officer, took over 500,000 documents from the U.S. State Department and gave them to a public Web site called Wikileaks for publication. These documents were far ranging in their content.  Match the actions below with the failure to control and the misuse of sensitive information.</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 Strategic Use of Information Resources</dc:title>
  <dc:subject>Managing and Using Information Systems: A Strategic Approach 5ed</dc:subject>
  <dc:creator/>
  <dc:description>Managing and Using Information Systems: A Strategic Approach 5ed
By Keri Pearlson &amp; Carol Saunders
PowerPoint files by Michelle Ramim, Ph.D. (ramim@nova.edu)</dc:description>
  <cp:lastModifiedBy/>
  <cp:revision>1</cp:revision>
  <dcterms:created xsi:type="dcterms:W3CDTF">2010-02-01T21:08:06Z</dcterms:created>
  <dcterms:modified xsi:type="dcterms:W3CDTF">2014-04-07T20:38:20Z</dcterms:modified>
</cp:coreProperties>
</file>