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4" r:id="rId1"/>
  </p:sldMasterIdLst>
  <p:notesMasterIdLst>
    <p:notesMasterId r:id="rId36"/>
  </p:notesMasterIdLst>
  <p:handoutMasterIdLst>
    <p:handoutMasterId r:id="rId37"/>
  </p:handoutMasterIdLst>
  <p:sldIdLst>
    <p:sldId id="259" r:id="rId2"/>
    <p:sldId id="327" r:id="rId3"/>
    <p:sldId id="355" r:id="rId4"/>
    <p:sldId id="356" r:id="rId5"/>
    <p:sldId id="329" r:id="rId6"/>
    <p:sldId id="330" r:id="rId7"/>
    <p:sldId id="336" r:id="rId8"/>
    <p:sldId id="358" r:id="rId9"/>
    <p:sldId id="337" r:id="rId10"/>
    <p:sldId id="338" r:id="rId11"/>
    <p:sldId id="331" r:id="rId12"/>
    <p:sldId id="339" r:id="rId13"/>
    <p:sldId id="332" r:id="rId14"/>
    <p:sldId id="340" r:id="rId15"/>
    <p:sldId id="333" r:id="rId16"/>
    <p:sldId id="341" r:id="rId17"/>
    <p:sldId id="335" r:id="rId18"/>
    <p:sldId id="346" r:id="rId19"/>
    <p:sldId id="343" r:id="rId20"/>
    <p:sldId id="344" r:id="rId21"/>
    <p:sldId id="345" r:id="rId22"/>
    <p:sldId id="359" r:id="rId23"/>
    <p:sldId id="360" r:id="rId24"/>
    <p:sldId id="347" r:id="rId25"/>
    <p:sldId id="362" r:id="rId26"/>
    <p:sldId id="348" r:id="rId27"/>
    <p:sldId id="308" r:id="rId28"/>
    <p:sldId id="363" r:id="rId29"/>
    <p:sldId id="349" r:id="rId30"/>
    <p:sldId id="309" r:id="rId31"/>
    <p:sldId id="310" r:id="rId32"/>
    <p:sldId id="364" r:id="rId33"/>
    <p:sldId id="365" r:id="rId34"/>
    <p:sldId id="366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576">
          <p15:clr>
            <a:srgbClr val="A4A3A4"/>
          </p15:clr>
        </p15:guide>
        <p15:guide id="3" pos="2880">
          <p15:clr>
            <a:srgbClr val="A4A3A4"/>
          </p15:clr>
        </p15:guide>
        <p15:guide id="4" pos="28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99"/>
    <a:srgbClr val="333300"/>
    <a:srgbClr val="800000"/>
    <a:srgbClr val="800040"/>
    <a:srgbClr val="CC66F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08" autoAdjust="0"/>
    <p:restoredTop sz="85689" autoAdjust="0"/>
  </p:normalViewPr>
  <p:slideViewPr>
    <p:cSldViewPr>
      <p:cViewPr varScale="1">
        <p:scale>
          <a:sx n="85" d="100"/>
          <a:sy n="85" d="100"/>
        </p:scale>
        <p:origin x="1008" y="114"/>
      </p:cViewPr>
      <p:guideLst>
        <p:guide orient="horz" pos="2160"/>
        <p:guide orient="horz" pos="576"/>
        <p:guide pos="2880"/>
        <p:guide pos="288"/>
      </p:guideLst>
    </p:cSldViewPr>
  </p:slideViewPr>
  <p:outlineViewPr>
    <p:cViewPr>
      <p:scale>
        <a:sx n="33" d="100"/>
        <a:sy n="33" d="100"/>
      </p:scale>
      <p:origin x="0" y="156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F84FDE-0439-764E-8C95-7DE1046C6359}" type="datetimeFigureOut">
              <a:rPr lang="en-US" smtClean="0"/>
              <a:pPr/>
              <a:t>11/27/2013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F38717-C43E-E34B-9E0D-747EBC7595D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14329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4506C0-3FFE-45A5-803D-9F4FC5464A70}" type="datetimeFigureOut">
              <a:rPr lang="en-US" smtClean="0"/>
              <a:pPr/>
              <a:t>11/27/2013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646707-6BBD-41A9-B4DF-0C76A73A2D2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4723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0781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54465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IT managers must be involved in ongoing and consistent risk identification, actively recogniz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ing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monitor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ing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changes to the IS organization and environment that may affect SoX compliance and continuously improv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ing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IS process maturity.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27052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0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COBIT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provides guidelines about who in the organization should be making decisions about the IT processes, resources, and information.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2434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 CIO needs to acquire and manage the considerable IT resources to make SoX compliance a reality.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8957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decision right is an important organizational design variable since it indicates who in the organization has the responsibility to initiate, supply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information for, approve, implement, and control various types of decisions.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52947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recent global survey found that 70.6% of the participating organizations are centralized in terms of IT, 13.5% are decentralized, and 12.7% are federated.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81561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Many companies adopt a form of federal IT yet still count themselves as either decentralized or centralized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sz="1200" b="0" strike="sng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34588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Sometimes the centralized/decentralized/federal approaches to governance are not fine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tuned enough to help managers deal with the many contingencies facing today’s organizations.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6690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When the CIO has a high level of decision rights and accountability, the firm is likely to be at maturity Level 3. 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When both the decision rights and accountability are low, the firm is likely to be </a:t>
            </a:r>
            <a:r>
              <a:rPr lang="en-US" b="0" strike="noStrike" dirty="0" smtClean="0"/>
              <a:t>at</a:t>
            </a:r>
            <a:r>
              <a:rPr lang="en-US" dirty="0" smtClean="0"/>
              <a:t> Level 1.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1109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each decision category, the organization adopts an archetype as the means to obtain inputs for decisions and to assign responsibility for them.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32411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There is no </a:t>
            </a:r>
            <a:r>
              <a:rPr lang="en-US" i="1" u="sng" dirty="0" smtClean="0"/>
              <a:t>best</a:t>
            </a:r>
            <a:r>
              <a:rPr lang="en-US" dirty="0" smtClean="0"/>
              <a:t> arrangement for the allocation of decision rights. </a:t>
            </a:r>
          </a:p>
          <a:p>
            <a:r>
              <a:rPr lang="en-US" dirty="0" smtClean="0"/>
              <a:t>The most appropriate arrangement depends on a number of factors, including the type of performance indicator.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21215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If the IS organization is viewed as being critical for the organization to achieve its strategic goals, the C-level executives are likely to be on the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ommittee.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4614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0DD67-BFA6-4286-820B-4A39AE649EA6}" type="datetime1">
              <a:rPr lang="en-US" smtClean="0"/>
              <a:t>11/27/2013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(c) 2013 John Wiley &amp; Sons, Inc.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6828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72AEE-7F12-47FE-AE67-2EFE7AA4F41F}" type="datetime1">
              <a:rPr lang="en-US" smtClean="0"/>
              <a:t>11/27/2013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(c) 2013 John Wiley &amp; Sons, Inc.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542375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72AEE-7F12-47FE-AE67-2EFE7AA4F41F}" type="datetime1">
              <a:rPr lang="en-US" smtClean="0"/>
              <a:t>11/27/2013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(c) 2013 John Wiley &amp; Sons, Inc.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7782317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0BFE4-5DFD-4B2B-973B-32A3BFAD8A77}" type="datetime1">
              <a:rPr lang="en-US" smtClean="0"/>
              <a:t>11/27/2013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(c) 2013 John Wiley &amp; Sons, Inc.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96408-AB71-4295-B54D-F83188C8063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lide Number Placeholder 3"/>
          <p:cNvSpPr txBox="1">
            <a:spLocks/>
          </p:cNvSpPr>
          <p:nvPr userDrawn="1"/>
        </p:nvSpPr>
        <p:spPr>
          <a:xfrm>
            <a:off x="6477000" y="63404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8-</a:t>
            </a:r>
            <a:fld id="{515FC477-0A05-4F3E-8EE9-E015C9089D56}" type="slidenum"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59405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480C5-D2D2-49A1-8A5B-F605777DAA08}" type="datetime1">
              <a:rPr lang="en-US" smtClean="0"/>
              <a:t>11/27/2013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(c) 2013 John Wiley &amp; Sons, Inc.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028572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A29DB-109C-4529-9584-4BC878298A41}" type="datetime1">
              <a:rPr lang="en-US" smtClean="0"/>
              <a:t>11/27/2013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(c) 2013 John Wiley &amp; Sons, Inc.</a:t>
            </a: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Slide Number Placeholder 3"/>
          <p:cNvSpPr txBox="1">
            <a:spLocks/>
          </p:cNvSpPr>
          <p:nvPr userDrawn="1"/>
        </p:nvSpPr>
        <p:spPr>
          <a:xfrm>
            <a:off x="6477000" y="63404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8-</a:t>
            </a:r>
            <a:fld id="{515FC477-0A05-4F3E-8EE9-E015C9089D56}" type="slidenum"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525611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72AEE-7F12-47FE-AE67-2EFE7AA4F41F}" type="datetime1">
              <a:rPr lang="en-US" smtClean="0"/>
              <a:t>11/27/2013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(c) 2013 John Wiley &amp; Sons, Inc.</a:t>
            </a:r>
            <a:endParaRPr lang="en-US" dirty="0" smtClean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3954733"/>
      </p:ext>
    </p:extLst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72AEE-7F12-47FE-AE67-2EFE7AA4F41F}" type="datetime1">
              <a:rPr lang="en-US" smtClean="0"/>
              <a:t>11/27/2013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(c) 2013 John Wiley &amp; Sons, Inc.</a:t>
            </a:r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879315"/>
      </p:ext>
    </p:extLst>
  </p:cSld>
  <p:clrMapOvr>
    <a:masterClrMapping/>
  </p:clrMapOvr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A4057-1337-4043-B323-1306BE56582F}" type="datetime1">
              <a:rPr lang="en-US" smtClean="0"/>
              <a:t>11/27/2013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(c) 2013 John Wiley &amp; Sons, Inc.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3"/>
          <p:cNvSpPr txBox="1">
            <a:spLocks/>
          </p:cNvSpPr>
          <p:nvPr userDrawn="1"/>
        </p:nvSpPr>
        <p:spPr>
          <a:xfrm>
            <a:off x="6477000" y="63404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8-</a:t>
            </a:r>
            <a:fld id="{515FC477-0A05-4F3E-8EE9-E015C9089D56}" type="slidenum"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408122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72AEE-7F12-47FE-AE67-2EFE7AA4F41F}" type="datetime1">
              <a:rPr lang="en-US" smtClean="0"/>
              <a:t>11/27/2013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(c) 2013 John Wiley &amp; Sons, Inc.</a:t>
            </a: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949767"/>
      </p:ext>
    </p:extLst>
  </p:cSld>
  <p:clrMapOvr>
    <a:masterClrMapping/>
  </p:clrMapOvr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72AEE-7F12-47FE-AE67-2EFE7AA4F41F}" type="datetime1">
              <a:rPr lang="en-US" smtClean="0"/>
              <a:t>11/27/2013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(c) 2013 John Wiley &amp; Sons, Inc.</a:t>
            </a: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851716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A72AEE-7F12-47FE-AE67-2EFE7AA4F41F}" type="datetime1">
              <a:rPr lang="en-US" smtClean="0"/>
              <a:t>11/27/2013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(c) 2013 John Wiley &amp; Sons, Inc.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5FC477-0A05-4F3E-8EE9-E015C9089D5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2842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ransition spd="slow">
    <p:fade/>
  </p:transition>
  <p:timing>
    <p:tnLst>
      <p:par>
        <p:cTn id="1" dur="indefinite" restart="never" nodeType="tmRoot"/>
      </p:par>
    </p:tnLst>
  </p:timing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04800" y="228601"/>
            <a:ext cx="8534400" cy="761999"/>
          </a:xfrm>
        </p:spPr>
        <p:txBody>
          <a:bodyPr>
            <a:normAutofit fontScale="90000"/>
          </a:bodyPr>
          <a:lstStyle/>
          <a:p>
            <a:pPr algn="ctr"/>
            <a:r>
              <a:rPr kumimoji="1" lang="en-US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Managing and Using Information Systems: </a:t>
            </a:r>
            <a:br>
              <a:rPr kumimoji="1" lang="en-US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</a:br>
            <a:r>
              <a:rPr kumimoji="1" lang="en-US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A Strategic Approach – Fifth Edition</a:t>
            </a:r>
            <a:endParaRPr 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0" y="4876800"/>
            <a:ext cx="9144000" cy="838200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en-US" sz="2400" b="1" i="1" dirty="0" smtClean="0"/>
              <a:t>Governance of the </a:t>
            </a:r>
          </a:p>
          <a:p>
            <a:pPr algn="ctr">
              <a:lnSpc>
                <a:spcPct val="80000"/>
              </a:lnSpc>
            </a:pPr>
            <a:r>
              <a:rPr lang="en-US" sz="2400" b="1" i="1" dirty="0" smtClean="0"/>
              <a:t>Information Systems Organization</a:t>
            </a:r>
            <a:endParaRPr lang="en-US" sz="2000" b="1" i="1" dirty="0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9144000" cy="365125"/>
          </a:xfrm>
        </p:spPr>
        <p:txBody>
          <a:bodyPr/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(c) 2013 John Wiley &amp; Sons, Inc.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Subtitle 2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914400" y="1371600"/>
            <a:ext cx="7315200" cy="609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 baseline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80000"/>
              </a:lnSpc>
            </a:pPr>
            <a:r>
              <a:rPr kumimoji="1" lang="en-US" sz="2400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Keri </a:t>
            </a:r>
            <a:r>
              <a:rPr kumimoji="1" lang="en-US" sz="2400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Pearlson and </a:t>
            </a:r>
            <a:r>
              <a:rPr kumimoji="1" lang="en-US" sz="2400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Carol Saunders</a:t>
            </a:r>
            <a:endParaRPr lang="en-US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Subtitle 2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3276600" y="4085172"/>
            <a:ext cx="2252579" cy="5630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 baseline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i="1" dirty="0" smtClean="0"/>
              <a:t>Chapter 8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52400" y="5948560"/>
            <a:ext cx="1676400" cy="833240"/>
          </a:xfrm>
          <a:prstGeom prst="rect">
            <a:avLst/>
          </a:prstGeom>
        </p:spPr>
      </p:pic>
      <p:sp>
        <p:nvSpPr>
          <p:cNvPr id="11" name="Subtitle 2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0" y="5867400"/>
            <a:ext cx="9144000" cy="685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6">
                  <a:lumMod val="50000"/>
                </a:schemeClr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i="1" u="none" strike="noStrike" kern="1200" cap="none" spc="0" normalizeH="0" baseline="0" noProof="0" dirty="0" smtClean="0">
                <a:ln>
                  <a:noFill/>
                </a:ln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PowerPoint</a:t>
            </a:r>
            <a:r>
              <a:rPr kumimoji="0" lang="en-US" i="1" u="none" strike="noStrike" kern="1200" cap="none" spc="0" normalizeH="0" baseline="30000" noProof="0" dirty="0" smtClean="0">
                <a:ln>
                  <a:noFill/>
                </a:ln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®</a:t>
            </a:r>
            <a:r>
              <a:rPr kumimoji="0" lang="en-US" i="1" u="none" strike="noStrike" kern="1200" cap="none" spc="0" normalizeH="0" baseline="0" noProof="0" dirty="0" smtClean="0">
                <a:ln>
                  <a:noFill/>
                </a:ln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 </a:t>
            </a:r>
            <a:r>
              <a:rPr lang="en-US" i="1" dirty="0"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fil</a:t>
            </a:r>
            <a:r>
              <a:rPr kumimoji="0" lang="en-US" i="1" u="none" strike="noStrike" kern="1200" cap="none" spc="0" normalizeH="0" baseline="0" noProof="0" dirty="0" smtClean="0">
                <a:ln>
                  <a:noFill/>
                </a:ln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es</a:t>
            </a:r>
            <a:r>
              <a:rPr kumimoji="0" lang="en-US" i="1" u="none" strike="noStrike" kern="1200" cap="none" spc="0" normalizeH="0" noProof="0" dirty="0" smtClean="0">
                <a:ln>
                  <a:noFill/>
                </a:ln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 by Michelle M. Ramim</a:t>
            </a:r>
          </a:p>
          <a:p>
            <a:pPr lvl="0" algn="ctr">
              <a:lnSpc>
                <a:spcPct val="80000"/>
              </a:lnSpc>
              <a:spcBef>
                <a:spcPct val="20000"/>
              </a:spcBef>
              <a:buClr>
                <a:schemeClr val="accent6">
                  <a:lumMod val="50000"/>
                </a:schemeClr>
              </a:buClr>
            </a:pPr>
            <a:r>
              <a:rPr lang="en-US" sz="1200" i="1" dirty="0" smtClean="0">
                <a:solidFill>
                  <a:srgbClr val="33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Huizenga School of Business and Entrepreneurship</a:t>
            </a:r>
          </a:p>
          <a:p>
            <a:pPr lvl="0" algn="ctr">
              <a:lnSpc>
                <a:spcPct val="80000"/>
              </a:lnSpc>
              <a:spcBef>
                <a:spcPct val="20000"/>
              </a:spcBef>
              <a:buClr>
                <a:schemeClr val="accent6">
                  <a:lumMod val="50000"/>
                </a:schemeClr>
              </a:buClr>
            </a:pPr>
            <a:r>
              <a:rPr lang="en-US" sz="1200" i="1" dirty="0" smtClean="0">
                <a:solidFill>
                  <a:srgbClr val="33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Nova Southeastern University</a:t>
            </a:r>
            <a:endParaRPr kumimoji="0" lang="en-US" sz="1600" i="1" u="none" strike="noStrike" kern="1200" cap="none" spc="0" normalizeH="0" baseline="0" noProof="0" dirty="0">
              <a:ln>
                <a:noFill/>
              </a:ln>
              <a:solidFill>
                <a:srgbClr val="33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0" y="762000"/>
            <a:ext cx="9144000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1700" dirty="0">
                <a:solidFill>
                  <a:schemeClr val="tx1"/>
                </a:solidFill>
              </a:rPr>
              <a:t>Figure </a:t>
            </a:r>
            <a:r>
              <a:rPr lang="en-US" sz="1700" dirty="0" smtClean="0"/>
              <a:t>8.3  Federal IT.</a:t>
            </a:r>
            <a:endParaRPr lang="en-US" sz="1700" dirty="0"/>
          </a:p>
        </p:txBody>
      </p:sp>
      <p:pic>
        <p:nvPicPr>
          <p:cNvPr id="5" name="Picture 3" descr="c08f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219200"/>
            <a:ext cx="6400800" cy="495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36A2"/>
                </a:solidFill>
              </a:rPr>
              <a:t>Another Perspective on IT Governance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Peter Weill and his colleagues define IT governance as “specifying the </a:t>
            </a:r>
            <a:r>
              <a:rPr lang="en-US" sz="2200" b="1" dirty="0" smtClean="0">
                <a:solidFill>
                  <a:srgbClr val="002060"/>
                </a:solidFill>
              </a:rPr>
              <a:t>decision</a:t>
            </a:r>
            <a:r>
              <a:rPr lang="en-US" dirty="0" smtClean="0"/>
              <a:t> </a:t>
            </a:r>
            <a:r>
              <a:rPr lang="en-US" sz="2200" b="1" dirty="0" smtClean="0">
                <a:solidFill>
                  <a:srgbClr val="002060"/>
                </a:solidFill>
              </a:rPr>
              <a:t>rights</a:t>
            </a:r>
            <a:r>
              <a:rPr lang="en-US" dirty="0" smtClean="0"/>
              <a:t> and </a:t>
            </a:r>
            <a:r>
              <a:rPr lang="en-US" sz="2200" b="1" dirty="0" smtClean="0">
                <a:solidFill>
                  <a:srgbClr val="002060"/>
                </a:solidFill>
              </a:rPr>
              <a:t>accountability</a:t>
            </a:r>
            <a:r>
              <a:rPr lang="en-US" dirty="0" smtClean="0"/>
              <a:t> framework to encourage desirable behavior in using IT.”</a:t>
            </a:r>
          </a:p>
          <a:p>
            <a:r>
              <a:rPr lang="en-US" dirty="0" smtClean="0"/>
              <a:t>IT governance is not about what decisions are actually made.</a:t>
            </a:r>
          </a:p>
          <a:p>
            <a:pPr lvl="1"/>
            <a:r>
              <a:rPr lang="en-US" dirty="0" smtClean="0"/>
              <a:t>Who is making the decisions (i.e., who holds the decision rights) and how the decision makers are held accountable for them.</a:t>
            </a:r>
          </a:p>
          <a:p>
            <a:r>
              <a:rPr lang="en-US" dirty="0" smtClean="0"/>
              <a:t>Match the manager’s decision rights with his or her accountability for a decision.</a:t>
            </a:r>
          </a:p>
          <a:p>
            <a:r>
              <a:rPr lang="en-US" dirty="0" smtClean="0"/>
              <a:t>Figure 8.4 indicates what happens when there is a mismatch. </a:t>
            </a:r>
          </a:p>
          <a:p>
            <a:r>
              <a:rPr lang="en-US" sz="2200" b="1" dirty="0" smtClean="0">
                <a:solidFill>
                  <a:srgbClr val="002060"/>
                </a:solidFill>
              </a:rPr>
              <a:t>Mismatches</a:t>
            </a:r>
            <a:r>
              <a:rPr lang="en-US" dirty="0" smtClean="0"/>
              <a:t> result in either an oversupply of IT resources or the inability of IT to meet business demand.</a:t>
            </a:r>
          </a:p>
          <a:p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0" y="762000"/>
            <a:ext cx="9144000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1700" dirty="0">
                <a:solidFill>
                  <a:schemeClr val="tx1"/>
                </a:solidFill>
              </a:rPr>
              <a:t>Figure </a:t>
            </a:r>
            <a:r>
              <a:rPr lang="en-US" sz="1700" dirty="0" smtClean="0"/>
              <a:t>8.4  IS decision rights-accountability gap.</a:t>
            </a:r>
            <a:endParaRPr lang="en-US" sz="1700" dirty="0"/>
          </a:p>
        </p:txBody>
      </p:sp>
      <p:pic>
        <p:nvPicPr>
          <p:cNvPr id="48130" name="Picture 2" descr="ftp://smandemod:jws&amp;ILEI$@ftp.wiley.com/Pearlson/Final%20Images/C08GR/c08f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447800"/>
            <a:ext cx="6882335" cy="4953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85800"/>
            <a:ext cx="8229600" cy="9144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Another Perspective on IT Governance</a:t>
            </a:r>
            <a:br>
              <a:rPr lang="en-US" b="1" dirty="0" smtClean="0">
                <a:solidFill>
                  <a:srgbClr val="0036A2"/>
                </a:solidFill>
              </a:rPr>
            </a:br>
            <a:r>
              <a:rPr lang="en-US" b="1" dirty="0" smtClean="0">
                <a:solidFill>
                  <a:srgbClr val="0036A2"/>
                </a:solidFill>
              </a:rPr>
              <a:t>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297363"/>
          </a:xfrm>
        </p:spPr>
        <p:txBody>
          <a:bodyPr>
            <a:noAutofit/>
          </a:bodyPr>
          <a:lstStyle/>
          <a:p>
            <a:r>
              <a:rPr lang="en-US" sz="1700" dirty="0" smtClean="0"/>
              <a:t>Good IT governance provides a structure to make good decisions.</a:t>
            </a:r>
          </a:p>
          <a:p>
            <a:r>
              <a:rPr lang="en-US" sz="1700" dirty="0" smtClean="0"/>
              <a:t>IT governance has two major components: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700" dirty="0" smtClean="0"/>
              <a:t>The assignment of decision-making </a:t>
            </a:r>
            <a:r>
              <a:rPr lang="en-US" b="1" dirty="0" smtClean="0">
                <a:solidFill>
                  <a:srgbClr val="002060"/>
                </a:solidFill>
              </a:rPr>
              <a:t>authority</a:t>
            </a:r>
            <a:r>
              <a:rPr lang="en-US" sz="1700" dirty="0" smtClean="0"/>
              <a:t> and </a:t>
            </a:r>
            <a:r>
              <a:rPr lang="en-US" b="1" dirty="0" smtClean="0">
                <a:solidFill>
                  <a:srgbClr val="002060"/>
                </a:solidFill>
              </a:rPr>
              <a:t>responsibility</a:t>
            </a:r>
            <a:r>
              <a:rPr lang="en-US" sz="1700" dirty="0" smtClean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700" dirty="0" smtClean="0"/>
              <a:t>The decision-making mechanisms (e.g., steering committees, review boards, policies).</a:t>
            </a:r>
          </a:p>
          <a:p>
            <a:pPr marL="457200" indent="-457200"/>
            <a:r>
              <a:rPr lang="en-US" sz="1700" dirty="0" smtClean="0"/>
              <a:t>Weill and his colleagues proposed five generally applicable categories of IT decisions:</a:t>
            </a:r>
          </a:p>
          <a:p>
            <a:pPr marL="685800" lvl="1" indent="-457200"/>
            <a:r>
              <a:rPr lang="en-US" sz="1500" dirty="0" smtClean="0"/>
              <a:t>IT principles, IT architecture, IT infrastructure strategies, business application needs, and IT investment and prioritization. </a:t>
            </a:r>
          </a:p>
          <a:p>
            <a:pPr marL="685800" lvl="1" indent="-457200"/>
            <a:r>
              <a:rPr lang="en-US" sz="1500" dirty="0" smtClean="0"/>
              <a:t>Figure 8.5 provides a description of these decision categories with an example of major IS activities affected by them.</a:t>
            </a:r>
          </a:p>
        </p:txBody>
      </p:sp>
    </p:spTree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0" y="685800"/>
            <a:ext cx="9144000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1700" dirty="0" smtClean="0">
                <a:solidFill>
                  <a:schemeClr val="tx1"/>
                </a:solidFill>
              </a:rPr>
              <a:t>Figure </a:t>
            </a:r>
            <a:r>
              <a:rPr lang="en-US" sz="1700" dirty="0" smtClean="0"/>
              <a:t>8.5  Five major categories of IT decisions.</a:t>
            </a:r>
            <a:endParaRPr lang="en-US" sz="17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8155902"/>
              </p:ext>
            </p:extLst>
          </p:nvPr>
        </p:nvGraphicFramePr>
        <p:xfrm>
          <a:off x="457200" y="1219200"/>
          <a:ext cx="8229599" cy="4698843"/>
        </p:xfrm>
        <a:graphic>
          <a:graphicData uri="http://schemas.openxmlformats.org/drawingml/2006/table">
            <a:tbl>
              <a:tblPr/>
              <a:tblGrid>
                <a:gridCol w="1981200"/>
                <a:gridCol w="3733800"/>
                <a:gridCol w="2514599"/>
              </a:tblGrid>
              <a:tr h="60960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Category</a:t>
                      </a:r>
                    </a:p>
                  </a:txBody>
                  <a:tcPr marL="27214" marR="272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Description</a:t>
                      </a:r>
                    </a:p>
                  </a:txBody>
                  <a:tcPr marL="27214" marR="272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Examples of </a:t>
                      </a:r>
                      <a:r>
                        <a:rPr lang="en-US" sz="1400" b="1" strike="noStrike" kern="1200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E</a:t>
                      </a:r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ffected 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IS </a:t>
                      </a:r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Activities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27214" marR="272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599376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IT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Principles</a:t>
                      </a:r>
                      <a:endParaRPr lang="en-US" sz="14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27214" marR="272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High-level statements about how IT is used in the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business.</a:t>
                      </a:r>
                      <a:endParaRPr lang="en-US" sz="14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27214" marR="272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Participating in </a:t>
                      </a:r>
                      <a:r>
                        <a:rPr lang="en-US" sz="1400" strike="noStrike" dirty="0" smtClean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s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etting </a:t>
                      </a:r>
                      <a:r>
                        <a:rPr lang="en-US" sz="1400" strike="noStrike" dirty="0" smtClean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s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trategic </a:t>
                      </a:r>
                      <a:r>
                        <a:rPr lang="en-US" sz="1400" strike="noStrike" dirty="0" smtClean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d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irection.</a:t>
                      </a:r>
                      <a:endParaRPr lang="en-US" sz="14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27214" marR="272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7024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IT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Architecture</a:t>
                      </a:r>
                      <a:endParaRPr lang="en-US" sz="14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27214" marR="272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An integrated set of technical choices to guide the organization in satisfying business needs.  The architecture is a set of policies and rules for the use of IT and plots a migration path to the way business will be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done.</a:t>
                      </a:r>
                      <a:endParaRPr lang="en-US" sz="14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27214" marR="272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Establishing architecture and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standards.</a:t>
                      </a:r>
                      <a:endParaRPr lang="en-US" sz="14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27214" marR="272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IT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Infrastructure Strategies</a:t>
                      </a:r>
                      <a:endParaRPr lang="en-US" sz="14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27214" marR="272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Strategies for the base foundation of budgeted-for IT capability (both technical and human) shared throughout the firm as reliable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services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and centrally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coordinated. </a:t>
                      </a:r>
                      <a:endParaRPr lang="en-US" sz="14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27214" marR="272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Managing </a:t>
                      </a:r>
                      <a:r>
                        <a:rPr lang="en-US" sz="1400" strike="noStrike" dirty="0" smtClean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I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nternet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and network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services,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providing general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support, </a:t>
                      </a:r>
                      <a:r>
                        <a:rPr lang="en-US" sz="1400" strike="noStrike" dirty="0" smtClean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m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anaging data, </a:t>
                      </a:r>
                      <a:r>
                        <a:rPr lang="en-US" sz="1400" strike="noStrike" dirty="0" smtClean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m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anaging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human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resources.</a:t>
                      </a:r>
                      <a:endParaRPr lang="en-US" sz="14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27214" marR="272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9376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Business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Application Needs</a:t>
                      </a:r>
                      <a:endParaRPr lang="en-US" sz="14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27214" marR="272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Specification of the business need for purchased or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internally-developed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IT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applications.</a:t>
                      </a:r>
                      <a:endParaRPr lang="en-US" sz="14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27214" marR="272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Developing and maintaining </a:t>
                      </a:r>
                      <a:r>
                        <a:rPr lang="en-US" sz="1400" strike="noStrike" dirty="0" smtClean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IS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.</a:t>
                      </a:r>
                      <a:endParaRPr lang="en-US" sz="14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27214" marR="272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9064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IT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Investment &amp; Prioritization</a:t>
                      </a:r>
                      <a:endParaRPr lang="en-US" sz="14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27214" marR="272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Decision about how much and where to invest in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IT,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including project approvals and justification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techniques.</a:t>
                      </a:r>
                      <a:endParaRPr lang="en-US" sz="14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27214" marR="272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Anticipating new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+mj-lt"/>
                          <a:ea typeface="SimSun"/>
                          <a:cs typeface="Times New Roman"/>
                        </a:rPr>
                        <a:t>technologies.</a:t>
                      </a:r>
                      <a:endParaRPr lang="en-US" sz="14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27214" marR="272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62000"/>
            <a:ext cx="8229600" cy="914400"/>
          </a:xfrm>
        </p:spPr>
        <p:txBody>
          <a:bodyPr/>
          <a:lstStyle/>
          <a:p>
            <a:r>
              <a:rPr lang="en-US" b="1" dirty="0" smtClean="0">
                <a:solidFill>
                  <a:srgbClr val="0036A2"/>
                </a:solidFill>
              </a:rPr>
              <a:t>Political Archetypes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8229600" cy="4876800"/>
          </a:xfrm>
        </p:spPr>
        <p:txBody>
          <a:bodyPr>
            <a:noAutofit/>
          </a:bodyPr>
          <a:lstStyle/>
          <a:p>
            <a:r>
              <a:rPr lang="en-US" sz="1700" dirty="0" smtClean="0"/>
              <a:t>Weill and Ross propose </a:t>
            </a:r>
            <a:r>
              <a:rPr lang="en-US" b="1" dirty="0" smtClean="0">
                <a:solidFill>
                  <a:srgbClr val="002060"/>
                </a:solidFill>
              </a:rPr>
              <a:t>archetypes</a:t>
            </a:r>
            <a:r>
              <a:rPr lang="en-US" sz="1700" dirty="0" smtClean="0"/>
              <a:t> labeling the combinations of people who either input information or have decision rights for key IT decisions.</a:t>
            </a:r>
          </a:p>
          <a:p>
            <a:pPr lvl="1"/>
            <a:r>
              <a:rPr lang="en-US" sz="1700" dirty="0" smtClean="0"/>
              <a:t>Business monarchy, IT monarchy, feudal, federal, IT duopoly, and anarchy.</a:t>
            </a:r>
          </a:p>
          <a:p>
            <a:r>
              <a:rPr lang="en-US" sz="1700" dirty="0" smtClean="0"/>
              <a:t>An </a:t>
            </a:r>
            <a:r>
              <a:rPr lang="en-US" b="1" dirty="0" smtClean="0">
                <a:solidFill>
                  <a:srgbClr val="002060"/>
                </a:solidFill>
              </a:rPr>
              <a:t>archetype</a:t>
            </a:r>
            <a:r>
              <a:rPr lang="en-US" sz="1700" dirty="0" smtClean="0"/>
              <a:t> is a pattern for decision rights allocation.</a:t>
            </a:r>
          </a:p>
          <a:p>
            <a:r>
              <a:rPr lang="en-US" sz="1700" dirty="0" smtClean="0"/>
              <a:t>Decisions can be made at several levels in the organization (Figure 8.6).</a:t>
            </a:r>
            <a:endParaRPr lang="en-US" sz="1700" strike="sngStrike" dirty="0" smtClean="0">
              <a:solidFill>
                <a:srgbClr val="FF3399"/>
              </a:solidFill>
            </a:endParaRPr>
          </a:p>
          <a:p>
            <a:pPr lvl="1"/>
            <a:r>
              <a:rPr lang="en-US" sz="1700" dirty="0" smtClean="0"/>
              <a:t>Enterprise-wide, business unit, and region/group within a business unit.</a:t>
            </a:r>
          </a:p>
          <a:p>
            <a:r>
              <a:rPr lang="en-US" sz="1700" dirty="0" smtClean="0"/>
              <a:t>There is significant variation across organizations in terms of archetypes selected for decision right allocation.</a:t>
            </a:r>
          </a:p>
          <a:p>
            <a:pPr lvl="1"/>
            <a:r>
              <a:rPr lang="en-US" sz="1700" dirty="0" smtClean="0"/>
              <a:t>The duopoly is used by the largest portion (36%) of organizations for IT principles decisions.</a:t>
            </a:r>
          </a:p>
          <a:p>
            <a:pPr lvl="1"/>
            <a:r>
              <a:rPr lang="en-US" sz="1700" dirty="0" smtClean="0"/>
              <a:t>IT monarchy is the most popular for IT architecture (73%) and infrastructure decisions (59%).</a:t>
            </a:r>
            <a:endParaRPr lang="en-US" sz="1700" strike="sngStrike" dirty="0" smtClean="0">
              <a:solidFill>
                <a:srgbClr val="FF3399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0" y="685800"/>
            <a:ext cx="9144000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1700" dirty="0" smtClean="0">
                <a:solidFill>
                  <a:schemeClr val="tx1"/>
                </a:solidFill>
              </a:rPr>
              <a:t>Figure </a:t>
            </a:r>
            <a:r>
              <a:rPr lang="en-US" sz="1700" dirty="0" smtClean="0"/>
              <a:t>8.6  IT governance archetypes.</a:t>
            </a:r>
            <a:endParaRPr lang="en-US" sz="1700" dirty="0"/>
          </a:p>
        </p:txBody>
      </p:sp>
      <p:pic>
        <p:nvPicPr>
          <p:cNvPr id="50178" name="Picture 2" descr="ftp://smandemod:jws&amp;ILEI$@ftp.wiley.com/Pearlson/Final%20Images/C08GR/c08f0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143001"/>
            <a:ext cx="8382000" cy="525779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36A2"/>
                </a:solidFill>
              </a:rPr>
              <a:t>IT Governance and Security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Weill and Ross Framework for IT governance offers a new perspective for assigning responsibility for </a:t>
            </a:r>
            <a:r>
              <a:rPr lang="en-US" sz="2200" b="1" dirty="0" smtClean="0">
                <a:solidFill>
                  <a:srgbClr val="002060"/>
                </a:solidFill>
              </a:rPr>
              <a:t>key security decisions</a:t>
            </a:r>
            <a:r>
              <a:rPr lang="en-US" dirty="0" smtClean="0"/>
              <a:t>. </a:t>
            </a:r>
          </a:p>
          <a:p>
            <a:r>
              <a:rPr lang="en-US" dirty="0" smtClean="0"/>
              <a:t>Figure 8.7 shows an appropriate governance pattern for each decision.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dirty="0" smtClean="0"/>
              <a:t>Information Security Strategy 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dirty="0" smtClean="0"/>
              <a:t>Information Security Policies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dirty="0" smtClean="0"/>
              <a:t>Information Security Infrastructure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dirty="0" smtClean="0"/>
              <a:t>Information Security Education/Training/Awareness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dirty="0" smtClean="0"/>
              <a:t>Information Security Investments</a:t>
            </a:r>
          </a:p>
          <a:p>
            <a:pPr marL="457200" indent="-457200"/>
            <a:r>
              <a:rPr lang="en-US" dirty="0" smtClean="0"/>
              <a:t>The archetypes clearly define the </a:t>
            </a:r>
            <a:r>
              <a:rPr lang="en-US" sz="2200" b="1" dirty="0" smtClean="0">
                <a:solidFill>
                  <a:srgbClr val="002060"/>
                </a:solidFill>
              </a:rPr>
              <a:t>responsibilities</a:t>
            </a:r>
            <a:r>
              <a:rPr lang="en-US" dirty="0" smtClean="0"/>
              <a:t> of the major players in the company. </a:t>
            </a:r>
          </a:p>
        </p:txBody>
      </p:sp>
    </p:spTree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0" y="636657"/>
            <a:ext cx="9144000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1700" dirty="0" smtClean="0">
                <a:solidFill>
                  <a:schemeClr val="tx1"/>
                </a:solidFill>
              </a:rPr>
              <a:t>Figure </a:t>
            </a:r>
            <a:r>
              <a:rPr lang="en-US" sz="1700" dirty="0" smtClean="0"/>
              <a:t>8.7  Matching information security decisions and archetypes.</a:t>
            </a:r>
            <a:endParaRPr lang="en-US" sz="1700" dirty="0"/>
          </a:p>
        </p:txBody>
      </p:sp>
      <p:pic>
        <p:nvPicPr>
          <p:cNvPr id="52226" name="Picture 2" descr="ftp://smandemod:jws&amp;ILEI$@ftp.wiley.com/Pearlson/Final%20Images/C08GR/c08f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990600"/>
            <a:ext cx="5486400" cy="55626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36A2"/>
                </a:solidFill>
              </a:rPr>
              <a:t>Decision Making Mechanisms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8229600" cy="4724400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Policies</a:t>
            </a:r>
            <a:r>
              <a:rPr lang="en-US" sz="1800" dirty="0" smtClean="0"/>
              <a:t> are useful for the decision making process in certain situations.</a:t>
            </a:r>
          </a:p>
          <a:p>
            <a:r>
              <a:rPr lang="en-US" sz="1800" dirty="0" smtClean="0"/>
              <a:t>A review board—or committee formally designated to approve, monitor, and review specific topics—can be an effective governance mechanism.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IT steering committee</a:t>
            </a:r>
            <a:r>
              <a:rPr lang="en-US" dirty="0" smtClean="0"/>
              <a:t>—</a:t>
            </a:r>
            <a:r>
              <a:rPr lang="en-US" sz="1800" dirty="0" smtClean="0"/>
              <a:t>an advisory committee of key stakeholders or experts—can provide guidance on important IT issues.</a:t>
            </a:r>
          </a:p>
          <a:p>
            <a:pPr lvl="1"/>
            <a:r>
              <a:rPr lang="en-US" dirty="0" smtClean="0"/>
              <a:t>Works well with federal archetypes, which call for joint participation of IT and business leaders.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IT Governance Council</a:t>
            </a:r>
            <a:r>
              <a:rPr lang="en-US" sz="1800" dirty="0"/>
              <a:t> </a:t>
            </a:r>
            <a:r>
              <a:rPr lang="en-US" sz="1800" dirty="0" smtClean="0"/>
              <a:t>- a steering committee at the highest level.</a:t>
            </a:r>
          </a:p>
          <a:p>
            <a:pPr lvl="1"/>
            <a:r>
              <a:rPr lang="en-US" dirty="0" smtClean="0"/>
              <a:t>Reports to the board of the directors or the CEO.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36A2"/>
                </a:solidFill>
              </a:rPr>
              <a:t>Learning Objectives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Understand how governance structures define the way decisions are made in an organization.</a:t>
            </a:r>
          </a:p>
          <a:p>
            <a:r>
              <a:rPr lang="en-US" dirty="0" smtClean="0"/>
              <a:t>Describe the three models of governance based on organization structure (centralized, decentralized, and federal), decision rights, and control (e.g., COSO, COBIT, ITIL).</a:t>
            </a:r>
          </a:p>
          <a:p>
            <a:r>
              <a:rPr lang="en-US" dirty="0" smtClean="0"/>
              <a:t>Discuss examples and strategies for implementation.</a:t>
            </a:r>
          </a:p>
        </p:txBody>
      </p:sp>
    </p:spTree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Governance Frameworks for Control </a:t>
            </a:r>
            <a:br>
              <a:rPr lang="en-US" b="1" dirty="0" smtClean="0">
                <a:solidFill>
                  <a:srgbClr val="0036A2"/>
                </a:solidFill>
              </a:rPr>
            </a:br>
            <a:r>
              <a:rPr lang="en-US" b="1" dirty="0" smtClean="0">
                <a:solidFill>
                  <a:srgbClr val="0036A2"/>
                </a:solidFill>
              </a:rPr>
              <a:t>Decisions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Governance frameworks have been employed recently to define </a:t>
            </a:r>
            <a:r>
              <a:rPr lang="en-US" b="1" dirty="0" smtClean="0">
                <a:solidFill>
                  <a:srgbClr val="002060"/>
                </a:solidFill>
              </a:rPr>
              <a:t>responsibility</a:t>
            </a:r>
            <a:r>
              <a:rPr lang="en-US" dirty="0" smtClean="0"/>
              <a:t> for </a:t>
            </a:r>
            <a:r>
              <a:rPr lang="en-US" b="1" dirty="0" smtClean="0">
                <a:solidFill>
                  <a:srgbClr val="002060"/>
                </a:solidFill>
              </a:rPr>
              <a:t>control</a:t>
            </a:r>
            <a:r>
              <a:rPr lang="en-US" dirty="0" smtClean="0"/>
              <a:t> decisions.</a:t>
            </a:r>
          </a:p>
          <a:p>
            <a:r>
              <a:rPr lang="en-US" dirty="0" smtClean="0"/>
              <a:t>These frameworks focus on </a:t>
            </a:r>
            <a:r>
              <a:rPr lang="en-US" b="1" dirty="0" smtClean="0">
                <a:solidFill>
                  <a:srgbClr val="002060"/>
                </a:solidFill>
              </a:rPr>
              <a:t>processes</a:t>
            </a:r>
            <a:r>
              <a:rPr lang="en-US" dirty="0" smtClean="0"/>
              <a:t> and </a:t>
            </a:r>
            <a:r>
              <a:rPr lang="en-US" b="1" dirty="0" smtClean="0">
                <a:solidFill>
                  <a:srgbClr val="002060"/>
                </a:solidFill>
              </a:rPr>
              <a:t>risks</a:t>
            </a:r>
            <a:r>
              <a:rPr lang="en-US" dirty="0" smtClean="0"/>
              <a:t> associated with them.</a:t>
            </a:r>
          </a:p>
          <a:p>
            <a:endParaRPr lang="en-US" dirty="0"/>
          </a:p>
        </p:txBody>
      </p:sp>
    </p:spTree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36A2"/>
                </a:solidFill>
              </a:rPr>
              <a:t>Sarbanes–Oxley Act of 2002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</p:spPr>
        <p:txBody>
          <a:bodyPr>
            <a:noAutofit/>
          </a:bodyPr>
          <a:lstStyle/>
          <a:p>
            <a:r>
              <a:rPr lang="en-US" dirty="0" smtClean="0"/>
              <a:t>The Sarbanes-Oxley (SoX) Act of 2002 was enacted to increase </a:t>
            </a:r>
            <a:r>
              <a:rPr lang="en-US" b="1" dirty="0" smtClean="0">
                <a:solidFill>
                  <a:srgbClr val="002060"/>
                </a:solidFill>
              </a:rPr>
              <a:t>regulatory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002060"/>
                </a:solidFill>
              </a:rPr>
              <a:t>visibility</a:t>
            </a:r>
            <a:r>
              <a:rPr lang="en-US" dirty="0" smtClean="0"/>
              <a:t> and </a:t>
            </a:r>
            <a:r>
              <a:rPr lang="en-US" b="1" dirty="0" smtClean="0">
                <a:solidFill>
                  <a:srgbClr val="002060"/>
                </a:solidFill>
              </a:rPr>
              <a:t>accountability</a:t>
            </a:r>
            <a:r>
              <a:rPr lang="en-US" dirty="0" smtClean="0"/>
              <a:t> of public companies and their financial health.</a:t>
            </a:r>
          </a:p>
          <a:p>
            <a:r>
              <a:rPr lang="en-US" dirty="0" smtClean="0"/>
              <a:t>All corporations under the SEC are subject to SoX requirements.</a:t>
            </a:r>
          </a:p>
          <a:p>
            <a:pPr lvl="1"/>
            <a:r>
              <a:rPr lang="en-US" sz="2000" dirty="0" smtClean="0"/>
              <a:t>Includes: </a:t>
            </a:r>
          </a:p>
          <a:p>
            <a:pPr lvl="2"/>
            <a:r>
              <a:rPr lang="en-US" sz="1700" dirty="0" smtClean="0"/>
              <a:t>U.S. and foreign companies that are traded on U.S. exchanges.</a:t>
            </a:r>
            <a:r>
              <a:rPr lang="en-US" sz="1700" strike="sngStrike" dirty="0" smtClean="0"/>
              <a:t> </a:t>
            </a:r>
          </a:p>
          <a:p>
            <a:pPr lvl="2"/>
            <a:r>
              <a:rPr lang="en-US" sz="1700" dirty="0" smtClean="0"/>
              <a:t>companies that make up a significant part of a U.S. company’s financial reporting.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CEOs</a:t>
            </a:r>
            <a:r>
              <a:rPr lang="en-US" dirty="0" smtClean="0"/>
              <a:t> and </a:t>
            </a:r>
            <a:r>
              <a:rPr lang="en-US" b="1" dirty="0" smtClean="0">
                <a:solidFill>
                  <a:srgbClr val="002060"/>
                </a:solidFill>
              </a:rPr>
              <a:t>CFOs</a:t>
            </a:r>
            <a:r>
              <a:rPr lang="en-US" dirty="0" smtClean="0"/>
              <a:t> must personally certify and be accountable for their firm’s financial records and accounting.</a:t>
            </a:r>
          </a:p>
        </p:txBody>
      </p:sp>
    </p:spTree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SoX -  Financial Controls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Auditors</a:t>
            </a:r>
            <a:r>
              <a:rPr lang="en-US" dirty="0" smtClean="0"/>
              <a:t> must certify the underlying controls and processes that are used to compile a company’s financial results.</a:t>
            </a:r>
          </a:p>
          <a:p>
            <a:r>
              <a:rPr lang="en-US" dirty="0" smtClean="0"/>
              <a:t>Companies must provide real-time disclosures of any events that may affect a firm’s stock price or financial performance within a </a:t>
            </a:r>
            <a:r>
              <a:rPr lang="en-US" b="1" dirty="0" smtClean="0">
                <a:solidFill>
                  <a:srgbClr val="002060"/>
                </a:solidFill>
              </a:rPr>
              <a:t>48</a:t>
            </a:r>
            <a:r>
              <a:rPr lang="en-US" dirty="0" smtClean="0"/>
              <a:t>-hour period.</a:t>
            </a:r>
          </a:p>
          <a:p>
            <a:r>
              <a:rPr lang="en-US" dirty="0" smtClean="0"/>
              <a:t>Penalties for failing to comply range from fines to a 20-year jail term.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IT</a:t>
            </a:r>
            <a:r>
              <a:rPr lang="en-US" dirty="0" smtClean="0"/>
              <a:t> plays a major role in ensuring the </a:t>
            </a:r>
            <a:r>
              <a:rPr lang="en-US" b="1" dirty="0" smtClean="0">
                <a:solidFill>
                  <a:srgbClr val="002060"/>
                </a:solidFill>
              </a:rPr>
              <a:t>accuracy</a:t>
            </a:r>
            <a:r>
              <a:rPr lang="en-US" dirty="0" smtClean="0"/>
              <a:t> of financial data.</a:t>
            </a:r>
            <a:endParaRPr lang="en-US" dirty="0"/>
          </a:p>
        </p:txBody>
      </p:sp>
    </p:spTree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SoX - IT Controls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953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800" dirty="0" smtClean="0"/>
              <a:t>Five IT control weaknesses are repeatedly uncovered by auditors: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sz="2000" b="1" dirty="0" smtClean="0">
                <a:solidFill>
                  <a:srgbClr val="002060"/>
                </a:solidFill>
              </a:rPr>
              <a:t>Failure</a:t>
            </a:r>
            <a:r>
              <a:rPr lang="en-US" dirty="0" smtClean="0"/>
              <a:t> to segregate duties within applications as well as failure to set up new accounts and terminate old ones in a timely manner.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sz="2000" b="1" dirty="0" smtClean="0">
                <a:solidFill>
                  <a:srgbClr val="002060"/>
                </a:solidFill>
              </a:rPr>
              <a:t>Lack</a:t>
            </a:r>
            <a:r>
              <a:rPr lang="en-US" dirty="0" smtClean="0"/>
              <a:t> of proper oversight for making application changes, including appointing a person to make a change and another to perform quality assurance on it.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dirty="0" smtClean="0"/>
              <a:t>Inadequate review of audit logs to ensure that systems were running smoothly and</a:t>
            </a:r>
            <a:r>
              <a:rPr lang="en-US" dirty="0" smtClean="0">
                <a:solidFill>
                  <a:srgbClr val="FF3399"/>
                </a:solidFill>
              </a:rPr>
              <a:t> </a:t>
            </a:r>
            <a:r>
              <a:rPr lang="en-US" dirty="0" smtClean="0"/>
              <a:t>that there was an audit log of the audit log.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dirty="0" smtClean="0"/>
              <a:t>Failure to identify abnormal transactions in a timely manner.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dirty="0" smtClean="0"/>
              <a:t>Lack of understanding of key system configurations.</a:t>
            </a:r>
          </a:p>
          <a:p>
            <a:pPr marL="457200" indent="-457200"/>
            <a:r>
              <a:rPr lang="en-US" sz="1800" dirty="0" smtClean="0"/>
              <a:t>IT managers must assess the level of controls needed to mitigate potential risks in organizational business processes.</a:t>
            </a:r>
            <a:endParaRPr lang="en-US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</p:spPr>
        <p:txBody>
          <a:bodyPr/>
          <a:lstStyle/>
          <a:p>
            <a:r>
              <a:rPr lang="en-US" dirty="0" smtClean="0"/>
              <a:t>(c) 2013 John Wiley &amp; Sons, Inc.</a:t>
            </a:r>
          </a:p>
        </p:txBody>
      </p:sp>
    </p:spTree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914400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Frameworks for Implementing  SoX –</a:t>
            </a:r>
            <a:br>
              <a:rPr lang="en-US" b="1" dirty="0" smtClean="0">
                <a:solidFill>
                  <a:srgbClr val="0036A2"/>
                </a:solidFill>
              </a:rPr>
            </a:br>
            <a:r>
              <a:rPr lang="en-US" b="1" dirty="0" smtClean="0">
                <a:solidFill>
                  <a:srgbClr val="0036A2"/>
                </a:solidFill>
              </a:rPr>
              <a:t>COSO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800600"/>
          </a:xfrm>
        </p:spPr>
        <p:txBody>
          <a:bodyPr>
            <a:noAutofit/>
          </a:bodyPr>
          <a:lstStyle/>
          <a:p>
            <a:r>
              <a:rPr lang="en-US" sz="1700" dirty="0" smtClean="0"/>
              <a:t>Treadway Commission (National Commission on Fraudulent Financial Reporting) was created</a:t>
            </a:r>
            <a:r>
              <a:rPr lang="en-US" sz="1700" dirty="0" smtClean="0">
                <a:solidFill>
                  <a:srgbClr val="FF3399"/>
                </a:solidFill>
              </a:rPr>
              <a:t> </a:t>
            </a:r>
            <a:r>
              <a:rPr lang="en-US" sz="1700" dirty="0" smtClean="0"/>
              <a:t>as a result of financial scandals in the 1980s.</a:t>
            </a:r>
          </a:p>
          <a:p>
            <a:pPr lvl="1"/>
            <a:r>
              <a:rPr lang="en-US" sz="1700" dirty="0" smtClean="0"/>
              <a:t>Members came from five highly esteemed accounting organizations.</a:t>
            </a:r>
          </a:p>
          <a:p>
            <a:pPr lvl="1"/>
            <a:r>
              <a:rPr lang="en-US" sz="1700" dirty="0" smtClean="0"/>
              <a:t>These organizations became known as the Committee of Sponsoring Organizations of the Treadway Commission (COSO).</a:t>
            </a:r>
          </a:p>
          <a:p>
            <a:r>
              <a:rPr lang="en-US" sz="1700" dirty="0" smtClean="0"/>
              <a:t>They created three </a:t>
            </a:r>
            <a:r>
              <a:rPr lang="en-US" b="1" dirty="0" smtClean="0">
                <a:solidFill>
                  <a:srgbClr val="002060"/>
                </a:solidFill>
              </a:rPr>
              <a:t>control</a:t>
            </a:r>
            <a:r>
              <a:rPr lang="en-US" sz="1700" dirty="0" smtClean="0"/>
              <a:t> </a:t>
            </a:r>
            <a:r>
              <a:rPr lang="en-US" b="1" dirty="0" smtClean="0">
                <a:solidFill>
                  <a:srgbClr val="002060"/>
                </a:solidFill>
              </a:rPr>
              <a:t>objectives</a:t>
            </a:r>
            <a:r>
              <a:rPr lang="en-US" sz="1700" dirty="0" smtClean="0"/>
              <a:t> for management and auditors that focused on dealing with </a:t>
            </a:r>
            <a:r>
              <a:rPr lang="en-US" b="1" dirty="0" smtClean="0">
                <a:solidFill>
                  <a:srgbClr val="002060"/>
                </a:solidFill>
              </a:rPr>
              <a:t>risks</a:t>
            </a:r>
            <a:r>
              <a:rPr lang="en-US" sz="1700" dirty="0" smtClean="0"/>
              <a:t> to internal </a:t>
            </a:r>
            <a:r>
              <a:rPr lang="en-US" b="1" dirty="0" smtClean="0">
                <a:solidFill>
                  <a:srgbClr val="002060"/>
                </a:solidFill>
              </a:rPr>
              <a:t>control</a:t>
            </a:r>
            <a:r>
              <a:rPr lang="en-US" dirty="0" smtClean="0"/>
              <a:t>:</a:t>
            </a:r>
            <a:endParaRPr lang="en-US" sz="1700" strike="sngStrike" dirty="0" smtClean="0">
              <a:solidFill>
                <a:srgbClr val="FF3399"/>
              </a:solidFill>
            </a:endParaRPr>
          </a:p>
          <a:p>
            <a:pPr lvl="1"/>
            <a:r>
              <a:rPr lang="en-US" sz="1700" dirty="0" smtClean="0"/>
              <a:t>Operations.</a:t>
            </a:r>
          </a:p>
          <a:p>
            <a:pPr lvl="1"/>
            <a:r>
              <a:rPr lang="en-US" sz="1700" dirty="0" smtClean="0"/>
              <a:t>Compliance.</a:t>
            </a:r>
          </a:p>
          <a:p>
            <a:pPr lvl="1"/>
            <a:r>
              <a:rPr lang="en-US" sz="1700" dirty="0" smtClean="0"/>
              <a:t>Financial reporting.</a:t>
            </a:r>
          </a:p>
          <a:p>
            <a:pPr lvl="2"/>
            <a:r>
              <a:rPr lang="en-US" sz="1700" dirty="0" smtClean="0"/>
              <a:t>SoX is focused on this control objective.</a:t>
            </a:r>
          </a:p>
        </p:txBody>
      </p:sp>
    </p:spTree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COSO Business Framework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953000"/>
          </a:xfrm>
        </p:spPr>
        <p:txBody>
          <a:bodyPr>
            <a:noAutofit/>
          </a:bodyPr>
          <a:lstStyle/>
          <a:p>
            <a:r>
              <a:rPr lang="en-US" sz="1700" dirty="0" smtClean="0"/>
              <a:t>COSO established five essential </a:t>
            </a:r>
            <a:r>
              <a:rPr lang="en-US" b="1" dirty="0" smtClean="0">
                <a:solidFill>
                  <a:srgbClr val="002060"/>
                </a:solidFill>
              </a:rPr>
              <a:t>control</a:t>
            </a:r>
            <a:r>
              <a:rPr lang="en-US" sz="1700" dirty="0" smtClean="0"/>
              <a:t> components for managers and auditors.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sz="1700" dirty="0" smtClean="0"/>
              <a:t>Control environment—addresses </a:t>
            </a:r>
            <a:r>
              <a:rPr lang="en-US" sz="1700" dirty="0"/>
              <a:t>the overall culture of the company.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sz="1700" dirty="0" smtClean="0"/>
              <a:t>Risk assessment—most critical risks to internal controls.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sz="1700" dirty="0" smtClean="0"/>
              <a:t>Control processes—outline important processes and guidelines.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sz="1700" dirty="0" smtClean="0"/>
              <a:t>Information and communication of the procedures.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sz="1700" dirty="0" smtClean="0"/>
              <a:t>Monitoring</a:t>
            </a:r>
            <a:r>
              <a:rPr lang="en-US" sz="1700" dirty="0"/>
              <a:t>—</a:t>
            </a:r>
            <a:r>
              <a:rPr lang="en-US" sz="1700" dirty="0" smtClean="0"/>
              <a:t>by management of the internal controls.</a:t>
            </a:r>
          </a:p>
          <a:p>
            <a:r>
              <a:rPr lang="en-US" sz="1700" dirty="0" smtClean="0"/>
              <a:t>SoX:</a:t>
            </a:r>
          </a:p>
          <a:p>
            <a:pPr lvl="1"/>
            <a:r>
              <a:rPr lang="en-US" sz="1500" dirty="0" smtClean="0"/>
              <a:t>requires public companies to define their </a:t>
            </a:r>
            <a:r>
              <a:rPr lang="en-US" b="1" dirty="0" smtClean="0">
                <a:solidFill>
                  <a:srgbClr val="002060"/>
                </a:solidFill>
              </a:rPr>
              <a:t>control</a:t>
            </a:r>
            <a:r>
              <a:rPr lang="en-US" sz="1500" dirty="0" smtClean="0"/>
              <a:t> </a:t>
            </a:r>
            <a:r>
              <a:rPr lang="en-US" b="1" dirty="0" smtClean="0">
                <a:solidFill>
                  <a:srgbClr val="002060"/>
                </a:solidFill>
              </a:rPr>
              <a:t>framework</a:t>
            </a:r>
            <a:r>
              <a:rPr lang="en-US" sz="1500" dirty="0" smtClean="0"/>
              <a:t>.</a:t>
            </a:r>
          </a:p>
          <a:p>
            <a:pPr lvl="1"/>
            <a:r>
              <a:rPr lang="en-US" sz="1500" dirty="0" smtClean="0"/>
              <a:t>recommends COSO as the business framework for general accounting controls.</a:t>
            </a:r>
          </a:p>
          <a:p>
            <a:pPr lvl="1"/>
            <a:r>
              <a:rPr lang="en-US" sz="1500" dirty="0" smtClean="0"/>
              <a:t>is not IT-specific.</a:t>
            </a:r>
            <a:endParaRPr lang="en-US" sz="1500" dirty="0"/>
          </a:p>
        </p:txBody>
      </p:sp>
    </p:spTree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62000"/>
            <a:ext cx="8229600" cy="914400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COBIT - Control Objectives for</a:t>
            </a:r>
            <a:br>
              <a:rPr lang="en-US" b="1" dirty="0" smtClean="0">
                <a:solidFill>
                  <a:srgbClr val="0036A2"/>
                </a:solidFill>
              </a:rPr>
            </a:br>
            <a:r>
              <a:rPr lang="en-US" b="1" dirty="0" smtClean="0">
                <a:solidFill>
                  <a:srgbClr val="0036A2"/>
                </a:solidFill>
              </a:rPr>
              <a:t>Information and Related Technology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305800" cy="4800600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1700" dirty="0" smtClean="0"/>
              <a:t>COBIT is an IT governance framework that is consistent with </a:t>
            </a:r>
            <a:r>
              <a:rPr lang="en-US" b="1" dirty="0" smtClean="0">
                <a:solidFill>
                  <a:srgbClr val="002060"/>
                </a:solidFill>
              </a:rPr>
              <a:t>COSO</a:t>
            </a:r>
            <a:r>
              <a:rPr lang="en-US" sz="1700" dirty="0" smtClean="0"/>
              <a:t> controls that:</a:t>
            </a:r>
            <a:endParaRPr lang="en-US" sz="1700" strike="sngStrike" dirty="0" smtClean="0"/>
          </a:p>
          <a:p>
            <a:pPr lvl="1"/>
            <a:r>
              <a:rPr lang="en-US" sz="1500" dirty="0" smtClean="0"/>
              <a:t>focus on making sure that IT provides the systematic rigor needed for SoX </a:t>
            </a:r>
            <a:r>
              <a:rPr lang="en-US" b="1" dirty="0" smtClean="0">
                <a:solidFill>
                  <a:srgbClr val="002060"/>
                </a:solidFill>
              </a:rPr>
              <a:t>compliance</a:t>
            </a:r>
            <a:r>
              <a:rPr lang="en-US" sz="1500" dirty="0" smtClean="0"/>
              <a:t>.</a:t>
            </a:r>
          </a:p>
          <a:p>
            <a:pPr lvl="1"/>
            <a:r>
              <a:rPr lang="en-US" sz="1500" dirty="0" smtClean="0"/>
              <a:t>provide a framework for linking IT processes, IT resources, and IT information to a company’s strategies and objectives.</a:t>
            </a:r>
          </a:p>
          <a:p>
            <a:r>
              <a:rPr lang="en-US" sz="1700" dirty="0" smtClean="0"/>
              <a:t>Information Systems Audit &amp; Control Association (ISACA) issued COBIT in 1996.</a:t>
            </a:r>
          </a:p>
          <a:p>
            <a:r>
              <a:rPr lang="en-US" sz="1700" dirty="0" smtClean="0"/>
              <a:t>COBIT provides a set of process goals, metrics, and practices (Figure 8.8).</a:t>
            </a:r>
          </a:p>
          <a:p>
            <a:pPr lvl="1"/>
            <a:r>
              <a:rPr lang="en-US" sz="1500" dirty="0" smtClean="0"/>
              <a:t>Risk categorized into four major domains: planning and organization, acquisition and implementation, delivery and support, or monitoring.</a:t>
            </a:r>
          </a:p>
          <a:p>
            <a:pPr lvl="1"/>
            <a:r>
              <a:rPr lang="en-US" sz="1500" dirty="0" smtClean="0"/>
              <a:t>The company determines the processes that are the most susceptible to the </a:t>
            </a:r>
            <a:r>
              <a:rPr lang="en-US" b="1" dirty="0" smtClean="0">
                <a:solidFill>
                  <a:srgbClr val="002060"/>
                </a:solidFill>
              </a:rPr>
              <a:t>risks</a:t>
            </a:r>
            <a:r>
              <a:rPr lang="en-US" sz="1500" dirty="0" smtClean="0"/>
              <a:t> that it chooses to manage.</a:t>
            </a:r>
          </a:p>
        </p:txBody>
      </p:sp>
    </p:spTree>
  </p:cSld>
  <p:clrMapOvr>
    <a:masterClrMapping/>
  </p:clrMapOvr>
  <p:transition spd="slow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0" y="560457"/>
            <a:ext cx="9144000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700" dirty="0" smtClean="0"/>
              <a:t>Figure 8.8  Components of COBIT and their examples.</a:t>
            </a:r>
            <a:endParaRPr lang="en-US" sz="1700" dirty="0"/>
          </a:p>
        </p:txBody>
      </p:sp>
      <p:pic>
        <p:nvPicPr>
          <p:cNvPr id="37890" name="Picture 2" descr="ftp://smandemod:jws&amp;ILEI$@ftp.wiley.com/Pearlson/Final%20Images/C08GR/c08f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914400"/>
            <a:ext cx="6096000" cy="570732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COBIT – a Governance Framework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953000"/>
          </a:xfrm>
        </p:spPr>
        <p:txBody>
          <a:bodyPr>
            <a:noAutofit/>
          </a:bodyPr>
          <a:lstStyle/>
          <a:p>
            <a:r>
              <a:rPr lang="en-US" sz="1800" dirty="0" smtClean="0"/>
              <a:t>The company identifies </a:t>
            </a:r>
            <a:r>
              <a:rPr lang="en-US" b="1" dirty="0" smtClean="0">
                <a:solidFill>
                  <a:srgbClr val="002060"/>
                </a:solidFill>
              </a:rPr>
              <a:t>processes</a:t>
            </a:r>
            <a:r>
              <a:rPr lang="en-US" sz="1800" dirty="0" smtClean="0"/>
              <a:t> that it is going to manage.</a:t>
            </a:r>
          </a:p>
          <a:p>
            <a:r>
              <a:rPr lang="en-US" sz="1800" dirty="0" smtClean="0"/>
              <a:t>Sets up a </a:t>
            </a:r>
            <a:r>
              <a:rPr lang="en-US" b="1" dirty="0" smtClean="0">
                <a:solidFill>
                  <a:srgbClr val="002060"/>
                </a:solidFill>
              </a:rPr>
              <a:t>control</a:t>
            </a:r>
            <a:r>
              <a:rPr lang="en-US" sz="1800" dirty="0" smtClean="0"/>
              <a:t> objective and more specific key goal indicators.</a:t>
            </a:r>
          </a:p>
          <a:p>
            <a:r>
              <a:rPr lang="en-US" sz="1800" dirty="0" smtClean="0"/>
              <a:t>Advantages:</a:t>
            </a:r>
            <a:endParaRPr lang="en-US" sz="1800" strike="sngStrike" dirty="0" smtClean="0"/>
          </a:p>
          <a:p>
            <a:pPr lvl="1"/>
            <a:r>
              <a:rPr lang="en-US" dirty="0" smtClean="0"/>
              <a:t>Well-suited to organizations focused on risk management and mitigation.</a:t>
            </a:r>
          </a:p>
          <a:p>
            <a:pPr lvl="1"/>
            <a:r>
              <a:rPr lang="en-US" dirty="0"/>
              <a:t>designates clear ownership and responsibility for key </a:t>
            </a:r>
            <a:r>
              <a:rPr lang="en-US" dirty="0" smtClean="0"/>
              <a:t>processes </a:t>
            </a:r>
            <a:r>
              <a:rPr lang="en-US" dirty="0"/>
              <a:t>in such a way that is understood by all organizational stakeholders</a:t>
            </a:r>
            <a:r>
              <a:rPr lang="en-US" dirty="0" smtClean="0"/>
              <a:t>.</a:t>
            </a:r>
          </a:p>
          <a:p>
            <a:pPr lvl="1"/>
            <a:r>
              <a:rPr lang="en-US" dirty="0"/>
              <a:t>COBIT provides a formal framework for </a:t>
            </a:r>
            <a:r>
              <a:rPr lang="en-US" sz="2000" b="1" dirty="0">
                <a:solidFill>
                  <a:srgbClr val="002060"/>
                </a:solidFill>
              </a:rPr>
              <a:t>aligning</a:t>
            </a:r>
            <a:r>
              <a:rPr lang="en-US" dirty="0"/>
              <a:t> IS strategy with the business strategy</a:t>
            </a:r>
            <a:r>
              <a:rPr lang="en-US" dirty="0" smtClean="0"/>
              <a:t>.</a:t>
            </a:r>
          </a:p>
          <a:p>
            <a:r>
              <a:rPr lang="en-US" sz="1800" dirty="0" smtClean="0"/>
              <a:t>Disadvantages:</a:t>
            </a:r>
            <a:endParaRPr lang="en-US" sz="1800" strike="sngStrike" dirty="0" smtClean="0"/>
          </a:p>
          <a:p>
            <a:pPr lvl="1"/>
            <a:r>
              <a:rPr lang="en-US" sz="1600" dirty="0" smtClean="0"/>
              <a:t>Very </a:t>
            </a:r>
            <a:r>
              <a:rPr lang="en-US" sz="1600" dirty="0"/>
              <a:t>detailed.</a:t>
            </a:r>
          </a:p>
          <a:p>
            <a:pPr lvl="1"/>
            <a:r>
              <a:rPr lang="en-US" sz="1600" dirty="0" smtClean="0"/>
              <a:t>Costly and time-consuming.</a:t>
            </a:r>
          </a:p>
        </p:txBody>
      </p:sp>
    </p:spTree>
  </p:cSld>
  <p:clrMapOvr>
    <a:masterClrMapping/>
  </p:clrMapOvr>
  <p:transition spd="slow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36A2"/>
                </a:solidFill>
              </a:rPr>
              <a:t>Other Control Frameworks for SoX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</p:spPr>
        <p:txBody>
          <a:bodyPr>
            <a:noAutofit/>
          </a:bodyPr>
          <a:lstStyle/>
          <a:p>
            <a:r>
              <a:rPr lang="en-US" sz="1700" dirty="0" smtClean="0"/>
              <a:t>The International Standards Organization (ISO).</a:t>
            </a:r>
          </a:p>
          <a:p>
            <a:pPr lvl="1"/>
            <a:r>
              <a:rPr lang="en-US" sz="1700" dirty="0" smtClean="0"/>
              <a:t>The world's largest developer and publisher of International Standards.</a:t>
            </a:r>
          </a:p>
          <a:p>
            <a:r>
              <a:rPr lang="en-US" sz="1700" dirty="0" smtClean="0"/>
              <a:t>Information Technology Infrastructure Library (ITIL).</a:t>
            </a:r>
          </a:p>
          <a:p>
            <a:pPr lvl="1"/>
            <a:r>
              <a:rPr lang="en-US" sz="1700" dirty="0" smtClean="0"/>
              <a:t>A set of concepts and techniques for managing IT infrastructure, development, and operations.</a:t>
            </a:r>
          </a:p>
          <a:p>
            <a:pPr lvl="1"/>
            <a:r>
              <a:rPr lang="en-US" sz="1700" dirty="0" smtClean="0"/>
              <a:t>Offers 8 sets of management procedures:</a:t>
            </a:r>
          </a:p>
          <a:p>
            <a:pPr lvl="2"/>
            <a:r>
              <a:rPr lang="en-US" sz="1700" dirty="0" smtClean="0"/>
              <a:t>Service delivery, service support, service management, ICT infrastructure management, software asset management, business perspective, security management, and application management.</a:t>
            </a:r>
          </a:p>
          <a:p>
            <a:pPr lvl="1"/>
            <a:r>
              <a:rPr lang="en-US" sz="1500" dirty="0" smtClean="0"/>
              <a:t>A widely </a:t>
            </a:r>
            <a:r>
              <a:rPr lang="en-US" b="1" dirty="0" smtClean="0">
                <a:solidFill>
                  <a:srgbClr val="002060"/>
                </a:solidFill>
              </a:rPr>
              <a:t>recognized</a:t>
            </a:r>
            <a:r>
              <a:rPr lang="en-US" sz="1500" dirty="0" smtClean="0"/>
              <a:t> framework for IT service management and operations management that has been adopted around the globe.</a:t>
            </a:r>
            <a:endParaRPr lang="en-US" sz="1500" dirty="0"/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36A2"/>
                </a:solidFill>
              </a:rPr>
              <a:t>Real World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Autofit/>
          </a:bodyPr>
          <a:lstStyle/>
          <a:p>
            <a:r>
              <a:rPr lang="en-US" sz="1700" dirty="0" smtClean="0"/>
              <a:t>In April 2011, Sony was hit by one of the biggest </a:t>
            </a:r>
            <a:r>
              <a:rPr lang="en-US" b="1" dirty="0" smtClean="0">
                <a:solidFill>
                  <a:srgbClr val="002060"/>
                </a:solidFill>
              </a:rPr>
              <a:t>data breaches </a:t>
            </a:r>
            <a:r>
              <a:rPr lang="en-US" sz="1700" dirty="0" smtClean="0"/>
              <a:t>in history when PlayStation was hacked.</a:t>
            </a:r>
          </a:p>
          <a:p>
            <a:r>
              <a:rPr lang="en-US" sz="1700" dirty="0" smtClean="0"/>
              <a:t>Compromised the personal information of potentially 100 million users. </a:t>
            </a:r>
          </a:p>
          <a:p>
            <a:r>
              <a:rPr lang="en-US" sz="1700" dirty="0" smtClean="0"/>
              <a:t>Sony took the on-line platform offline for weeks.</a:t>
            </a:r>
          </a:p>
          <a:p>
            <a:r>
              <a:rPr lang="en-US" sz="1700" dirty="0" smtClean="0"/>
              <a:t>To woo back its customers, it offered a “welcome back package.”</a:t>
            </a:r>
          </a:p>
          <a:p>
            <a:pPr lvl="1"/>
            <a:r>
              <a:rPr lang="en-US" sz="1700" dirty="0" smtClean="0"/>
              <a:t>Free games, movies, and $1 million </a:t>
            </a:r>
            <a:r>
              <a:rPr lang="en-US" sz="2000" b="1" dirty="0" smtClean="0">
                <a:solidFill>
                  <a:srgbClr val="002060"/>
                </a:solidFill>
              </a:rPr>
              <a:t>identity theft insurance policy </a:t>
            </a:r>
            <a:r>
              <a:rPr lang="en-US" sz="1700" dirty="0" smtClean="0"/>
              <a:t>per customer. </a:t>
            </a:r>
          </a:p>
          <a:p>
            <a:r>
              <a:rPr lang="en-US" sz="1700" dirty="0" smtClean="0"/>
              <a:t>Estimated cost of the breach was 104 million British pounds—not counting reputational damage.</a:t>
            </a:r>
          </a:p>
          <a:p>
            <a:r>
              <a:rPr lang="en-US" sz="1700" dirty="0" smtClean="0"/>
              <a:t>A U.S. Congressional Committee, the U.K. Minister of Culture, and the city of Taipei were among those demanding more information about the breach.</a:t>
            </a:r>
          </a:p>
          <a:p>
            <a:endParaRPr lang="en-US" sz="1700" dirty="0" smtClean="0"/>
          </a:p>
        </p:txBody>
      </p:sp>
    </p:spTree>
  </p:cSld>
  <p:clrMapOvr>
    <a:masterClrMapping/>
  </p:clrMapOvr>
  <p:transition spd="slow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914400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IS and the Implementation of SoX Act Compliance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724400"/>
          </a:xfrm>
        </p:spPr>
        <p:txBody>
          <a:bodyPr>
            <a:noAutofit/>
          </a:bodyPr>
          <a:lstStyle/>
          <a:p>
            <a:r>
              <a:rPr lang="en-US" sz="1700" dirty="0" smtClean="0"/>
              <a:t>The IS department and </a:t>
            </a:r>
            <a:r>
              <a:rPr lang="en-US" b="1" dirty="0" smtClean="0">
                <a:solidFill>
                  <a:srgbClr val="002060"/>
                </a:solidFill>
              </a:rPr>
              <a:t>CIO</a:t>
            </a:r>
            <a:r>
              <a:rPr lang="en-US" sz="1700" dirty="0" smtClean="0"/>
              <a:t> are involved with the implementation of SoX.</a:t>
            </a:r>
          </a:p>
          <a:p>
            <a:r>
              <a:rPr lang="en-US" sz="1700" dirty="0" smtClean="0"/>
              <a:t>Section 404 deals with management’s assessment of </a:t>
            </a:r>
            <a:r>
              <a:rPr lang="en-US" b="1" dirty="0" smtClean="0">
                <a:solidFill>
                  <a:srgbClr val="002060"/>
                </a:solidFill>
              </a:rPr>
              <a:t>internal</a:t>
            </a:r>
            <a:r>
              <a:rPr lang="en-US" sz="1700" dirty="0" smtClean="0"/>
              <a:t> </a:t>
            </a:r>
            <a:r>
              <a:rPr lang="en-US" b="1" dirty="0" smtClean="0">
                <a:solidFill>
                  <a:srgbClr val="002060"/>
                </a:solidFill>
              </a:rPr>
              <a:t>controls</a:t>
            </a:r>
            <a:r>
              <a:rPr lang="en-US" sz="1700" dirty="0" smtClean="0"/>
              <a:t>.</a:t>
            </a:r>
          </a:p>
          <a:p>
            <a:r>
              <a:rPr lang="en-US" sz="1700" dirty="0" smtClean="0"/>
              <a:t>Braganza and Franken provide six tactics that CIOs can use in working with auditors, CFOs, and CEOs (Figure 8.9):</a:t>
            </a:r>
          </a:p>
          <a:p>
            <a:pPr lvl="1"/>
            <a:r>
              <a:rPr lang="en-US" sz="1700" dirty="0" smtClean="0"/>
              <a:t>Knowledge building.</a:t>
            </a:r>
          </a:p>
          <a:p>
            <a:pPr lvl="1"/>
            <a:r>
              <a:rPr lang="en-US" sz="1700" dirty="0" smtClean="0"/>
              <a:t>Knowledge deployment.</a:t>
            </a:r>
          </a:p>
          <a:p>
            <a:pPr lvl="1"/>
            <a:r>
              <a:rPr lang="en-US" sz="1700" dirty="0" smtClean="0"/>
              <a:t>Innovation directive. </a:t>
            </a:r>
          </a:p>
          <a:p>
            <a:pPr lvl="1"/>
            <a:r>
              <a:rPr lang="en-US" sz="1700" dirty="0" smtClean="0"/>
              <a:t>Mobilization. </a:t>
            </a:r>
          </a:p>
          <a:p>
            <a:pPr lvl="1"/>
            <a:r>
              <a:rPr lang="en-US" sz="1700" dirty="0" smtClean="0"/>
              <a:t>Standardization. </a:t>
            </a:r>
          </a:p>
          <a:p>
            <a:pPr lvl="1"/>
            <a:r>
              <a:rPr lang="en-US" sz="1700" dirty="0" smtClean="0"/>
              <a:t>Subsidy. </a:t>
            </a:r>
          </a:p>
          <a:p>
            <a:r>
              <a:rPr lang="en-US" sz="1700" dirty="0" smtClean="0"/>
              <a:t>The extent to which a CIO could employ these various tactics depends upon the his/her power relating to the SoX implementation.</a:t>
            </a:r>
            <a:endParaRPr lang="en-US" sz="1700" dirty="0"/>
          </a:p>
        </p:txBody>
      </p:sp>
    </p:spTree>
  </p:cSld>
  <p:clrMapOvr>
    <a:masterClrMapping/>
  </p:clrMapOvr>
  <p:transition spd="slow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0" y="636657"/>
            <a:ext cx="9144000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700" dirty="0"/>
              <a:t>Figure </a:t>
            </a:r>
            <a:r>
              <a:rPr lang="en-US" sz="1700" dirty="0" smtClean="0"/>
              <a:t>8.9  CIO Tactics for implementing SoX compliance.</a:t>
            </a:r>
            <a:endParaRPr lang="en-US" sz="1700" dirty="0"/>
          </a:p>
        </p:txBody>
      </p:sp>
      <p:pic>
        <p:nvPicPr>
          <p:cNvPr id="35842" name="Picture 2" descr="ftp://smandemod:jws&amp;ILEI$@ftp.wiley.com/Pearlson/Final%20Images/C08GR/c08f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1066800"/>
            <a:ext cx="4953000" cy="56007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0320" y="1447800"/>
            <a:ext cx="2382520" cy="3517975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/>
              <a:t>Federalism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Decentralized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Centralized</a:t>
            </a:r>
            <a:endParaRPr lang="en-US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95CD-CF51-49C4-9BB7-6F234626280F}" type="slidenum">
              <a:rPr lang="en-US" smtClean="0"/>
              <a:t>32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514600" y="1295400"/>
            <a:ext cx="66294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lphaUcPeriod"/>
            </a:pPr>
            <a:r>
              <a:rPr lang="en-US" sz="2400" dirty="0"/>
              <a:t>Strong IT vision and leadership; business units have ownership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Flexible IT; lacks synergy and integration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Highly structured IT; does not meet the needs of all business </a:t>
            </a:r>
            <a:r>
              <a:rPr lang="en-US" sz="2400" dirty="0" smtClean="0"/>
              <a:t>units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UPS and its standardized IT environment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FedEx and its focus on localized innovation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VeriFone and its globally distributed employees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Home Depot and its hybrid approach to governance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Zara and its technology-supported structure that coordinates all actions</a:t>
            </a:r>
          </a:p>
          <a:p>
            <a:pPr marL="457200" indent="-457200">
              <a:buFont typeface="+mj-lt"/>
              <a:buAutoNum type="alphaUcPeriod"/>
            </a:pPr>
            <a:endParaRPr lang="en-US" sz="2400" dirty="0" smtClean="0"/>
          </a:p>
          <a:p>
            <a:pPr marL="457200" indent="-457200">
              <a:buFont typeface="+mj-lt"/>
              <a:buAutoNum type="alphaUcPeriod"/>
            </a:pPr>
            <a:endParaRPr lang="en-US" sz="2400" dirty="0"/>
          </a:p>
          <a:p>
            <a:pPr marL="457200" indent="-457200">
              <a:buFont typeface="+mj-lt"/>
              <a:buAutoNum type="alphaUcPeriod"/>
            </a:pP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381000" y="-20320"/>
            <a:ext cx="830580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lnSpc>
                <a:spcPct val="90000"/>
              </a:lnSpc>
              <a:spcBef>
                <a:spcPct val="0"/>
              </a:spcBef>
            </a:pPr>
            <a:r>
              <a:rPr lang="en-US" sz="2800" b="1" dirty="0">
                <a:solidFill>
                  <a:srgbClr val="0036A2"/>
                </a:solidFill>
                <a:latin typeface="+mj-lt"/>
                <a:ea typeface="+mj-ea"/>
                <a:cs typeface="+mj-cs"/>
              </a:rPr>
              <a:t>Review the </a:t>
            </a:r>
            <a:r>
              <a:rPr lang="en-US" sz="2800" b="1" dirty="0" smtClean="0">
                <a:solidFill>
                  <a:srgbClr val="0036A2"/>
                </a:solidFill>
                <a:latin typeface="+mj-lt"/>
                <a:ea typeface="+mj-ea"/>
                <a:cs typeface="+mj-cs"/>
              </a:rPr>
              <a:t>description/company example with design of IT governance it represents </a:t>
            </a:r>
            <a:endParaRPr lang="en-US" sz="2800" b="1" dirty="0">
              <a:solidFill>
                <a:srgbClr val="0036A2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7248372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2382520" cy="3517975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/>
              <a:t>Federalism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Decentralized</a:t>
            </a:r>
            <a:endParaRPr lang="en-US" sz="2400" dirty="0"/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Centralized</a:t>
            </a:r>
            <a:endParaRPr lang="en-US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95CD-CF51-49C4-9BB7-6F234626280F}" type="slidenum">
              <a:rPr lang="en-US" smtClean="0"/>
              <a:t>33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512741" y="762000"/>
            <a:ext cx="6629400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lphaUcPeriod"/>
            </a:pPr>
            <a:r>
              <a:rPr lang="en-US" sz="2400" dirty="0"/>
              <a:t>Technology may not meet the needs of the business units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Poor relations between the business units and the IT organization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Slow support for strategic initiatives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Duplication of staff and data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Higher infrastructure costs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Difficulty negotiating preferential supplier </a:t>
            </a:r>
            <a:r>
              <a:rPr lang="en-US" sz="2400" dirty="0" smtClean="0"/>
              <a:t>agreements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Global standards and common data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Economies of scale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Better control of security and databases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Technology customized to local business needs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Greater flexibility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Closer relationship between IT and business units</a:t>
            </a:r>
          </a:p>
          <a:p>
            <a:pPr marL="457200" indent="-457200">
              <a:buFont typeface="+mj-lt"/>
              <a:buAutoNum type="alphaUcPeriod"/>
            </a:pPr>
            <a:endParaRPr lang="en-US" sz="2400" dirty="0" smtClean="0"/>
          </a:p>
          <a:p>
            <a:pPr marL="457200" indent="-457200">
              <a:buFont typeface="+mj-lt"/>
              <a:buAutoNum type="alphaUcPeriod"/>
            </a:pPr>
            <a:endParaRPr lang="en-US" sz="2400" dirty="0"/>
          </a:p>
          <a:p>
            <a:pPr marL="457200" indent="-457200">
              <a:buFont typeface="+mj-lt"/>
              <a:buAutoNum type="alphaUcPeriod"/>
            </a:pPr>
            <a:endParaRPr lang="en-US" sz="2400" dirty="0"/>
          </a:p>
          <a:p>
            <a:pPr marL="457200" indent="-457200">
              <a:buFont typeface="+mj-lt"/>
              <a:buAutoNum type="alphaUcPeriod"/>
            </a:pP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381000" y="-20320"/>
            <a:ext cx="83058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lnSpc>
                <a:spcPct val="90000"/>
              </a:lnSpc>
              <a:spcBef>
                <a:spcPct val="0"/>
              </a:spcBef>
            </a:pPr>
            <a:r>
              <a:rPr lang="en-US" sz="2800" b="1" dirty="0" smtClean="0">
                <a:solidFill>
                  <a:srgbClr val="0036A2"/>
                </a:solidFill>
                <a:latin typeface="+mj-lt"/>
                <a:ea typeface="+mj-ea"/>
                <a:cs typeface="+mj-cs"/>
              </a:rPr>
              <a:t>Match the organization's </a:t>
            </a:r>
            <a:r>
              <a:rPr lang="en-US" sz="2800" b="1" dirty="0">
                <a:solidFill>
                  <a:srgbClr val="0036A2"/>
                </a:solidFill>
                <a:latin typeface="+mj-lt"/>
                <a:ea typeface="+mj-ea"/>
                <a:cs typeface="+mj-cs"/>
              </a:rPr>
              <a:t>design to </a:t>
            </a:r>
            <a:r>
              <a:rPr lang="en-US" sz="2800" b="1" dirty="0" smtClean="0">
                <a:solidFill>
                  <a:srgbClr val="0036A2"/>
                </a:solidFill>
                <a:latin typeface="+mj-lt"/>
                <a:ea typeface="+mj-ea"/>
                <a:cs typeface="+mj-cs"/>
              </a:rPr>
              <a:t>its characteristics</a:t>
            </a:r>
            <a:endParaRPr lang="en-US" sz="2800" b="1" dirty="0">
              <a:solidFill>
                <a:srgbClr val="0036A2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9274532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71600"/>
            <a:ext cx="2382520" cy="3517975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/>
              <a:t>Feudal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Business </a:t>
            </a:r>
            <a:r>
              <a:rPr lang="en-US" sz="2400" dirty="0"/>
              <a:t>monarchy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IT monarchy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IT Duopoly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Federal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95CD-CF51-49C4-9BB7-6F234626280F}" type="slidenum">
              <a:rPr lang="en-US" smtClean="0"/>
              <a:t>34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406216" y="1371600"/>
            <a:ext cx="66294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lphaUcPeriod"/>
            </a:pPr>
            <a:r>
              <a:rPr lang="en-US" sz="2400" dirty="0"/>
              <a:t>The CEO, COO and CFO decide to expand the SCM information system to support manufacturing’s growth in China.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The CIO and the data center manager decide to outsource server maintenance.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The Marketing department decides to implement a new social business strategy.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The CFO, CEO and CIO focus energies to ensure </a:t>
            </a:r>
            <a:r>
              <a:rPr lang="en-US" sz="2400" dirty="0" err="1"/>
              <a:t>SoX</a:t>
            </a:r>
            <a:r>
              <a:rPr lang="en-US" sz="2400" dirty="0"/>
              <a:t> compliance globally.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IT works the Sales department to roll out a new social networking marketplace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381000" y="-20320"/>
            <a:ext cx="830580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lnSpc>
                <a:spcPct val="90000"/>
              </a:lnSpc>
              <a:spcBef>
                <a:spcPct val="0"/>
              </a:spcBef>
            </a:pPr>
            <a:r>
              <a:rPr lang="en-US" sz="2800" b="1" dirty="0">
                <a:solidFill>
                  <a:srgbClr val="0036A2"/>
                </a:solidFill>
                <a:latin typeface="+mj-lt"/>
                <a:ea typeface="+mj-ea"/>
                <a:cs typeface="+mj-cs"/>
              </a:rPr>
              <a:t>Match the allocation of decision rights below with the IT governance archetype it represents.</a:t>
            </a:r>
          </a:p>
        </p:txBody>
      </p:sp>
    </p:spTree>
    <p:extLst>
      <p:ext uri="{BB962C8B-B14F-4D97-AF65-F5344CB8AC3E}">
        <p14:creationId xmlns:p14="http://schemas.microsoft.com/office/powerpoint/2010/main" val="218930339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Real World Example (Cont.)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572000"/>
          </a:xfrm>
        </p:spPr>
        <p:txBody>
          <a:bodyPr>
            <a:noAutofit/>
          </a:bodyPr>
          <a:lstStyle/>
          <a:p>
            <a:r>
              <a:rPr lang="en-US" sz="1800" dirty="0" smtClean="0"/>
              <a:t>In September 2011, Sony posted its new </a:t>
            </a:r>
            <a:r>
              <a:rPr lang="en-US" b="1" dirty="0" smtClean="0">
                <a:solidFill>
                  <a:srgbClr val="002060"/>
                </a:solidFill>
              </a:rPr>
              <a:t>security policy and standards </a:t>
            </a:r>
            <a:r>
              <a:rPr lang="en-US" sz="1800" dirty="0" smtClean="0"/>
              <a:t>on its website.</a:t>
            </a:r>
          </a:p>
          <a:p>
            <a:r>
              <a:rPr lang="en-US" sz="1800" dirty="0" smtClean="0"/>
              <a:t>Appointed a former official at the U.S. Department of Homeland Security as its first Chief Information Security Officer. </a:t>
            </a:r>
          </a:p>
          <a:p>
            <a:pPr lvl="1"/>
            <a:r>
              <a:rPr lang="en-US" dirty="0" smtClean="0"/>
              <a:t>Responsible for assuring the security of Sony’s information assets and services.</a:t>
            </a:r>
          </a:p>
          <a:p>
            <a:pPr lvl="1"/>
            <a:r>
              <a:rPr lang="en-US" dirty="0" smtClean="0"/>
              <a:t>Oversees corporate information security, privacy, and Internet safety. </a:t>
            </a:r>
          </a:p>
          <a:p>
            <a:pPr lvl="1"/>
            <a:r>
              <a:rPr lang="en-US" dirty="0" smtClean="0"/>
              <a:t>Coordinates closely with key headquarters groups on security issues.</a:t>
            </a:r>
          </a:p>
          <a:p>
            <a:r>
              <a:rPr lang="en-US" sz="1800" dirty="0" smtClean="0"/>
              <a:t>A governance structure helps Sony’s security professionals, IS organization, and business units work toward achieving corporate goals, which now include </a:t>
            </a:r>
            <a:r>
              <a:rPr lang="en-US" b="1" dirty="0" smtClean="0">
                <a:solidFill>
                  <a:srgbClr val="002060"/>
                </a:solidFill>
              </a:rPr>
              <a:t>information security</a:t>
            </a:r>
            <a:r>
              <a:rPr lang="en-US" sz="1800" dirty="0" smtClean="0"/>
              <a:t>.</a:t>
            </a:r>
            <a:endParaRPr lang="en-US" sz="1800" dirty="0"/>
          </a:p>
        </p:txBody>
      </p: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36A2"/>
                </a:solidFill>
              </a:rPr>
              <a:t>IT Governance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200" b="1" dirty="0" smtClean="0">
                <a:solidFill>
                  <a:srgbClr val="002060"/>
                </a:solidFill>
              </a:rPr>
              <a:t>Governance</a:t>
            </a:r>
            <a:r>
              <a:rPr lang="en-US" dirty="0" smtClean="0"/>
              <a:t> in the context of business enterprises is all about making decisions that define expectations, grant authority, or ensure performance. </a:t>
            </a:r>
          </a:p>
          <a:p>
            <a:pPr lvl="1"/>
            <a:r>
              <a:rPr lang="en-US" dirty="0" smtClean="0"/>
              <a:t>Aligning behavior with business goals through empowerment and monitoring.</a:t>
            </a:r>
          </a:p>
          <a:p>
            <a:r>
              <a:rPr lang="en-US" sz="2200" b="1" dirty="0" smtClean="0">
                <a:solidFill>
                  <a:srgbClr val="002060"/>
                </a:solidFill>
              </a:rPr>
              <a:t>Empowerment</a:t>
            </a:r>
            <a:r>
              <a:rPr lang="en-US" dirty="0" smtClean="0"/>
              <a:t> comes from granting the right to make decisions</a:t>
            </a:r>
            <a:r>
              <a:rPr lang="en-US" dirty="0"/>
              <a:t>.</a:t>
            </a:r>
            <a:endParaRPr lang="en-US" dirty="0" smtClean="0"/>
          </a:p>
          <a:p>
            <a:r>
              <a:rPr lang="en-US" dirty="0" smtClean="0"/>
              <a:t>Monitoring comes from evaluating performance.</a:t>
            </a:r>
          </a:p>
          <a:p>
            <a:r>
              <a:rPr lang="en-US" dirty="0" smtClean="0"/>
              <a:t>IT governance focuses on how </a:t>
            </a:r>
            <a:r>
              <a:rPr lang="en-US" sz="2200" b="1" dirty="0" smtClean="0">
                <a:solidFill>
                  <a:srgbClr val="002060"/>
                </a:solidFill>
              </a:rPr>
              <a:t>decision rights </a:t>
            </a:r>
            <a:r>
              <a:rPr lang="en-US" dirty="0" smtClean="0"/>
              <a:t>can be distributed differently to facilitate centralized, decentralized, or hybrid modes of decision making.</a:t>
            </a:r>
          </a:p>
          <a:p>
            <a:r>
              <a:rPr lang="en-US" dirty="0" smtClean="0"/>
              <a:t>The </a:t>
            </a:r>
            <a:r>
              <a:rPr lang="en-US" sz="2200" b="1" dirty="0" smtClean="0">
                <a:solidFill>
                  <a:srgbClr val="002060"/>
                </a:solidFill>
              </a:rPr>
              <a:t>organization</a:t>
            </a:r>
            <a:r>
              <a:rPr lang="en-US" sz="2200" b="1" dirty="0">
                <a:solidFill>
                  <a:srgbClr val="002060"/>
                </a:solidFill>
              </a:rPr>
              <a:t>al</a:t>
            </a:r>
            <a:r>
              <a:rPr lang="en-US" sz="2200" b="1" dirty="0" smtClean="0">
                <a:solidFill>
                  <a:srgbClr val="002060"/>
                </a:solidFill>
              </a:rPr>
              <a:t> structure </a:t>
            </a:r>
            <a:r>
              <a:rPr lang="en-US" dirty="0" smtClean="0"/>
              <a:t>plays a major role.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Centralized versus Decentralized </a:t>
            </a:r>
            <a:br>
              <a:rPr lang="en-US" b="1" dirty="0" smtClean="0">
                <a:solidFill>
                  <a:srgbClr val="0036A2"/>
                </a:solidFill>
              </a:rPr>
            </a:br>
            <a:r>
              <a:rPr lang="en-US" b="1" dirty="0" smtClean="0">
                <a:solidFill>
                  <a:srgbClr val="0036A2"/>
                </a:solidFill>
              </a:rPr>
              <a:t>Organizational Structures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Centralized</a:t>
            </a:r>
            <a:r>
              <a:rPr lang="en-US" dirty="0" smtClean="0"/>
              <a:t> – brings together all staff, hardware, software, data, and processing into a single location.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Decentralized</a:t>
            </a:r>
            <a:r>
              <a:rPr lang="en-US" dirty="0" smtClean="0"/>
              <a:t> – the components (e.g., staff, hardware, etc.)</a:t>
            </a:r>
            <a:r>
              <a:rPr lang="en-US" dirty="0">
                <a:solidFill>
                  <a:srgbClr val="FF3399"/>
                </a:solidFill>
              </a:rPr>
              <a:t> </a:t>
            </a:r>
            <a:r>
              <a:rPr lang="en-US" dirty="0" smtClean="0"/>
              <a:t>are scattered in different locations to address local business needs.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Federalism</a:t>
            </a:r>
            <a:r>
              <a:rPr lang="en-US" dirty="0" smtClean="0"/>
              <a:t> – a combination of centralized and decentralized structures.</a:t>
            </a:r>
          </a:p>
          <a:p>
            <a:r>
              <a:rPr lang="en-US" dirty="0" smtClean="0"/>
              <a:t>Figure 8.1 shows the</a:t>
            </a:r>
            <a:r>
              <a:rPr lang="en-US" dirty="0" smtClean="0">
                <a:solidFill>
                  <a:srgbClr val="FF3399"/>
                </a:solidFill>
              </a:rPr>
              <a:t> </a:t>
            </a:r>
            <a:r>
              <a:rPr lang="en-US" dirty="0" smtClean="0"/>
              <a:t>organizational</a:t>
            </a:r>
            <a:r>
              <a:rPr lang="en-US" dirty="0" smtClean="0">
                <a:solidFill>
                  <a:srgbClr val="FF3399"/>
                </a:solidFill>
              </a:rPr>
              <a:t> </a:t>
            </a:r>
            <a:r>
              <a:rPr lang="en-US" dirty="0" smtClean="0"/>
              <a:t>structure continuum.</a:t>
            </a:r>
          </a:p>
          <a:p>
            <a:r>
              <a:rPr lang="en-US" dirty="0" smtClean="0"/>
              <a:t>Companies with higher levels of </a:t>
            </a:r>
            <a:r>
              <a:rPr lang="en-US" sz="2100" dirty="0" smtClean="0"/>
              <a:t>governance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002060"/>
                </a:solidFill>
              </a:rPr>
              <a:t>maturity</a:t>
            </a:r>
            <a:r>
              <a:rPr lang="en-US" dirty="0" smtClean="0">
                <a:solidFill>
                  <a:srgbClr val="FF3399"/>
                </a:solidFill>
              </a:rPr>
              <a:t> </a:t>
            </a:r>
            <a:r>
              <a:rPr lang="en-US" dirty="0" smtClean="0"/>
              <a:t>have a need for control that is made possible in the centralized structure.</a:t>
            </a:r>
          </a:p>
        </p:txBody>
      </p:sp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0" y="762000"/>
            <a:ext cx="9144000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1700" dirty="0">
                <a:solidFill>
                  <a:schemeClr val="tx1"/>
                </a:solidFill>
              </a:rPr>
              <a:t>Figure </a:t>
            </a:r>
            <a:r>
              <a:rPr lang="en-US" sz="1700" dirty="0" smtClean="0">
                <a:solidFill>
                  <a:schemeClr val="tx1"/>
                </a:solidFill>
              </a:rPr>
              <a:t>8.1   </a:t>
            </a:r>
            <a:r>
              <a:rPr lang="en-US" sz="1700" dirty="0">
                <a:solidFill>
                  <a:schemeClr val="tx1"/>
                </a:solidFill>
              </a:rPr>
              <a:t>Organizational </a:t>
            </a:r>
            <a:r>
              <a:rPr lang="en-US" sz="1700" dirty="0" smtClean="0">
                <a:solidFill>
                  <a:schemeClr val="tx1"/>
                </a:solidFill>
              </a:rPr>
              <a:t>continuum.</a:t>
            </a:r>
            <a:endParaRPr lang="en-US" sz="1700" dirty="0"/>
          </a:p>
        </p:txBody>
      </p:sp>
      <p:pic>
        <p:nvPicPr>
          <p:cNvPr id="5" name="Picture 3" descr="c08f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981200"/>
            <a:ext cx="784860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6A2"/>
                </a:solidFill>
              </a:rPr>
              <a:t>Organizational Structural Approaches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Figure 8.2 shows advantages and disadvantages of each organizational approach.</a:t>
            </a:r>
          </a:p>
          <a:p>
            <a:r>
              <a:rPr lang="en-US" dirty="0" smtClean="0"/>
              <a:t>Most companies want to achieve the advantages derived from both organizational paradigms. </a:t>
            </a:r>
          </a:p>
          <a:p>
            <a:r>
              <a:rPr lang="en-US" sz="2200" b="1" dirty="0" smtClean="0">
                <a:solidFill>
                  <a:srgbClr val="002060"/>
                </a:solidFill>
              </a:rPr>
              <a:t>Federalism</a:t>
            </a:r>
            <a:r>
              <a:rPr lang="en-US" dirty="0" smtClean="0"/>
              <a:t> is a structuring approach that distributes power, hardware, software, data, and personnel between a central IS group and IS in business units.</a:t>
            </a:r>
          </a:p>
          <a:p>
            <a:r>
              <a:rPr lang="en-US" dirty="0" smtClean="0"/>
              <a:t>A </a:t>
            </a:r>
            <a:r>
              <a:rPr lang="en-US" sz="2200" b="1" dirty="0" smtClean="0">
                <a:solidFill>
                  <a:srgbClr val="002060"/>
                </a:solidFill>
              </a:rPr>
              <a:t>hybrid</a:t>
            </a:r>
            <a:r>
              <a:rPr lang="en-US" dirty="0" smtClean="0"/>
              <a:t> approach enables organizations to benefit from both structural approaches. </a:t>
            </a:r>
          </a:p>
          <a:p>
            <a:r>
              <a:rPr lang="en-US" dirty="0" smtClean="0"/>
              <a:t>Figure 8.3 shows how these approaches interrelate.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(c) 2013 John Wiley &amp; Sons, Inc.</a:t>
            </a:r>
          </a:p>
        </p:txBody>
      </p:sp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0" y="685800"/>
            <a:ext cx="9144000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1700" dirty="0">
                <a:solidFill>
                  <a:schemeClr val="tx1"/>
                </a:solidFill>
              </a:rPr>
              <a:t>Figure </a:t>
            </a:r>
            <a:r>
              <a:rPr lang="en-US" sz="1700" dirty="0" smtClean="0"/>
              <a:t>8.2   Advantages and disadvantages of organizational approaches.</a:t>
            </a:r>
            <a:endParaRPr lang="en-US" sz="1700" dirty="0"/>
          </a:p>
        </p:txBody>
      </p:sp>
      <p:pic>
        <p:nvPicPr>
          <p:cNvPr id="1026" name="Picture 2" descr="ftp://smandemod:jws&amp;ILEI$@ftp.wiley.com/Pearlson/Final%20Images/C08GR/c08f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143000"/>
            <a:ext cx="6248400" cy="52578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6QLnjpDmemWvdkPv8CNhLB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nqtrpMJHznzW6iQWuGbY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TlgkWg9GbD75tZxSe07S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TlgkWg9GbD75tZxSe07S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TlgkWg9GbD75tZxSe07S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TlgkWg9GbD75tZxSe07Sl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2764</Words>
  <Application>Microsoft Office PowerPoint</Application>
  <PresentationFormat>On-screen Show (4:3)</PresentationFormat>
  <Paragraphs>268</Paragraphs>
  <Slides>34</Slides>
  <Notes>13</Notes>
  <HiddenSlides>30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2" baseType="lpstr">
      <vt:lpstr>SimSun</vt:lpstr>
      <vt:lpstr>Arial</vt:lpstr>
      <vt:lpstr>Arial Black</vt:lpstr>
      <vt:lpstr>Calibri</vt:lpstr>
      <vt:lpstr>Calibri Light</vt:lpstr>
      <vt:lpstr>Georgia</vt:lpstr>
      <vt:lpstr>Times New Roman</vt:lpstr>
      <vt:lpstr>Office Theme</vt:lpstr>
      <vt:lpstr>Managing and Using Information Systems:  A Strategic Approach – Fifth Edition</vt:lpstr>
      <vt:lpstr>Learning Objectives</vt:lpstr>
      <vt:lpstr>Real World Example</vt:lpstr>
      <vt:lpstr>Real World Example (Cont.)</vt:lpstr>
      <vt:lpstr>IT Governance</vt:lpstr>
      <vt:lpstr>Centralized versus Decentralized  Organizational Structures</vt:lpstr>
      <vt:lpstr>PowerPoint Presentation</vt:lpstr>
      <vt:lpstr>Organizational Structural Approaches</vt:lpstr>
      <vt:lpstr>PowerPoint Presentation</vt:lpstr>
      <vt:lpstr>PowerPoint Presentation</vt:lpstr>
      <vt:lpstr>Another Perspective on IT Governance</vt:lpstr>
      <vt:lpstr>PowerPoint Presentation</vt:lpstr>
      <vt:lpstr>Another Perspective on IT Governance (Cont.)</vt:lpstr>
      <vt:lpstr>PowerPoint Presentation</vt:lpstr>
      <vt:lpstr>Political Archetypes</vt:lpstr>
      <vt:lpstr>PowerPoint Presentation</vt:lpstr>
      <vt:lpstr>IT Governance and Security</vt:lpstr>
      <vt:lpstr>PowerPoint Presentation</vt:lpstr>
      <vt:lpstr>Decision Making Mechanisms</vt:lpstr>
      <vt:lpstr>Governance Frameworks for Control  Decisions</vt:lpstr>
      <vt:lpstr>Sarbanes–Oxley Act of 2002</vt:lpstr>
      <vt:lpstr>SoX -  Financial Controls </vt:lpstr>
      <vt:lpstr>SoX - IT Controls</vt:lpstr>
      <vt:lpstr>Frameworks for Implementing  SoX – COSO</vt:lpstr>
      <vt:lpstr>COSO Business Framework </vt:lpstr>
      <vt:lpstr>COBIT - Control Objectives for Information and Related Technology</vt:lpstr>
      <vt:lpstr>PowerPoint Presentation</vt:lpstr>
      <vt:lpstr>COBIT – a Governance Framework</vt:lpstr>
      <vt:lpstr>Other Control Frameworks for SoX</vt:lpstr>
      <vt:lpstr>IS and the Implementation of SoX Act Compliance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3 - Strategic Use of Information Resources</dc:title>
  <dc:subject>Managing and Using Information Systems: A Strategic Approach 5ed</dc:subject>
  <dc:creator/>
  <dc:description>Managing and Using Information Systems: A Strategic Approach 5ed
By Keri Pearlson &amp; Carol Saunders
PowerPoint files by Michelle Ramim, Ph.D. (ramim@nova.edu)</dc:description>
  <cp:lastModifiedBy/>
  <cp:revision>1</cp:revision>
  <dcterms:created xsi:type="dcterms:W3CDTF">2010-02-01T21:08:06Z</dcterms:created>
  <dcterms:modified xsi:type="dcterms:W3CDTF">2013-11-27T23:26:34Z</dcterms:modified>
</cp:coreProperties>
</file>