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4" r:id="rId1"/>
  </p:sldMasterIdLst>
  <p:notesMasterIdLst>
    <p:notesMasterId r:id="rId62"/>
  </p:notesMasterIdLst>
  <p:handoutMasterIdLst>
    <p:handoutMasterId r:id="rId63"/>
  </p:handoutMasterIdLst>
  <p:sldIdLst>
    <p:sldId id="259" r:id="rId2"/>
    <p:sldId id="263" r:id="rId3"/>
    <p:sldId id="279" r:id="rId4"/>
    <p:sldId id="278" r:id="rId5"/>
    <p:sldId id="309" r:id="rId6"/>
    <p:sldId id="353" r:id="rId7"/>
    <p:sldId id="310" r:id="rId8"/>
    <p:sldId id="311" r:id="rId9"/>
    <p:sldId id="312" r:id="rId10"/>
    <p:sldId id="313" r:id="rId11"/>
    <p:sldId id="308" r:id="rId12"/>
    <p:sldId id="315" r:id="rId13"/>
    <p:sldId id="354" r:id="rId14"/>
    <p:sldId id="355" r:id="rId15"/>
    <p:sldId id="356" r:id="rId16"/>
    <p:sldId id="357" r:id="rId17"/>
    <p:sldId id="358" r:id="rId18"/>
    <p:sldId id="317" r:id="rId19"/>
    <p:sldId id="318" r:id="rId20"/>
    <p:sldId id="359" r:id="rId21"/>
    <p:sldId id="320" r:id="rId22"/>
    <p:sldId id="360" r:id="rId23"/>
    <p:sldId id="321" r:id="rId24"/>
    <p:sldId id="323" r:id="rId25"/>
    <p:sldId id="319" r:id="rId26"/>
    <p:sldId id="322" r:id="rId27"/>
    <p:sldId id="324" r:id="rId28"/>
    <p:sldId id="325" r:id="rId29"/>
    <p:sldId id="326" r:id="rId30"/>
    <p:sldId id="327" r:id="rId31"/>
    <p:sldId id="361" r:id="rId32"/>
    <p:sldId id="330" r:id="rId33"/>
    <p:sldId id="328" r:id="rId34"/>
    <p:sldId id="331" r:id="rId35"/>
    <p:sldId id="329" r:id="rId36"/>
    <p:sldId id="332" r:id="rId37"/>
    <p:sldId id="333" r:id="rId38"/>
    <p:sldId id="362" r:id="rId39"/>
    <p:sldId id="335" r:id="rId40"/>
    <p:sldId id="334" r:id="rId41"/>
    <p:sldId id="363" r:id="rId42"/>
    <p:sldId id="364" r:id="rId43"/>
    <p:sldId id="336" r:id="rId44"/>
    <p:sldId id="337" r:id="rId45"/>
    <p:sldId id="338" r:id="rId46"/>
    <p:sldId id="340" r:id="rId47"/>
    <p:sldId id="341" r:id="rId48"/>
    <p:sldId id="342" r:id="rId49"/>
    <p:sldId id="339" r:id="rId50"/>
    <p:sldId id="365" r:id="rId51"/>
    <p:sldId id="366" r:id="rId52"/>
    <p:sldId id="347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333300"/>
    <a:srgbClr val="800000"/>
    <a:srgbClr val="800040"/>
    <a:srgbClr val="CC66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 autoAdjust="0"/>
    <p:restoredTop sz="89878" autoAdjust="0"/>
  </p:normalViewPr>
  <p:slideViewPr>
    <p:cSldViewPr>
      <p:cViewPr varScale="1">
        <p:scale>
          <a:sx n="115" d="100"/>
          <a:sy n="115" d="100"/>
        </p:scale>
        <p:origin x="1332" y="114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1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84FDE-0439-764E-8C95-7DE1046C6359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38717-C43E-E34B-9E0D-747EBC7595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3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532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three of these skills are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formulative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they require considerable planning and designing ability.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remaining skills are all about taking action and reacting.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963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59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organizations with strong processes for project management and professionals trained for this activity, the need for aggressive</a:t>
            </a:r>
          </a:p>
          <a:p>
            <a:r>
              <a:rPr lang="en-US" dirty="0" smtClean="0"/>
              <a:t>project leadership is reduced.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6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Effective project managers use teamwork to organize and apply human resources, to motivate an acceptance of change, and to collect and share information throughout the organization.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821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project vocabulary: agreement on definitions and common meanings.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45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example, a project that takes 100 man-months means that it will take one person 100 months to do the work, or 100 people can do it in a month.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63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general manager needs to understand the issues specific to the IT aspects of projects to select the right management tools for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 challenges presented in such projects.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913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focus is on system goals and trade-offs.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51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93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Iterations occur (and reoccur) in cycles of between two and six weeks.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21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Duplicate this slide as necessary.</a:t>
            </a:r>
          </a:p>
          <a:p>
            <a:r>
              <a:rPr lang="en-US" dirty="0" smtClean="0"/>
              <a:t>This and related slides</a:t>
            </a:r>
            <a:r>
              <a:rPr lang="en-US" baseline="0" dirty="0" smtClean="0"/>
              <a:t> can be moved to the appendix or hidden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30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“A fool with a tool is still a fool.” RAD is more than just using advanced systems development tools. Rather, it is about making systems developers work more effectively.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6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 the project is completed, a post-project feedback (post-implementation audit) should be completed to ensure that the system met its requirements and the system development process was a good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58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example highlights the financial and social consequences of a failed information systems (IS) project. Such failures occur at an astonishing rate 67% of all software projects are challenged—that is, delivered late or over budget or simply fail to meet their performance criteria.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84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27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65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successful balance of scope, time, and cost yields a high-quality project.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67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tragic case of the Titanic, the managers were willing to trade off quality for lower-cost rivets that allowed them to build all three ships (scope) in a more timely fashion (time).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49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RPA case at the beginning of this chapter, scope was a key success factor that was managed inappropriately, ultimately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resulting in a much longer time and much higher cost.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05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 commitment to working together as a team and a common project vocabulary are essential throughout the life of the project.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80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6435-EE05-4803-B54A-01C2EA47EA9C}" type="datetime1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9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259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20037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8F93E-9F8F-43BF-A38C-FEDC2748B4E2}" type="datetime1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7D9-11A9-4C3B-A189-3EB056E7A89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1626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9A49F-75CF-4E5A-9142-E00C64FD5267}" type="datetime1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30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3161E-B6DC-43E0-B032-C16244592101}" type="datetime1">
              <a:rPr lang="en-US" smtClean="0"/>
              <a:pPr/>
              <a:t>12/4/2013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435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82345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743871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FB30C-B613-4026-B9AC-732ED31D4CCE}" type="datetime1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76230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347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63195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3B983-C72F-4605-B065-A1E81569C5EC}" type="datetime1">
              <a:rPr lang="en-US" smtClean="0"/>
              <a:pPr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(c) 2013 John Wiley &amp; Sons,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21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1.pp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4800" y="228601"/>
            <a:ext cx="8534400" cy="76199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Managing and Using Information Systems: </a:t>
            </a:r>
            <a:b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Strategic Approach – Fifth Edition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5257800"/>
            <a:ext cx="9144000" cy="3810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1" dirty="0" smtClean="0"/>
              <a:t>Managing IT Projects</a:t>
            </a:r>
            <a:endParaRPr lang="en-US" sz="2000" b="1" i="1" dirty="0"/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0" y="1371600"/>
            <a:ext cx="73152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Keri </a:t>
            </a:r>
            <a:r>
              <a:rPr kumimoji="1" lang="en-US" sz="2400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Pearlson</a:t>
            </a: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and 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Carol Saunders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352800" y="4267200"/>
            <a:ext cx="2252579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smtClean="0"/>
              <a:t>Chapter 10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5948560"/>
            <a:ext cx="1676400" cy="833240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133600" y="5791200"/>
            <a:ext cx="5275052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PowerPoint</a:t>
            </a:r>
            <a:r>
              <a:rPr kumimoji="0" lang="en-US" i="1" u="none" strike="noStrike" kern="1200" cap="none" spc="0" normalizeH="0" baseline="3000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®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en-US" i="1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fi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les</a:t>
            </a:r>
            <a:r>
              <a:rPr kumimoji="0" lang="en-US" i="1" u="none" strike="noStrike" kern="1200" cap="none" spc="0" normalizeH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by Michelle M. Ramim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Huizenga School of Business and Entrepreneurship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Nova Southeastern University</a:t>
            </a:r>
            <a:endParaRPr kumimoji="0" lang="en-US" sz="1600" i="1" u="none" strike="noStrike" kern="1200" cap="none" spc="0" normalizeH="0" baseline="0" noProof="0" dirty="0">
              <a:ln>
                <a:noFill/>
              </a:ln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10.3  Project triangle.</a:t>
            </a:r>
            <a:endParaRPr lang="en-US" sz="1700" dirty="0"/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/>
        </p:nvGraphicFramePr>
        <p:xfrm>
          <a:off x="1066800" y="1524000"/>
          <a:ext cx="7086600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Presentation" r:id="rId4" imgW="3846426" imgH="2886446" progId="PowerPoint.Show.8">
                  <p:embed/>
                </p:oleObj>
              </mc:Choice>
              <mc:Fallback>
                <p:oleObj name="Presentation" r:id="rId4" imgW="3846426" imgH="2886446" progId="PowerPoint.Show.8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524000"/>
                        <a:ext cx="7086600" cy="449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(c) 2013 John Wiley &amp; Sons, Inc.</a:t>
            </a:r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Changes in any one of the sides of the </a:t>
            </a:r>
            <a:r>
              <a:rPr lang="en-US" b="1" dirty="0" smtClean="0">
                <a:solidFill>
                  <a:srgbClr val="002060"/>
                </a:solidFill>
              </a:rPr>
              <a:t>triangle</a:t>
            </a:r>
            <a:r>
              <a:rPr lang="en-US" sz="1800" dirty="0" smtClean="0"/>
              <a:t> affect one or both of the other sides.</a:t>
            </a:r>
          </a:p>
          <a:p>
            <a:pPr lvl="1"/>
            <a:r>
              <a:rPr lang="en-US" dirty="0" smtClean="0"/>
              <a:t>Scope creep - increasing the scope after a project has begun.</a:t>
            </a:r>
          </a:p>
          <a:p>
            <a:r>
              <a:rPr lang="en-US" sz="1800" dirty="0" smtClean="0"/>
              <a:t>The project stakeholders decide on the overriding “</a:t>
            </a:r>
            <a:r>
              <a:rPr lang="en-US" b="1" dirty="0" smtClean="0">
                <a:solidFill>
                  <a:srgbClr val="002060"/>
                </a:solidFill>
              </a:rPr>
              <a:t>key success factor</a:t>
            </a:r>
            <a:r>
              <a:rPr lang="en-US" sz="1800" dirty="0" smtClean="0"/>
              <a:t>” (i.e., time, cost, or scope).</a:t>
            </a:r>
          </a:p>
          <a:p>
            <a:pPr lvl="1"/>
            <a:r>
              <a:rPr lang="en-US" dirty="0" smtClean="0"/>
              <a:t>The project manager is responsible for demonstrating to stakeholders the impact of the key success factors on the project.</a:t>
            </a:r>
          </a:p>
          <a:p>
            <a:pPr lvl="1"/>
            <a:r>
              <a:rPr lang="en-US" dirty="0" smtClean="0"/>
              <a:t>Stakeholders are concerned about all facets of the project. </a:t>
            </a:r>
          </a:p>
          <a:p>
            <a:pPr lvl="1"/>
            <a:r>
              <a:rPr lang="en-US" dirty="0" smtClean="0"/>
              <a:t>Measuring and tracking progress by tracking time, cost, scope, resources, quality, and risks.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Management </a:t>
            </a:r>
            <a:r>
              <a:rPr lang="en-US" b="1" dirty="0">
                <a:solidFill>
                  <a:srgbClr val="0036A2"/>
                </a:solidFill>
              </a:rPr>
              <a:t>-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36A2"/>
                </a:solidFill>
              </a:rPr>
              <a:t>Business Case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 smtClean="0"/>
              <a:t>The business case spells out the components of the project and sets the foundation.</a:t>
            </a:r>
          </a:p>
          <a:p>
            <a:pPr lvl="1"/>
            <a:r>
              <a:rPr lang="en-US" sz="1700" dirty="0" smtClean="0"/>
              <a:t>Argues resources for the project.</a:t>
            </a:r>
          </a:p>
          <a:p>
            <a:pPr lvl="1"/>
            <a:r>
              <a:rPr lang="en-US" sz="1700" dirty="0" smtClean="0"/>
              <a:t>Clearly articulates the details of the project and contingency plans.</a:t>
            </a:r>
          </a:p>
          <a:p>
            <a:pPr lvl="1"/>
            <a:r>
              <a:rPr lang="en-US" sz="1700" dirty="0" smtClean="0"/>
              <a:t>Implementation issues, areas of concern, and gaps are first identified in the planning phase. </a:t>
            </a:r>
          </a:p>
          <a:p>
            <a:r>
              <a:rPr lang="en-US" sz="1700" dirty="0" smtClean="0"/>
              <a:t>A </a:t>
            </a:r>
            <a:r>
              <a:rPr lang="en-US" b="1" dirty="0" smtClean="0">
                <a:solidFill>
                  <a:srgbClr val="002060"/>
                </a:solidFill>
              </a:rPr>
              <a:t>strong business plan </a:t>
            </a:r>
            <a:r>
              <a:rPr lang="en-US" sz="1700" dirty="0" smtClean="0"/>
              <a:t>gives the project team a reference document to help guide decisions and activities.</a:t>
            </a:r>
          </a:p>
          <a:p>
            <a:r>
              <a:rPr lang="en-US" sz="1700" dirty="0" smtClean="0"/>
              <a:t>Project management software (e.g., </a:t>
            </a:r>
            <a:r>
              <a:rPr lang="fr-FR" sz="1700" dirty="0" smtClean="0"/>
              <a:t>Microsoft Project, </a:t>
            </a:r>
            <a:r>
              <a:rPr lang="fr-FR" sz="1700" dirty="0" err="1" smtClean="0"/>
              <a:t>Intuit</a:t>
            </a:r>
            <a:r>
              <a:rPr lang="fr-FR" sz="1700" dirty="0" smtClean="0"/>
              <a:t> </a:t>
            </a:r>
            <a:r>
              <a:rPr lang="fr-FR" sz="1700" dirty="0" err="1" smtClean="0"/>
              <a:t>Quickbase</a:t>
            </a:r>
            <a:r>
              <a:rPr lang="fr-FR" sz="1700" dirty="0" smtClean="0"/>
              <a:t>, </a:t>
            </a:r>
            <a:r>
              <a:rPr lang="fr-FR" sz="1700" dirty="0" err="1" smtClean="0"/>
              <a:t>Basecamp</a:t>
            </a:r>
            <a:r>
              <a:rPr lang="fr-FR" sz="1700" dirty="0" smtClean="0"/>
              <a:t>):</a:t>
            </a:r>
            <a:endParaRPr lang="fr-FR" sz="1700" strike="sngStrike" dirty="0" smtClean="0"/>
          </a:p>
          <a:p>
            <a:pPr lvl="1"/>
            <a:r>
              <a:rPr lang="en-US" sz="1700" dirty="0" smtClean="0"/>
              <a:t>Tracks team members, deliverables, schedules, budgets, priorities, tasks, and other resources.</a:t>
            </a:r>
          </a:p>
          <a:p>
            <a:pPr lvl="1"/>
            <a:r>
              <a:rPr lang="en-US" sz="1700" dirty="0" smtClean="0"/>
              <a:t>Provides a dashboard of key metrics.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Essential Project Elements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(c) 2013 John Wiley &amp; Sons, Inc.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Project Management - Key Players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91000"/>
          </a:xfrm>
        </p:spPr>
        <p:txBody>
          <a:bodyPr>
            <a:noAutofit/>
          </a:bodyPr>
          <a:lstStyle/>
          <a:p>
            <a:r>
              <a:rPr lang="en-US" sz="1900" dirty="0" smtClean="0"/>
              <a:t>The project </a:t>
            </a:r>
            <a:r>
              <a:rPr lang="en-US" b="1" dirty="0" smtClean="0">
                <a:solidFill>
                  <a:srgbClr val="002060"/>
                </a:solidFill>
              </a:rPr>
              <a:t>sponsor</a:t>
            </a:r>
            <a:r>
              <a:rPr lang="en-US" dirty="0" smtClean="0"/>
              <a:t>:</a:t>
            </a:r>
            <a:endParaRPr lang="en-US" sz="1900" strike="sngStrike" dirty="0" smtClean="0"/>
          </a:p>
          <a:p>
            <a:pPr lvl="1"/>
            <a:r>
              <a:rPr lang="en-US" sz="1700" dirty="0" smtClean="0"/>
              <a:t>liaises between the project team and other stakeholders.</a:t>
            </a:r>
          </a:p>
          <a:p>
            <a:pPr lvl="1"/>
            <a:r>
              <a:rPr lang="en-US" sz="1700" dirty="0"/>
              <a:t>i</a:t>
            </a:r>
            <a:r>
              <a:rPr lang="en-US" sz="1700" dirty="0" smtClean="0"/>
              <a:t>s a project champion providing leadership. </a:t>
            </a:r>
          </a:p>
          <a:p>
            <a:pPr lvl="1"/>
            <a:r>
              <a:rPr lang="en-US" sz="1700" dirty="0"/>
              <a:t>i</a:t>
            </a:r>
            <a:r>
              <a:rPr lang="en-US" sz="1700" dirty="0" smtClean="0"/>
              <a:t>s a senior C-level executive with influence with the key stakeholders and C-level team. </a:t>
            </a:r>
          </a:p>
          <a:p>
            <a:pPr lvl="1"/>
            <a:r>
              <a:rPr lang="en-US" sz="1700" dirty="0"/>
              <a:t>p</a:t>
            </a:r>
            <a:r>
              <a:rPr lang="en-US" sz="1700" dirty="0" smtClean="0"/>
              <a:t>rovides the financial resources for the project.</a:t>
            </a:r>
          </a:p>
          <a:p>
            <a:r>
              <a:rPr lang="en-US" sz="1900" dirty="0" smtClean="0"/>
              <a:t>The project </a:t>
            </a:r>
            <a:r>
              <a:rPr lang="en-US" b="1" dirty="0" smtClean="0">
                <a:solidFill>
                  <a:srgbClr val="002060"/>
                </a:solidFill>
              </a:rPr>
              <a:t>manager</a:t>
            </a:r>
            <a:r>
              <a:rPr lang="en-US" dirty="0" smtClean="0"/>
              <a:t>:</a:t>
            </a:r>
            <a:endParaRPr lang="en-US" sz="1900" strike="sngStrike" dirty="0" smtClean="0"/>
          </a:p>
          <a:p>
            <a:pPr lvl="1"/>
            <a:r>
              <a:rPr lang="en-US" sz="1700" dirty="0" smtClean="0"/>
              <a:t>Requires a range of management skills to make the project successful.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The Project Manager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953000"/>
          </a:xfrm>
        </p:spPr>
        <p:txBody>
          <a:bodyPr>
            <a:noAutofit/>
          </a:bodyPr>
          <a:lstStyle/>
          <a:p>
            <a:pPr marL="308610" lvl="1" indent="-285750">
              <a:buFont typeface="Arial" pitchFamily="34" charset="0"/>
              <a:buChar char="•"/>
            </a:pPr>
            <a:r>
              <a:rPr lang="en-US" dirty="0" smtClean="0"/>
              <a:t>A Project Manager’s skills include: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Identifying requirements of the systems to be delivered.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Providing organizational integration by defining the team’s structure.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Assigning team members to work on the project.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Managing </a:t>
            </a:r>
            <a:r>
              <a:rPr lang="en-US" sz="2000" b="1" dirty="0" smtClean="0">
                <a:solidFill>
                  <a:srgbClr val="002060"/>
                </a:solidFill>
              </a:rPr>
              <a:t>risks</a:t>
            </a:r>
            <a:r>
              <a:rPr lang="en-US" dirty="0" smtClean="0"/>
              <a:t> and leveraging opportunities.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Measuring the project’s status, outcomes, and exception to provide project control.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Making the project visible to general management and other stakeholders.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Measuring project status against the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plan, often using project management software.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Taking corrective action when necessary to get the project back on track.</a:t>
            </a:r>
          </a:p>
          <a:p>
            <a:pPr marL="365760" lvl="1" indent="-342900">
              <a:buFont typeface="+mj-lt"/>
              <a:buAutoNum type="arabicPeriod"/>
            </a:pPr>
            <a:r>
              <a:rPr lang="en-US" dirty="0" smtClean="0"/>
              <a:t>Project </a:t>
            </a:r>
            <a:r>
              <a:rPr lang="en-US" sz="2000" b="1" dirty="0" smtClean="0">
                <a:solidFill>
                  <a:srgbClr val="002060"/>
                </a:solidFill>
              </a:rPr>
              <a:t>leadership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8382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10.4  Project leadership vs. project management (PM) process.</a:t>
            </a:r>
            <a:endParaRPr lang="en-US" sz="1700" dirty="0"/>
          </a:p>
        </p:txBody>
      </p:sp>
      <p:pic>
        <p:nvPicPr>
          <p:cNvPr id="44035" name="Picture 3" descr="C:\Users\mramim\Documents\Publishers\Wiley\Final Images\C10GR\c10f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05000"/>
            <a:ext cx="6233160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leadership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Lack of </a:t>
            </a:r>
            <a:r>
              <a:rPr lang="en-US" b="1" dirty="0" smtClean="0">
                <a:solidFill>
                  <a:srgbClr val="002060"/>
                </a:solidFill>
              </a:rPr>
              <a:t>leadership</a:t>
            </a:r>
            <a:r>
              <a:rPr lang="en-US" dirty="0" smtClean="0"/>
              <a:t> can result in unmotivated or confused</a:t>
            </a:r>
            <a:r>
              <a:rPr lang="en-US" dirty="0"/>
              <a:t> </a:t>
            </a:r>
            <a:r>
              <a:rPr lang="en-US" dirty="0" smtClean="0"/>
              <a:t>people.</a:t>
            </a:r>
          </a:p>
          <a:p>
            <a:r>
              <a:rPr lang="en-US" dirty="0" smtClean="0"/>
              <a:t>Strong project leaders skillfully manage team composition, reward systems, and other techniques to focus, align, and motivate team members.</a:t>
            </a:r>
          </a:p>
          <a:p>
            <a:r>
              <a:rPr lang="en-US" dirty="0" smtClean="0"/>
              <a:t>Figure 10.4 reflects the inverse relationship between the magnitude of the project leader’s role and the experience and </a:t>
            </a:r>
            <a:r>
              <a:rPr lang="en-US" b="1" dirty="0" smtClean="0">
                <a:solidFill>
                  <a:srgbClr val="002060"/>
                </a:solidFill>
              </a:rPr>
              <a:t>commitment</a:t>
            </a:r>
            <a:r>
              <a:rPr lang="en-US" dirty="0" smtClean="0"/>
              <a:t> of the team.</a:t>
            </a:r>
          </a:p>
          <a:p>
            <a:r>
              <a:rPr lang="en-US" dirty="0" smtClean="0"/>
              <a:t>Factors influencing the project managers and team’s performance:</a:t>
            </a:r>
          </a:p>
          <a:p>
            <a:pPr lvl="1"/>
            <a:r>
              <a:rPr lang="en-US" dirty="0" smtClean="0"/>
              <a:t>Organizational culture.</a:t>
            </a:r>
          </a:p>
          <a:p>
            <a:pPr lvl="1"/>
            <a:r>
              <a:rPr lang="en-US" dirty="0" smtClean="0"/>
              <a:t>Socioeconomic influences.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A project team consists of those people who work together to complete the project.</a:t>
            </a:r>
          </a:p>
          <a:p>
            <a:r>
              <a:rPr lang="en-US" sz="1800" dirty="0" smtClean="0"/>
              <a:t>Teams fail because members don’t understand the nature of the work required.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Teamwork </a:t>
            </a:r>
            <a:r>
              <a:rPr lang="en-US" dirty="0" smtClean="0"/>
              <a:t>should:</a:t>
            </a:r>
            <a:endParaRPr lang="en-US" sz="1800" strike="sngStrike" dirty="0" smtClean="0"/>
          </a:p>
          <a:p>
            <a:pPr lvl="1"/>
            <a:r>
              <a:rPr lang="en-US" dirty="0" smtClean="0"/>
              <a:t>Clearly define the team’s objectives.</a:t>
            </a:r>
          </a:p>
          <a:p>
            <a:pPr lvl="1"/>
            <a:r>
              <a:rPr lang="en-US" dirty="0" smtClean="0"/>
              <a:t>Define each member’s role in achieving these objectives.</a:t>
            </a:r>
          </a:p>
          <a:p>
            <a:pPr lvl="1"/>
            <a:r>
              <a:rPr lang="en-US" dirty="0" smtClean="0"/>
              <a:t>Have norms about conduct, shared rewards, a shared understanding of roles, and team spirit.</a:t>
            </a:r>
          </a:p>
          <a:p>
            <a:r>
              <a:rPr lang="en-US" sz="1800" dirty="0" smtClean="0"/>
              <a:t>Project managers should leverage team member </a:t>
            </a:r>
            <a:r>
              <a:rPr lang="en-US" b="1" dirty="0" smtClean="0">
                <a:solidFill>
                  <a:srgbClr val="002060"/>
                </a:solidFill>
              </a:rPr>
              <a:t>skills</a:t>
            </a:r>
            <a:r>
              <a:rPr lang="en-US" sz="1800" dirty="0" smtClean="0"/>
              <a:t>, knowledge, experiences, and capabilities.</a:t>
            </a:r>
          </a:p>
          <a:p>
            <a:r>
              <a:rPr lang="en-US" sz="1800" dirty="0" smtClean="0"/>
              <a:t>Team members should</a:t>
            </a:r>
            <a:r>
              <a:rPr lang="en-US" sz="1800" dirty="0" smtClean="0">
                <a:solidFill>
                  <a:srgbClr val="FF3399"/>
                </a:solidFill>
              </a:rPr>
              <a:t> </a:t>
            </a:r>
            <a:r>
              <a:rPr lang="en-US" sz="1800" dirty="0" smtClean="0"/>
              <a:t>share information about their departments.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Cycle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project cycle </a:t>
            </a:r>
            <a:r>
              <a:rPr lang="en-US" sz="2200" b="1" dirty="0" smtClean="0">
                <a:solidFill>
                  <a:srgbClr val="002060"/>
                </a:solidFill>
              </a:rPr>
              <a:t>plan</a:t>
            </a:r>
            <a:r>
              <a:rPr lang="en-US" sz="2200" dirty="0" smtClean="0"/>
              <a:t>:</a:t>
            </a:r>
          </a:p>
          <a:p>
            <a:pPr lvl="1"/>
            <a:r>
              <a:rPr lang="en-US" dirty="0" smtClean="0"/>
              <a:t>organizes discrete project activities, sequencing them into steps along a time</a:t>
            </a:r>
            <a:r>
              <a:rPr lang="en-US" strike="sngStrike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line. </a:t>
            </a:r>
          </a:p>
          <a:p>
            <a:pPr lvl="1"/>
            <a:r>
              <a:rPr lang="en-US" dirty="0" smtClean="0"/>
              <a:t>identifies critical beginning and ending dates and breaks the work spanning these dates into phases.</a:t>
            </a:r>
          </a:p>
          <a:p>
            <a:r>
              <a:rPr lang="en-US" dirty="0" smtClean="0"/>
              <a:t>The three most common approaches are:</a:t>
            </a:r>
          </a:p>
          <a:p>
            <a:pPr lvl="1"/>
            <a:r>
              <a:rPr lang="en-US" dirty="0" smtClean="0"/>
              <a:t>Project Evaluation and Review Technique (PERT) (Figure 10.5).</a:t>
            </a:r>
          </a:p>
          <a:p>
            <a:pPr lvl="1"/>
            <a:r>
              <a:rPr lang="en-US" dirty="0" smtClean="0"/>
              <a:t>Critical Path Method (CPM)</a:t>
            </a:r>
            <a:r>
              <a:rPr lang="en-US" dirty="0"/>
              <a:t>.</a:t>
            </a:r>
            <a:endParaRPr lang="en-US" dirty="0" smtClean="0"/>
          </a:p>
          <a:p>
            <a:pPr lvl="1"/>
            <a:r>
              <a:rPr lang="en-US" dirty="0" smtClean="0"/>
              <a:t>Gantt chart (Figure 10.6).</a:t>
            </a:r>
          </a:p>
          <a:p>
            <a:r>
              <a:rPr lang="en-US" dirty="0" smtClean="0"/>
              <a:t>Figure 10.7 compares both a generic project cycle plan and the Project Management Institute’s project life cycle. 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Learning Objectives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7472" indent="-347472">
              <a:spcBef>
                <a:spcPts val="576"/>
              </a:spcBef>
            </a:pPr>
            <a:r>
              <a:rPr lang="en-US" dirty="0" smtClean="0"/>
              <a:t>List the elements of a good project.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Understand why many IT projects fail to meet their targeted goals.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Explain the relationship between time, scope, and cost of a project.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Explain why Gantt charts are popular for planning schedules.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Define RAD and explain how it compares to the SDLC.</a:t>
            </a:r>
          </a:p>
          <a:p>
            <a:pPr marL="347472" indent="-347472">
              <a:spcBef>
                <a:spcPts val="576"/>
              </a:spcBef>
            </a:pPr>
            <a:r>
              <a:rPr lang="en-US" dirty="0" smtClean="0"/>
              <a:t>Be able to identify when it is time to pull the plug on a project.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Project Cycle Plan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1700" dirty="0" smtClean="0"/>
              <a:t>PERT:</a:t>
            </a:r>
          </a:p>
          <a:p>
            <a:pPr lvl="1"/>
            <a:r>
              <a:rPr lang="en-US" sz="1700" dirty="0" smtClean="0"/>
              <a:t>Identifies the </a:t>
            </a:r>
            <a:r>
              <a:rPr lang="en-US" sz="2000" b="1" dirty="0" smtClean="0">
                <a:solidFill>
                  <a:srgbClr val="002060"/>
                </a:solidFill>
              </a:rPr>
              <a:t>tasks</a:t>
            </a:r>
            <a:r>
              <a:rPr lang="en-US" sz="1700" dirty="0" smtClean="0"/>
              <a:t>, orders the tasks in a time sequence, identifies their interdependencies, and estimates the time required to complete the task.</a:t>
            </a:r>
          </a:p>
          <a:p>
            <a:pPr lvl="2"/>
            <a:r>
              <a:rPr lang="en-US" sz="1700" b="1" dirty="0" smtClean="0">
                <a:solidFill>
                  <a:srgbClr val="002060"/>
                </a:solidFill>
              </a:rPr>
              <a:t>Critical tasks </a:t>
            </a:r>
            <a:r>
              <a:rPr lang="en-US" sz="1700" dirty="0" smtClean="0"/>
              <a:t>- must be performed individually; together they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account for the total elapsed time of the project.</a:t>
            </a:r>
          </a:p>
          <a:p>
            <a:pPr lvl="2"/>
            <a:r>
              <a:rPr lang="en-US" sz="1700" dirty="0" smtClean="0"/>
              <a:t>Non-critical tasks - can be built into the schedules without affecting the duration of the entire project. </a:t>
            </a:r>
          </a:p>
          <a:p>
            <a:r>
              <a:rPr lang="en-US" sz="1700" dirty="0" smtClean="0"/>
              <a:t>CPM:</a:t>
            </a:r>
          </a:p>
          <a:p>
            <a:pPr lvl="1"/>
            <a:r>
              <a:rPr lang="en-US" sz="1700" dirty="0" smtClean="0"/>
              <a:t>A tool that is similar to PERT.</a:t>
            </a:r>
          </a:p>
          <a:p>
            <a:pPr lvl="1"/>
            <a:r>
              <a:rPr lang="en-US" sz="1700" dirty="0" smtClean="0"/>
              <a:t>Incorporates a capability for identifying </a:t>
            </a:r>
            <a:r>
              <a:rPr lang="en-US" sz="2000" b="1" dirty="0" smtClean="0">
                <a:solidFill>
                  <a:srgbClr val="002060"/>
                </a:solidFill>
              </a:rPr>
              <a:t>relationships</a:t>
            </a:r>
            <a:r>
              <a:rPr lang="en-US" sz="1700" dirty="0" smtClean="0"/>
              <a:t> between costs and the completion date of a project as well as the amount and value of resources that must be applied in alternative situations.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560457"/>
            <a:ext cx="9143999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10.5 </a:t>
            </a:r>
            <a:r>
              <a:rPr lang="en-US" sz="1700" b="1" dirty="0" smtClean="0"/>
              <a:t> </a:t>
            </a:r>
            <a:r>
              <a:rPr lang="en-US" sz="1700" dirty="0" smtClean="0"/>
              <a:t>PERT Chart.</a:t>
            </a:r>
            <a:endParaRPr lang="en-US" sz="1700" dirty="0"/>
          </a:p>
        </p:txBody>
      </p:sp>
      <p:pic>
        <p:nvPicPr>
          <p:cNvPr id="5" name="Picture 3" descr="c10f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746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Project Cycle Plan Software</a:t>
            </a:r>
            <a:endParaRPr lang="en-US" strike="sngStrike" dirty="0">
              <a:solidFill>
                <a:srgbClr val="FF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181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PERT</a:t>
            </a:r>
            <a:r>
              <a:rPr lang="en-US" sz="1700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CPM</a:t>
            </a:r>
            <a:r>
              <a:rPr lang="en-US" sz="1700" dirty="0" smtClean="0"/>
              <a:t> differ in terms of time estimates.</a:t>
            </a:r>
          </a:p>
          <a:p>
            <a:pPr lvl="1"/>
            <a:r>
              <a:rPr lang="en-US" sz="1700" dirty="0" smtClean="0"/>
              <a:t>PERT:</a:t>
            </a:r>
          </a:p>
          <a:p>
            <a:pPr lvl="2"/>
            <a:r>
              <a:rPr lang="en-US" sz="1600" dirty="0" smtClean="0"/>
              <a:t>builds on broad estimates about the time needed to complete project tasks.</a:t>
            </a:r>
          </a:p>
          <a:p>
            <a:pPr lvl="2"/>
            <a:r>
              <a:rPr lang="en-US" sz="1600" dirty="0" smtClean="0"/>
              <a:t>calculates the optimistic, most probable, and pessimistic time estimates for each task. </a:t>
            </a:r>
          </a:p>
          <a:p>
            <a:pPr lvl="1"/>
            <a:r>
              <a:rPr lang="en-US" sz="1700" dirty="0" smtClean="0"/>
              <a:t>CPM:</a:t>
            </a:r>
          </a:p>
          <a:p>
            <a:pPr lvl="2"/>
            <a:r>
              <a:rPr lang="en-US" sz="1600" dirty="0" smtClean="0"/>
              <a:t>assumes that all time requirements for completion of individual tasks are relatively predictable. </a:t>
            </a:r>
          </a:p>
          <a:p>
            <a:pPr lvl="2"/>
            <a:r>
              <a:rPr lang="en-US" sz="1600" dirty="0" smtClean="0"/>
              <a:t>fits projects where direct relationships can be established between time and resources (costs).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Gantt charts</a:t>
            </a:r>
            <a:r>
              <a:rPr lang="en-US" dirty="0" smtClean="0"/>
              <a:t> are:</a:t>
            </a:r>
          </a:p>
          <a:p>
            <a:pPr lvl="1"/>
            <a:r>
              <a:rPr lang="en-US" sz="1700" dirty="0" smtClean="0"/>
              <a:t>A visual tool for displaying time relationships between project tasks.</a:t>
            </a:r>
          </a:p>
          <a:p>
            <a:pPr lvl="1"/>
            <a:r>
              <a:rPr lang="en-US" sz="1700" dirty="0" smtClean="0"/>
              <a:t>Effective for monitoring the progress toward project completion.</a:t>
            </a:r>
          </a:p>
          <a:p>
            <a:pPr lvl="1"/>
            <a:r>
              <a:rPr lang="en-US" sz="1700" dirty="0" smtClean="0"/>
              <a:t>Useful for planning purposes.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636657"/>
            <a:ext cx="9143999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10.6  GANTT Chart.</a:t>
            </a:r>
            <a:endParaRPr lang="en-US" sz="1700" dirty="0"/>
          </a:p>
        </p:txBody>
      </p:sp>
      <p:pic>
        <p:nvPicPr>
          <p:cNvPr id="6" name="Picture 3" descr="c10f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7543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096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10.7  Project cycle template.</a:t>
            </a:r>
            <a:endParaRPr lang="en-US" sz="1700" dirty="0"/>
          </a:p>
        </p:txBody>
      </p:sp>
      <p:graphicFrame>
        <p:nvGraphicFramePr>
          <p:cNvPr id="4" name="Group 50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813075"/>
              </p:ext>
            </p:extLst>
          </p:nvPr>
        </p:nvGraphicFramePr>
        <p:xfrm>
          <a:off x="609600" y="1066800"/>
          <a:ext cx="8305800" cy="4724400"/>
        </p:xfrm>
        <a:graphic>
          <a:graphicData uri="http://schemas.openxmlformats.org/drawingml/2006/table">
            <a:tbl>
              <a:tblPr/>
              <a:tblGrid>
                <a:gridCol w="762000"/>
                <a:gridCol w="304800"/>
                <a:gridCol w="180975"/>
                <a:gridCol w="276225"/>
                <a:gridCol w="457200"/>
                <a:gridCol w="90488"/>
                <a:gridCol w="366712"/>
                <a:gridCol w="700088"/>
                <a:gridCol w="138112"/>
                <a:gridCol w="685800"/>
                <a:gridCol w="152400"/>
                <a:gridCol w="838200"/>
                <a:gridCol w="76200"/>
                <a:gridCol w="685800"/>
                <a:gridCol w="76200"/>
                <a:gridCol w="838200"/>
                <a:gridCol w="228600"/>
                <a:gridCol w="90488"/>
                <a:gridCol w="595312"/>
                <a:gridCol w="762000"/>
              </a:tblGrid>
              <a:tr h="836613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Requirements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Definition </a:t>
                      </a:r>
                      <a:r>
                        <a:rPr lang="en-US" sz="1600" b="1" strike="noStrike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eriod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Production Period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Deployment/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Dissemination Period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 gridSpan="2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Investigation Task Force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18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User requirement definition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Research concept definition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Information use specification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Collection planning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Collection and analysis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 report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Publication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Distribution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374">
                <a:tc gridSpan="2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Typical High Tech Commercial Business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66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requirement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phase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definition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proposal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develop-ment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Engineer model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Internal test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Manufacturing, sales &amp; support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6387">
                <a:tc gridSpan="2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Generic Project Cycle Template</a:t>
                      </a: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User require-ment definition phase</a:t>
                      </a:r>
                      <a:endParaRPr kumimoji="0" lang="en-US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Concept definition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System specification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Acquisition planning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selection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Development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Verification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Deploy-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ment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or production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Operations/maintenance or sales support phase</a:t>
                      </a: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Deactivate phase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Common Project 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19600"/>
          </a:xfrm>
        </p:spPr>
        <p:txBody>
          <a:bodyPr>
            <a:normAutofit/>
          </a:bodyPr>
          <a:lstStyle/>
          <a:p>
            <a:r>
              <a:rPr lang="en-US" sz="1900" dirty="0" smtClean="0"/>
              <a:t>A typical project team includes a variety of members from different backgrounds and parts of the organization</a:t>
            </a:r>
            <a:r>
              <a:rPr lang="en-US" sz="1900" dirty="0"/>
              <a:t> </a:t>
            </a:r>
            <a:r>
              <a:rPr lang="en-US" sz="1900" dirty="0" smtClean="0"/>
              <a:t>that use a different </a:t>
            </a:r>
            <a:r>
              <a:rPr lang="en-US" b="1" dirty="0" smtClean="0">
                <a:solidFill>
                  <a:srgbClr val="002060"/>
                </a:solidFill>
              </a:rPr>
              <a:t>technical</a:t>
            </a:r>
            <a:r>
              <a:rPr lang="en-US" sz="1900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vocabulary</a:t>
            </a:r>
            <a:r>
              <a:rPr lang="en-US" sz="1900" dirty="0" smtClean="0"/>
              <a:t>.</a:t>
            </a:r>
          </a:p>
          <a:p>
            <a:pPr lvl="1"/>
            <a:r>
              <a:rPr lang="en-US" sz="1900" dirty="0" smtClean="0"/>
              <a:t>Comprised of consultants, technical specialists, and business members.</a:t>
            </a:r>
          </a:p>
          <a:p>
            <a:pPr lvl="1"/>
            <a:r>
              <a:rPr lang="en-US" sz="1900" dirty="0" smtClean="0"/>
              <a:t>Difficult to carry on conversations, meetings, and correspondence.</a:t>
            </a:r>
          </a:p>
          <a:p>
            <a:r>
              <a:rPr lang="en-US" sz="1900" dirty="0" smtClean="0"/>
              <a:t>Teams should establish a common project vocabulary for terms, definitions, and meanings (i.e., acronyms, cryptic words).</a:t>
            </a:r>
          </a:p>
          <a:p>
            <a:r>
              <a:rPr lang="en-US" sz="1900" dirty="0" smtClean="0"/>
              <a:t>Good management of the common project vocabulary as well as project management, project team, and project life cycle are all essential to </a:t>
            </a:r>
            <a:r>
              <a:rPr lang="en-US" b="1" dirty="0" smtClean="0">
                <a:solidFill>
                  <a:srgbClr val="002060"/>
                </a:solidFill>
              </a:rPr>
              <a:t>project success</a:t>
            </a:r>
            <a:r>
              <a:rPr lang="en-US" sz="1900" dirty="0" smtClean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IT Projects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IT projects are a specific type of </a:t>
            </a:r>
            <a:r>
              <a:rPr lang="en-US" sz="2200" b="1" dirty="0" smtClean="0">
                <a:solidFill>
                  <a:srgbClr val="002060"/>
                </a:solidFill>
              </a:rPr>
              <a:t>business project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 more complex the </a:t>
            </a:r>
            <a:r>
              <a:rPr lang="en-US" sz="2200" b="1" dirty="0" smtClean="0">
                <a:solidFill>
                  <a:srgbClr val="002060"/>
                </a:solidFill>
              </a:rPr>
              <a:t>IT</a:t>
            </a:r>
            <a:r>
              <a:rPr lang="en-US" dirty="0" smtClean="0"/>
              <a:t> aspect of the project, the higher the risk of failure of the project.</a:t>
            </a:r>
          </a:p>
          <a:p>
            <a:r>
              <a:rPr lang="en-US" dirty="0" smtClean="0"/>
              <a:t>IT projects are difficult to estimate.</a:t>
            </a:r>
          </a:p>
          <a:p>
            <a:pPr lvl="1"/>
            <a:r>
              <a:rPr lang="en-US" dirty="0" smtClean="0"/>
              <a:t>Projects can be measured in terms of function points or functional requirements of the software product.</a:t>
            </a:r>
          </a:p>
          <a:p>
            <a:pPr lvl="1"/>
            <a:r>
              <a:rPr lang="en-US" dirty="0" smtClean="0"/>
              <a:t>Projects can be measured in “man-months”—how many people will be required to complete the project in a specified time period.</a:t>
            </a:r>
          </a:p>
          <a:p>
            <a:r>
              <a:rPr lang="en-US" dirty="0" smtClean="0"/>
              <a:t>Additional people may or may not speed up the process.</a:t>
            </a:r>
          </a:p>
          <a:p>
            <a:pPr lvl="1"/>
            <a:r>
              <a:rPr lang="en-US" dirty="0" smtClean="0"/>
              <a:t>Requires more communication and coordination. </a:t>
            </a:r>
          </a:p>
          <a:p>
            <a:r>
              <a:rPr lang="en-US" dirty="0" smtClean="0"/>
              <a:t>Adding people to a late project only makes the project later.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9144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IT Project Development Methodologies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and Approaches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dirty="0" smtClean="0"/>
              <a:t>The choice of development methodologies and managerial influences distinguish IT projects from other projects. </a:t>
            </a:r>
          </a:p>
          <a:p>
            <a:r>
              <a:rPr lang="en-US" sz="1900" dirty="0" smtClean="0"/>
              <a:t>The systems development life cycle (</a:t>
            </a:r>
            <a:r>
              <a:rPr lang="en-US" b="1" dirty="0" smtClean="0">
                <a:solidFill>
                  <a:srgbClr val="002060"/>
                </a:solidFill>
              </a:rPr>
              <a:t>SDLC</a:t>
            </a:r>
            <a:r>
              <a:rPr lang="en-US" sz="1900" dirty="0" smtClean="0"/>
              <a:t>)</a:t>
            </a:r>
            <a:r>
              <a:rPr lang="en-US" sz="1900" dirty="0">
                <a:solidFill>
                  <a:srgbClr val="FF3399"/>
                </a:solidFill>
              </a:rPr>
              <a:t> </a:t>
            </a:r>
            <a:r>
              <a:rPr lang="en-US" sz="1900" dirty="0" smtClean="0"/>
              <a:t>- a traditional tool for developing IS or implementing software developed by an outsourcing provider or software developer.</a:t>
            </a:r>
          </a:p>
          <a:p>
            <a:r>
              <a:rPr lang="en-US" sz="1900" dirty="0" smtClean="0"/>
              <a:t>Other development approaches:</a:t>
            </a:r>
          </a:p>
          <a:p>
            <a:pPr lvl="1"/>
            <a:r>
              <a:rPr lang="en-US" sz="2000" b="1" dirty="0" smtClean="0">
                <a:solidFill>
                  <a:srgbClr val="002060"/>
                </a:solidFill>
              </a:rPr>
              <a:t>Agile</a:t>
            </a:r>
            <a:r>
              <a:rPr lang="en-US" sz="1900" dirty="0" smtClean="0"/>
              <a:t> programming.</a:t>
            </a:r>
          </a:p>
          <a:p>
            <a:pPr lvl="1"/>
            <a:r>
              <a:rPr lang="en-US" sz="2000" b="1" dirty="0" smtClean="0">
                <a:solidFill>
                  <a:srgbClr val="002060"/>
                </a:solidFill>
              </a:rPr>
              <a:t>Prototyping</a:t>
            </a:r>
            <a:r>
              <a:rPr lang="en-US" sz="1900" dirty="0" smtClean="0"/>
              <a:t>.</a:t>
            </a:r>
            <a:endParaRPr lang="en-US" sz="1900" dirty="0"/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Systems Development Life Cycle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dirty="0">
                <a:solidFill>
                  <a:srgbClr val="002060"/>
                </a:solidFill>
              </a:rPr>
              <a:t>Systems Development: </a:t>
            </a:r>
            <a:r>
              <a:rPr lang="en-US" dirty="0" smtClean="0"/>
              <a:t>a set of activities used to create an IS.</a:t>
            </a:r>
            <a:endParaRPr lang="en-US" strike="sngStrike" dirty="0" smtClean="0"/>
          </a:p>
          <a:p>
            <a:r>
              <a:rPr lang="en-US" sz="1800" b="1" dirty="0">
                <a:solidFill>
                  <a:srgbClr val="002060"/>
                </a:solidFill>
              </a:rPr>
              <a:t>Systems Development Life Cycle (SDLC): </a:t>
            </a:r>
            <a:r>
              <a:rPr lang="en-US" dirty="0" smtClean="0"/>
              <a:t>the process of designing and delivering the entire system.</a:t>
            </a:r>
          </a:p>
          <a:p>
            <a:r>
              <a:rPr lang="en-US" dirty="0" smtClean="0"/>
              <a:t>The SDLC generally is used in one of two distinct ways:</a:t>
            </a:r>
          </a:p>
          <a:p>
            <a:pPr lvl="1"/>
            <a:r>
              <a:rPr lang="en-US" dirty="0" smtClean="0"/>
              <a:t>as a general project </a:t>
            </a:r>
            <a:r>
              <a:rPr lang="en-US" b="1" dirty="0" smtClean="0">
                <a:solidFill>
                  <a:srgbClr val="002060"/>
                </a:solidFill>
              </a:rPr>
              <a:t>plan</a:t>
            </a:r>
            <a:r>
              <a:rPr lang="en-US" dirty="0" smtClean="0"/>
              <a:t> of all activities required for the entire system to operate.</a:t>
            </a:r>
          </a:p>
          <a:p>
            <a:pPr lvl="2"/>
            <a:r>
              <a:rPr lang="en-US" sz="1600" dirty="0" smtClean="0"/>
              <a:t>Plan</a:t>
            </a:r>
            <a:r>
              <a:rPr lang="en-US" sz="1600" dirty="0" smtClean="0">
                <a:solidFill>
                  <a:srgbClr val="92D050"/>
                </a:solidFill>
              </a:rPr>
              <a:t> </a:t>
            </a:r>
            <a:r>
              <a:rPr lang="en-US" sz="1600" dirty="0" smtClean="0"/>
              <a:t>includes the analysis and feasibility study, the development or acquisition of components, the implementation activities, the maintenance activities, and the retirement activities.</a:t>
            </a:r>
          </a:p>
          <a:p>
            <a:pPr lvl="1"/>
            <a:r>
              <a:rPr lang="en-US" dirty="0" smtClean="0"/>
              <a:t>as a process to </a:t>
            </a:r>
            <a:r>
              <a:rPr lang="en-US" b="1" dirty="0" smtClean="0">
                <a:solidFill>
                  <a:srgbClr val="002060"/>
                </a:solidFill>
              </a:rPr>
              <a:t>design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develop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/>
              <a:t>system software.</a:t>
            </a:r>
          </a:p>
          <a:p>
            <a:pPr lvl="2"/>
            <a:r>
              <a:rPr lang="en-US" sz="1800" dirty="0" smtClean="0"/>
              <a:t>Process is highly structured, disciplined, and formal.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SDLC Phases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267200"/>
          </a:xfrm>
        </p:spPr>
        <p:txBody>
          <a:bodyPr>
            <a:noAutofit/>
          </a:bodyPr>
          <a:lstStyle/>
          <a:p>
            <a:r>
              <a:rPr lang="en-US" sz="1900" dirty="0" smtClean="0"/>
              <a:t>Seven </a:t>
            </a:r>
            <a:r>
              <a:rPr lang="en-US" b="1" dirty="0" smtClean="0">
                <a:solidFill>
                  <a:srgbClr val="002060"/>
                </a:solidFill>
              </a:rPr>
              <a:t>phases</a:t>
            </a:r>
            <a:r>
              <a:rPr lang="en-US" sz="1900" dirty="0" smtClean="0"/>
              <a:t> (Figure 10.8): 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Project initiation.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Requirements definition.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Functional design.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Construction.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Verification.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“Cut over.”</a:t>
            </a:r>
          </a:p>
          <a:p>
            <a:pPr marL="576072" lvl="1">
              <a:buFont typeface="+mj-lt"/>
              <a:buAutoNum type="arabicPeriod"/>
            </a:pPr>
            <a:r>
              <a:rPr lang="en-US" sz="1900" dirty="0" smtClean="0"/>
              <a:t>Maintenance and review.</a:t>
            </a:r>
          </a:p>
          <a:p>
            <a:r>
              <a:rPr lang="en-US" sz="1900" dirty="0"/>
              <a:t>Each phase is carefully planned and documented.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Rural Payments Agency (RPA) in the UK blamed poor planning and lack of system testing for delays in paying out 1.5billion pounds of EU subsidies. </a:t>
            </a:r>
          </a:p>
          <a:p>
            <a:pPr lvl="1"/>
            <a:r>
              <a:rPr lang="en-US" sz="2000" dirty="0" smtClean="0"/>
              <a:t>Only 15% were paid out by the end of 2006.</a:t>
            </a:r>
          </a:p>
          <a:p>
            <a:r>
              <a:rPr lang="en-US" dirty="0" smtClean="0"/>
              <a:t>RPA had to make substantial changes to the system after implementation.</a:t>
            </a:r>
          </a:p>
          <a:p>
            <a:r>
              <a:rPr lang="en-US" dirty="0" smtClean="0"/>
              <a:t>The system had not been properly managed.</a:t>
            </a:r>
          </a:p>
          <a:p>
            <a:pPr lvl="1"/>
            <a:r>
              <a:rPr lang="en-US" sz="2000" dirty="0" smtClean="0"/>
              <a:t>Costs were at 122 million pounds and were originally estimated at 46.5 million.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10.8  Systems development life cycle (SDLC) phases.</a:t>
            </a:r>
            <a:endParaRPr lang="en-US" sz="1700" dirty="0"/>
          </a:p>
        </p:txBody>
      </p:sp>
      <p:pic>
        <p:nvPicPr>
          <p:cNvPr id="28675" name="Picture 3" descr="C:\Users\mramim\Documents\Publishers\Wiley\Final Images\C10GR\c10f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90600"/>
            <a:ext cx="5562600" cy="5791200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 rot="16200000">
            <a:off x="6052239" y="5532437"/>
            <a:ext cx="2895600" cy="365125"/>
          </a:xfrm>
        </p:spPr>
        <p:txBody>
          <a:bodyPr/>
          <a:lstStyle/>
          <a:p>
            <a:r>
              <a:rPr lang="en-US" dirty="0" smtClean="0"/>
              <a:t>(c) 2013 John Wiley &amp; Sons, Inc.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Traditional SDLC Methodology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Several problems arise with using traditional SDLC methodology:</a:t>
            </a:r>
            <a:endParaRPr lang="en-US" strike="sngStrike" dirty="0" smtClean="0"/>
          </a:p>
          <a:p>
            <a:pPr lvl="1"/>
            <a:r>
              <a:rPr lang="en-US" dirty="0" smtClean="0"/>
              <a:t>Many systems projects fail to meet objectives.</a:t>
            </a:r>
          </a:p>
          <a:p>
            <a:pPr lvl="2"/>
            <a:r>
              <a:rPr lang="en-US" sz="1800" dirty="0" smtClean="0"/>
              <a:t>The </a:t>
            </a:r>
            <a:r>
              <a:rPr lang="en-US" sz="1800" b="1" dirty="0" smtClean="0">
                <a:solidFill>
                  <a:srgbClr val="002060"/>
                </a:solidFill>
              </a:rPr>
              <a:t>skills</a:t>
            </a:r>
            <a:r>
              <a:rPr lang="en-US" sz="1800" dirty="0" smtClean="0"/>
              <a:t> needed to estimate costs and schedules are difficult to obtain.</a:t>
            </a:r>
          </a:p>
          <a:p>
            <a:pPr lvl="2"/>
            <a:r>
              <a:rPr lang="en-US" sz="1800" dirty="0" smtClean="0"/>
              <a:t>Each project is unique.</a:t>
            </a:r>
          </a:p>
          <a:p>
            <a:pPr lvl="1"/>
            <a:r>
              <a:rPr lang="en-US" sz="1600" dirty="0" smtClean="0"/>
              <a:t>The objectives may reflect a scope that is too broad or too narrow.</a:t>
            </a:r>
          </a:p>
          <a:p>
            <a:pPr lvl="2"/>
            <a:r>
              <a:rPr lang="en-US" sz="1800" dirty="0" smtClean="0"/>
              <a:t>The problem the system was designed to solve may still exist.</a:t>
            </a:r>
          </a:p>
          <a:p>
            <a:pPr lvl="1"/>
            <a:r>
              <a:rPr lang="en-US" sz="1600" dirty="0" smtClean="0"/>
              <a:t>Organizations need to respond quickly.</a:t>
            </a:r>
          </a:p>
          <a:p>
            <a:pPr lvl="2"/>
            <a:r>
              <a:rPr lang="en-US" sz="1800" dirty="0" smtClean="0"/>
              <a:t>Not enough time available to adequately do each step of the SDLC for each IT project. </a:t>
            </a:r>
          </a:p>
          <a:p>
            <a:pPr lvl="1"/>
            <a:r>
              <a:rPr lang="en-US" dirty="0" smtClean="0"/>
              <a:t>Newer methodologies designed to address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these concerns use an </a:t>
            </a:r>
            <a:r>
              <a:rPr lang="en-US" b="1" dirty="0" smtClean="0">
                <a:solidFill>
                  <a:srgbClr val="002060"/>
                </a:solidFill>
              </a:rPr>
              <a:t>iterative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approach</a:t>
            </a:r>
            <a:r>
              <a:rPr lang="en-US" dirty="0" smtClean="0"/>
              <a:t> (Figure 10.9).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10.9  Iterative approach to systems development.</a:t>
            </a:r>
            <a:endParaRPr lang="en-US" sz="1700" dirty="0"/>
          </a:p>
        </p:txBody>
      </p:sp>
      <p:pic>
        <p:nvPicPr>
          <p:cNvPr id="39938" name="Picture 2" descr="C:\Users\mramim\Documents\Publishers\Wiley\Final Images\C10GR\c10f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388" y="2133600"/>
            <a:ext cx="7834882" cy="338805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36A2"/>
                </a:solidFill>
              </a:rPr>
              <a:t>Agile Development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Agile development methodologies were developed for situations where a predictable development process </a:t>
            </a:r>
            <a:r>
              <a:rPr lang="en-US" b="1" dirty="0" smtClean="0">
                <a:solidFill>
                  <a:srgbClr val="002060"/>
                </a:solidFill>
              </a:rPr>
              <a:t>cannot</a:t>
            </a:r>
            <a:r>
              <a:rPr lang="en-US" sz="1800" dirty="0" smtClean="0"/>
              <a:t> be followed.</a:t>
            </a:r>
          </a:p>
          <a:p>
            <a:pPr lvl="1"/>
            <a:r>
              <a:rPr lang="en-US" dirty="0" smtClean="0"/>
              <a:t>E.g., XP (Extreme Programming), Crystal, Scrum, Feature-Driven Development, and Dynamic System Development Method (DSDM).</a:t>
            </a:r>
          </a:p>
          <a:p>
            <a:r>
              <a:rPr lang="en-US" dirty="0" smtClean="0"/>
              <a:t>Agile development is </a:t>
            </a:r>
            <a:r>
              <a:rPr lang="en-US" b="1" dirty="0" smtClean="0">
                <a:solidFill>
                  <a:srgbClr val="002060"/>
                </a:solidFill>
              </a:rPr>
              <a:t>people</a:t>
            </a:r>
            <a:r>
              <a:rPr lang="en-US" b="1" dirty="0">
                <a:solidFill>
                  <a:srgbClr val="002060"/>
                </a:solidFill>
              </a:rPr>
              <a:t>-oriented</a:t>
            </a:r>
            <a:r>
              <a:rPr lang="en-US" sz="1800" dirty="0" smtClean="0"/>
              <a:t> rather than process oriented.</a:t>
            </a:r>
          </a:p>
          <a:p>
            <a:pPr lvl="1"/>
            <a:r>
              <a:rPr lang="en-US" dirty="0" smtClean="0"/>
              <a:t>Adapts to changing requirements by iteratively developing systems in small stages and then testing the new code extensively.</a:t>
            </a:r>
          </a:p>
          <a:p>
            <a:pPr lvl="1"/>
            <a:r>
              <a:rPr lang="en-US" dirty="0" smtClean="0"/>
              <a:t>The mantra for agile programming is “Code a little; test a little.”</a:t>
            </a:r>
          </a:p>
          <a:p>
            <a:pPr marL="342900" lvl="1" indent="-342900">
              <a:buSzPct val="130000"/>
              <a:buFont typeface="Arial" pitchFamily="34" charset="0"/>
              <a:buChar char="•"/>
            </a:pPr>
            <a:r>
              <a:rPr lang="en-US" sz="1800" dirty="0" smtClean="0"/>
              <a:t>DSDM is an extension of Rapid Application Development (RAD) used in the UK</a:t>
            </a:r>
            <a:r>
              <a:rPr lang="en-US" sz="1800" dirty="0" smtClean="0">
                <a:solidFill>
                  <a:srgbClr val="FF3399"/>
                </a:solidFill>
              </a:rPr>
              <a:t> </a:t>
            </a:r>
            <a:r>
              <a:rPr lang="en-US" sz="1800" dirty="0" smtClean="0"/>
              <a:t>and is based on </a:t>
            </a:r>
            <a:r>
              <a:rPr lang="en-US" sz="1700" dirty="0" smtClean="0"/>
              <a:t>the </a:t>
            </a:r>
            <a:r>
              <a:rPr lang="en-US" sz="1700" dirty="0"/>
              <a:t>underlying principles of active user interaction, frequent deliveries, and </a:t>
            </a:r>
            <a:r>
              <a:rPr lang="en-US" sz="2000" b="1" dirty="0">
                <a:solidFill>
                  <a:srgbClr val="002060"/>
                </a:solidFill>
              </a:rPr>
              <a:t>empowered teams</a:t>
            </a:r>
            <a:r>
              <a:rPr lang="en-US" sz="1700" dirty="0"/>
              <a:t>.</a:t>
            </a:r>
          </a:p>
          <a:p>
            <a:endParaRPr lang="en-US" sz="1600" dirty="0" smtClean="0"/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Agile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sz="1700" dirty="0" smtClean="0"/>
              <a:t>DSDM:</a:t>
            </a:r>
          </a:p>
          <a:p>
            <a:pPr lvl="1"/>
            <a:r>
              <a:rPr lang="en-US" sz="1500" dirty="0" smtClean="0"/>
              <a:t> incorporates a project planning technique that divides the schedule into a number of separate time periods (</a:t>
            </a:r>
            <a:r>
              <a:rPr lang="en-US" sz="1500" dirty="0" err="1" smtClean="0"/>
              <a:t>timeboxes</a:t>
            </a:r>
            <a:r>
              <a:rPr lang="en-US" sz="1500" dirty="0" smtClean="0"/>
              <a:t>) with each part having its own deliverables, deadline, and budget.</a:t>
            </a:r>
          </a:p>
          <a:p>
            <a:pPr lvl="1"/>
            <a:r>
              <a:rPr lang="en-US" sz="1500" dirty="0" smtClean="0"/>
              <a:t>is based on four types of </a:t>
            </a:r>
            <a:r>
              <a:rPr lang="en-US" b="1" dirty="0" smtClean="0">
                <a:solidFill>
                  <a:srgbClr val="002060"/>
                </a:solidFill>
              </a:rPr>
              <a:t>iterations</a:t>
            </a:r>
            <a:r>
              <a:rPr lang="en-US" sz="1500" dirty="0" smtClean="0"/>
              <a:t>:</a:t>
            </a:r>
          </a:p>
          <a:p>
            <a:pPr lvl="2"/>
            <a:r>
              <a:rPr lang="en-US" sz="1500" dirty="0" smtClean="0"/>
              <a:t>Study (business and feasibility). </a:t>
            </a:r>
          </a:p>
          <a:p>
            <a:pPr lvl="2"/>
            <a:r>
              <a:rPr lang="en-US" sz="1500" dirty="0" smtClean="0"/>
              <a:t>Functional model.</a:t>
            </a:r>
          </a:p>
          <a:p>
            <a:pPr lvl="2"/>
            <a:r>
              <a:rPr lang="en-US" sz="1500" dirty="0" smtClean="0"/>
              <a:t>Design and build.</a:t>
            </a:r>
          </a:p>
          <a:p>
            <a:pPr lvl="2"/>
            <a:r>
              <a:rPr lang="en-US" sz="1500" dirty="0" smtClean="0"/>
              <a:t>Implementation.</a:t>
            </a:r>
          </a:p>
          <a:p>
            <a:r>
              <a:rPr lang="en-US" sz="1700" dirty="0" smtClean="0"/>
              <a:t>XP is a more prescriptive agile methodology. </a:t>
            </a:r>
          </a:p>
          <a:p>
            <a:pPr lvl="1"/>
            <a:r>
              <a:rPr lang="en-US" sz="1500" dirty="0" smtClean="0"/>
              <a:t>XP revolves around 12 </a:t>
            </a:r>
            <a:r>
              <a:rPr lang="en-US" b="1" dirty="0" smtClean="0">
                <a:solidFill>
                  <a:srgbClr val="002060"/>
                </a:solidFill>
              </a:rPr>
              <a:t>practices</a:t>
            </a:r>
            <a:r>
              <a:rPr lang="en-US" sz="1500" dirty="0" smtClean="0"/>
              <a:t>, including pair programming, test-driven development, simple design, and small releases.</a:t>
            </a:r>
          </a:p>
          <a:p>
            <a:r>
              <a:rPr lang="en-US" sz="1700" dirty="0" smtClean="0"/>
              <a:t>Some disadvantages include difficulty estimating the required effort easily getting off track if the customer is unclear about final outcomes.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700" dirty="0" smtClean="0"/>
          </a:p>
          <a:p>
            <a:pPr>
              <a:buNone/>
            </a:pP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Prototyping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Prototyping</a:t>
            </a:r>
            <a:r>
              <a:rPr lang="en-US" dirty="0" smtClean="0"/>
              <a:t>:</a:t>
            </a:r>
            <a:r>
              <a:rPr lang="en-US" sz="1700" dirty="0" smtClean="0"/>
              <a:t> </a:t>
            </a:r>
          </a:p>
          <a:p>
            <a:pPr lvl="1"/>
            <a:r>
              <a:rPr lang="en-US" sz="1500" dirty="0" smtClean="0"/>
              <a:t>is a type of evolutionary development.</a:t>
            </a:r>
          </a:p>
          <a:p>
            <a:pPr lvl="1"/>
            <a:r>
              <a:rPr lang="en-US" sz="1500" dirty="0" smtClean="0"/>
              <a:t>builds a fast, high-level version of the system at the beginning of the project.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User involvement</a:t>
            </a:r>
            <a:r>
              <a:rPr lang="en-US" sz="1700" dirty="0" smtClean="0"/>
              <a:t>.</a:t>
            </a:r>
          </a:p>
          <a:p>
            <a:pPr lvl="1"/>
            <a:r>
              <a:rPr lang="en-US" sz="1700" dirty="0" smtClean="0"/>
              <a:t>Users see the day-to-day growth of the system and contribute frequently to the development process.</a:t>
            </a:r>
          </a:p>
          <a:p>
            <a:r>
              <a:rPr lang="en-US" sz="1700" dirty="0" smtClean="0"/>
              <a:t>Prototyping can be used as a phase in the SDLC to capture project requirements.</a:t>
            </a:r>
          </a:p>
          <a:p>
            <a:r>
              <a:rPr lang="en-US" sz="1700" dirty="0" smtClean="0"/>
              <a:t>Drawbacks to prototyping:</a:t>
            </a:r>
          </a:p>
          <a:p>
            <a:pPr lvl="1"/>
            <a:r>
              <a:rPr lang="en-US" sz="1500" dirty="0" smtClean="0"/>
              <a:t>Documentation may be difficult to write.</a:t>
            </a:r>
          </a:p>
          <a:p>
            <a:pPr lvl="1"/>
            <a:r>
              <a:rPr lang="en-US" sz="1500" dirty="0" smtClean="0"/>
              <a:t>Users may not understand the realistic scope of the system.</a:t>
            </a:r>
          </a:p>
          <a:p>
            <a:pPr lvl="2"/>
            <a:r>
              <a:rPr lang="en-US" sz="1500" dirty="0" smtClean="0"/>
              <a:t>The final prototype may not be scalable to an operational version.</a:t>
            </a:r>
          </a:p>
          <a:p>
            <a:pPr lvl="1"/>
            <a:r>
              <a:rPr lang="en-US" sz="1500" dirty="0" smtClean="0"/>
              <a:t>An operational version may be difficult to complete.</a:t>
            </a:r>
          </a:p>
          <a:p>
            <a:pPr lvl="1"/>
            <a:r>
              <a:rPr lang="en-US" sz="1500" dirty="0" smtClean="0"/>
              <a:t>The process can be difficult to manage.</a:t>
            </a:r>
          </a:p>
          <a:p>
            <a:pPr lvl="1"/>
            <a:r>
              <a:rPr lang="en-US" sz="1500" dirty="0" smtClean="0"/>
              <a:t>Difficult to integrate across a broad range of requirements.</a:t>
            </a:r>
          </a:p>
          <a:p>
            <a:pPr lvl="2"/>
            <a:r>
              <a:rPr lang="en-US" sz="1500" dirty="0" smtClean="0"/>
              <a:t>Suitable for “quick-and dirty” types of systems.</a:t>
            </a:r>
          </a:p>
          <a:p>
            <a:pPr lvl="1"/>
            <a:r>
              <a:rPr lang="en-US" sz="1500" dirty="0" smtClean="0"/>
              <a:t>System design flaws may be more prevalent.</a:t>
            </a:r>
          </a:p>
          <a:p>
            <a:r>
              <a:rPr lang="en-US" sz="1700" dirty="0" smtClean="0"/>
              <a:t>Various approaches are summarized in Figure 10.10.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10.10  Comparison of IT development methodologies.</a:t>
            </a:r>
            <a:endParaRPr lang="en-US" sz="1700" dirty="0"/>
          </a:p>
        </p:txBody>
      </p:sp>
      <p:pic>
        <p:nvPicPr>
          <p:cNvPr id="40962" name="Picture 2" descr="C:\Users\mramim\Documents\Publishers\Wiley\Final Images\C10GR\c10f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6629400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Other Development Methodologies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and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rmAutofit/>
          </a:bodyPr>
          <a:lstStyle/>
          <a:p>
            <a:r>
              <a:rPr lang="en-US" sz="1700" dirty="0" smtClean="0"/>
              <a:t>Rapid applications development (</a:t>
            </a:r>
            <a:r>
              <a:rPr lang="en-US" b="1" dirty="0" smtClean="0">
                <a:solidFill>
                  <a:srgbClr val="002060"/>
                </a:solidFill>
              </a:rPr>
              <a:t>RAD</a:t>
            </a:r>
            <a:r>
              <a:rPr lang="en-US" sz="1700" dirty="0" smtClean="0"/>
              <a:t>), joint applications development (</a:t>
            </a:r>
            <a:r>
              <a:rPr lang="en-US" b="1" dirty="0" smtClean="0">
                <a:solidFill>
                  <a:srgbClr val="002060"/>
                </a:solidFill>
              </a:rPr>
              <a:t>JAD</a:t>
            </a:r>
            <a:r>
              <a:rPr lang="en-US" sz="1700" dirty="0" smtClean="0"/>
              <a:t>), Object-oriented analysis, design and development, and the open sourcing approach.</a:t>
            </a:r>
          </a:p>
          <a:p>
            <a:r>
              <a:rPr lang="en-US" b="1" dirty="0">
                <a:solidFill>
                  <a:srgbClr val="002060"/>
                </a:solidFill>
              </a:rPr>
              <a:t>RAD</a:t>
            </a:r>
            <a:r>
              <a:rPr lang="en-US" sz="1700" dirty="0" smtClean="0"/>
              <a:t> is similar to prototyping in that it is an interactive process in which tools are used to drastically speed up the development process.</a:t>
            </a:r>
          </a:p>
          <a:p>
            <a:pPr lvl="1"/>
            <a:r>
              <a:rPr lang="en-US" sz="1700" dirty="0" smtClean="0"/>
              <a:t>Has tools for developing the user interface, graphical user interface (GUI), reusable code, code generation, and programming language testing and debugging.</a:t>
            </a:r>
          </a:p>
          <a:p>
            <a:pPr lvl="1"/>
            <a:r>
              <a:rPr lang="en-US" sz="1700" dirty="0" smtClean="0"/>
              <a:t>Enables the developer to build a library of standard sets of code—or objects—used and reused in multiple applications.</a:t>
            </a:r>
          </a:p>
          <a:p>
            <a:pPr lvl="1"/>
            <a:r>
              <a:rPr lang="en-US" sz="1700" dirty="0" smtClean="0"/>
              <a:t>“Drags and drops” objects into the design.</a:t>
            </a:r>
          </a:p>
          <a:p>
            <a:pPr lvl="2"/>
            <a:r>
              <a:rPr lang="en-US" sz="1700" dirty="0" smtClean="0"/>
              <a:t>Automatically writes the code necessary to include that functionality.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Other Development Methodologies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and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Autofit/>
          </a:bodyPr>
          <a:lstStyle/>
          <a:p>
            <a:r>
              <a:rPr lang="en-US" sz="1700" dirty="0" smtClean="0"/>
              <a:t>Joint applications development (</a:t>
            </a:r>
            <a:r>
              <a:rPr lang="en-US" b="1" dirty="0" smtClean="0">
                <a:solidFill>
                  <a:srgbClr val="002060"/>
                </a:solidFill>
              </a:rPr>
              <a:t>JAD</a:t>
            </a:r>
            <a:r>
              <a:rPr lang="en-US" sz="1700" dirty="0" smtClean="0"/>
              <a:t>):</a:t>
            </a:r>
          </a:p>
          <a:p>
            <a:pPr lvl="1"/>
            <a:r>
              <a:rPr lang="en-US" sz="1700" dirty="0" smtClean="0"/>
              <a:t>Is a version of RAD or prototyping.</a:t>
            </a:r>
          </a:p>
          <a:p>
            <a:pPr lvl="1"/>
            <a:r>
              <a:rPr lang="en-US" sz="1700" dirty="0" smtClean="0"/>
              <a:t>Has users that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are more integrally involved.</a:t>
            </a:r>
          </a:p>
          <a:p>
            <a:pPr lvl="1"/>
            <a:r>
              <a:rPr lang="en-US" sz="1700" dirty="0" smtClean="0"/>
              <a:t>Uses a group approach to elicit requirements by interviewing groups of users.</a:t>
            </a:r>
          </a:p>
          <a:p>
            <a:pPr lvl="1"/>
            <a:r>
              <a:rPr lang="en-US" sz="1700" dirty="0" smtClean="0"/>
              <a:t>Is expensive due to travel and living expenses needed</a:t>
            </a:r>
            <a:r>
              <a:rPr lang="en-US" sz="1700" dirty="0"/>
              <a:t> </a:t>
            </a:r>
            <a:r>
              <a:rPr lang="en-US" sz="1700" dirty="0" smtClean="0"/>
              <a:t>to coordinate participants.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Object-oriented development</a:t>
            </a:r>
            <a:r>
              <a:rPr lang="en-US" sz="1700" dirty="0" smtClean="0"/>
              <a:t>:</a:t>
            </a:r>
          </a:p>
          <a:p>
            <a:pPr lvl="1"/>
            <a:r>
              <a:rPr lang="en-US" sz="1700" dirty="0" smtClean="0"/>
              <a:t>Is a way to avoid the pitfalls of procedural methodologies.</a:t>
            </a:r>
          </a:p>
          <a:p>
            <a:pPr lvl="1"/>
            <a:r>
              <a:rPr lang="en-US" sz="1700" dirty="0" smtClean="0"/>
              <a:t>Builds on the concept of objects—or reusable components.</a:t>
            </a:r>
          </a:p>
          <a:p>
            <a:pPr lvl="2"/>
            <a:r>
              <a:rPr lang="en-US" sz="1700" dirty="0" smtClean="0"/>
              <a:t>An object encapsulates both the data stored about an entity and the operations that manipulate that data.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Open Sourcing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876800"/>
          </a:xfrm>
        </p:spPr>
        <p:txBody>
          <a:bodyPr>
            <a:normAutofit/>
          </a:bodyPr>
          <a:lstStyle/>
          <a:p>
            <a:r>
              <a:rPr lang="en-US" sz="1700" dirty="0" smtClean="0"/>
              <a:t>Linux:</a:t>
            </a:r>
            <a:endParaRPr lang="en-US" sz="1700" strike="sngStrike" dirty="0" smtClean="0"/>
          </a:p>
          <a:p>
            <a:pPr lvl="1"/>
            <a:r>
              <a:rPr lang="en-US" sz="1700" dirty="0" smtClean="0"/>
              <a:t>Was created by Linus Torvalds and several thousand hackers around the world.</a:t>
            </a:r>
          </a:p>
          <a:p>
            <a:pPr lvl="1"/>
            <a:r>
              <a:rPr lang="en-US" sz="1700" dirty="0" smtClean="0"/>
              <a:t>Is a</a:t>
            </a:r>
            <a:r>
              <a:rPr lang="en-US" sz="1700" dirty="0" smtClean="0">
                <a:solidFill>
                  <a:srgbClr val="92D050"/>
                </a:solidFill>
              </a:rPr>
              <a:t> </a:t>
            </a:r>
            <a:r>
              <a:rPr lang="en-US" sz="1700" dirty="0" smtClean="0"/>
              <a:t>world-class OS—a clone of </a:t>
            </a:r>
            <a:r>
              <a:rPr lang="en-US" sz="2000" b="1" dirty="0" smtClean="0">
                <a:solidFill>
                  <a:srgbClr val="002060"/>
                </a:solidFill>
              </a:rPr>
              <a:t>Unix</a:t>
            </a:r>
            <a:r>
              <a:rPr lang="en-US" sz="1700" dirty="0" smtClean="0"/>
              <a:t>.</a:t>
            </a:r>
          </a:p>
          <a:p>
            <a:pPr lvl="1"/>
            <a:r>
              <a:rPr lang="en-US" sz="1700" dirty="0" smtClean="0"/>
              <a:t>Was built using a development approach called open sourcing, which is the process of building and improving “</a:t>
            </a:r>
            <a:r>
              <a:rPr lang="en-US" sz="2000" b="1" dirty="0" smtClean="0">
                <a:solidFill>
                  <a:srgbClr val="002060"/>
                </a:solidFill>
              </a:rPr>
              <a:t>free</a:t>
            </a:r>
            <a:r>
              <a:rPr lang="en-US" sz="1700" dirty="0" smtClean="0"/>
              <a:t>” software via an Internet community.</a:t>
            </a:r>
          </a:p>
          <a:p>
            <a:pPr lvl="2"/>
            <a:r>
              <a:rPr lang="en-US" sz="1700" dirty="0" smtClean="0"/>
              <a:t>Eric Raymond suggests that the Linux community resembles a great bazaar of differing agendas and approaches (with submissions from anyone) out of which a coherent and stable system emerged.</a:t>
            </a:r>
            <a:endParaRPr lang="en-US" sz="1700" strike="sngStrike" dirty="0" smtClean="0">
              <a:solidFill>
                <a:srgbClr val="FF3399"/>
              </a:solidFill>
            </a:endParaRPr>
          </a:p>
          <a:p>
            <a:r>
              <a:rPr lang="en-US" sz="1700" dirty="0" smtClean="0"/>
              <a:t>Software is open source software (</a:t>
            </a:r>
            <a:r>
              <a:rPr lang="en-US" b="1" dirty="0" smtClean="0">
                <a:solidFill>
                  <a:srgbClr val="002060"/>
                </a:solidFill>
              </a:rPr>
              <a:t>OSS</a:t>
            </a:r>
            <a:r>
              <a:rPr lang="en-US" sz="1700" dirty="0" smtClean="0"/>
              <a:t>) if it is released under a license approved by the Open Source Initiative (OSI). </a:t>
            </a:r>
          </a:p>
          <a:p>
            <a:pPr lvl="1"/>
            <a:r>
              <a:rPr lang="en-US" sz="1700" dirty="0" smtClean="0"/>
              <a:t>The most widely used OSI license is the general public license (GPL), which is based on the concept of free software. 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What Defines a Project?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Autofit/>
          </a:bodyPr>
          <a:lstStyle/>
          <a:p>
            <a:r>
              <a:rPr lang="en-US" sz="1900" dirty="0" smtClean="0"/>
              <a:t>Organizations combine two types of work—</a:t>
            </a:r>
            <a:r>
              <a:rPr lang="en-US" b="1" dirty="0" smtClean="0">
                <a:solidFill>
                  <a:srgbClr val="002060"/>
                </a:solidFill>
              </a:rPr>
              <a:t>projects</a:t>
            </a:r>
            <a:r>
              <a:rPr lang="en-US" sz="1900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operations</a:t>
            </a:r>
            <a:r>
              <a:rPr lang="en-US" sz="1900" dirty="0" smtClean="0"/>
              <a:t> (Figure 10.1).</a:t>
            </a:r>
          </a:p>
          <a:p>
            <a:r>
              <a:rPr lang="en-US" sz="1900" dirty="0" smtClean="0"/>
              <a:t>Both types are performed by people and require a flow of limited resources. </a:t>
            </a:r>
          </a:p>
          <a:p>
            <a:r>
              <a:rPr lang="en-US" sz="1900" dirty="0" smtClean="0"/>
              <a:t>Both are planned, executed, and controlled.</a:t>
            </a:r>
          </a:p>
          <a:p>
            <a:r>
              <a:rPr lang="en-US" sz="1900" dirty="0" smtClean="0"/>
              <a:t>Figure 10.1 compares characteristics of both project and operational work.</a:t>
            </a:r>
          </a:p>
          <a:p>
            <a:r>
              <a:rPr lang="en-US" sz="1900" dirty="0" smtClean="0"/>
              <a:t>A </a:t>
            </a:r>
            <a:r>
              <a:rPr lang="en-US" b="1" dirty="0">
                <a:solidFill>
                  <a:srgbClr val="002060"/>
                </a:solidFill>
              </a:rPr>
              <a:t>project</a:t>
            </a:r>
            <a:r>
              <a:rPr lang="en-US" sz="1900" dirty="0" smtClean="0">
                <a:solidFill>
                  <a:srgbClr val="FF3399"/>
                </a:solidFill>
              </a:rPr>
              <a:t> </a:t>
            </a:r>
            <a:r>
              <a:rPr lang="en-US" sz="1900" dirty="0" smtClean="0"/>
              <a:t>is a temporary endeavor undertaken to create a unique product, service, or result. Temporary means that every project has a definite beginning and a definite end.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Free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Autofit/>
          </a:bodyPr>
          <a:lstStyle/>
          <a:p>
            <a:r>
              <a:rPr lang="en-US" sz="1700" dirty="0" smtClean="0">
                <a:latin typeface="+mn-lt"/>
              </a:rPr>
              <a:t>Free software offers the following </a:t>
            </a:r>
            <a:r>
              <a:rPr lang="en-US" b="1" dirty="0" smtClean="0">
                <a:solidFill>
                  <a:srgbClr val="002060"/>
                </a:solidFill>
              </a:rPr>
              <a:t>freedoms</a:t>
            </a:r>
            <a:r>
              <a:rPr lang="en-US" sz="1700" dirty="0" smtClean="0">
                <a:latin typeface="+mn-lt"/>
              </a:rPr>
              <a:t> for the software users:</a:t>
            </a:r>
          </a:p>
          <a:p>
            <a:pPr lvl="1"/>
            <a:r>
              <a:rPr lang="en-US" sz="1700" dirty="0" smtClean="0">
                <a:latin typeface="+mn-lt"/>
              </a:rPr>
              <a:t>The freedom to run the program for any purpose.</a:t>
            </a:r>
          </a:p>
          <a:p>
            <a:pPr lvl="1"/>
            <a:r>
              <a:rPr lang="en-US" sz="1700" dirty="0" smtClean="0">
                <a:latin typeface="+mn-lt"/>
              </a:rPr>
              <a:t>The freedom to study how the program works and adapt it to your needs. Access to the source code is a precondition for this.</a:t>
            </a:r>
          </a:p>
          <a:p>
            <a:pPr lvl="1"/>
            <a:r>
              <a:rPr lang="en-US" sz="1700" dirty="0" smtClean="0">
                <a:latin typeface="+mn-lt"/>
              </a:rPr>
              <a:t>The freedom to distribute copies so that you can help your neighbor.</a:t>
            </a:r>
          </a:p>
          <a:p>
            <a:pPr lvl="1"/>
            <a:r>
              <a:rPr lang="en-US" sz="1700" dirty="0" smtClean="0">
                <a:latin typeface="+mn-lt"/>
              </a:rPr>
              <a:t>The freedom to improve and release your improvements to the public so that the whole community benefits. Access to source code is a precondition for this.</a:t>
            </a:r>
          </a:p>
          <a:p>
            <a:r>
              <a:rPr lang="en-US" sz="1700" dirty="0" smtClean="0">
                <a:latin typeface="+mn-lt"/>
              </a:rPr>
              <a:t>A user who modifies the software must observe the rule of </a:t>
            </a:r>
            <a:r>
              <a:rPr lang="en-US" sz="1700" dirty="0" err="1" smtClean="0">
                <a:latin typeface="+mn-lt"/>
              </a:rPr>
              <a:t>copyleft</a:t>
            </a:r>
            <a:r>
              <a:rPr lang="en-US" sz="1700" dirty="0" smtClean="0">
                <a:latin typeface="+mn-lt"/>
              </a:rPr>
              <a:t>.</a:t>
            </a:r>
          </a:p>
          <a:p>
            <a:pPr lvl="1"/>
            <a:r>
              <a:rPr lang="en-US" sz="1700" dirty="0" err="1" smtClean="0">
                <a:latin typeface="+mn-lt"/>
              </a:rPr>
              <a:t>Copyleft</a:t>
            </a:r>
            <a:r>
              <a:rPr lang="en-US" sz="1700" dirty="0" smtClean="0">
                <a:latin typeface="+mn-lt"/>
              </a:rPr>
              <a:t> - a user cannot add restrictions to deny others their central freedoms regarding the free software.</a:t>
            </a:r>
            <a:endParaRPr lang="en-US" sz="1700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Open Sourcing 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297363"/>
          </a:xfrm>
        </p:spPr>
        <p:txBody>
          <a:bodyPr>
            <a:noAutofit/>
          </a:bodyPr>
          <a:lstStyle/>
          <a:p>
            <a:r>
              <a:rPr lang="en-US" sz="1700" dirty="0" smtClean="0"/>
              <a:t>The Open Sourcing Movement.</a:t>
            </a:r>
          </a:p>
          <a:p>
            <a:pPr lvl="1"/>
            <a:r>
              <a:rPr lang="en-US" sz="1500" dirty="0" smtClean="0"/>
              <a:t>Offers a </a:t>
            </a:r>
            <a:r>
              <a:rPr lang="en-US" b="1" dirty="0" smtClean="0">
                <a:solidFill>
                  <a:srgbClr val="002060"/>
                </a:solidFill>
              </a:rPr>
              <a:t>speedy</a:t>
            </a:r>
            <a:r>
              <a:rPr lang="en-US" sz="1500" dirty="0" smtClean="0"/>
              <a:t> way to develop software that:</a:t>
            </a:r>
          </a:p>
          <a:p>
            <a:pPr lvl="2"/>
            <a:r>
              <a:rPr lang="en-US" sz="1500" dirty="0" smtClean="0"/>
              <a:t>is available to a whole community.</a:t>
            </a:r>
            <a:endParaRPr lang="en-US" sz="1500" strike="sngStrike" dirty="0" smtClean="0"/>
          </a:p>
          <a:p>
            <a:pPr lvl="2"/>
            <a:r>
              <a:rPr lang="en-US" sz="1500" dirty="0" smtClean="0"/>
              <a:t>uses widespread testing.</a:t>
            </a:r>
          </a:p>
          <a:p>
            <a:pPr lvl="2"/>
            <a:r>
              <a:rPr lang="en-US" sz="1500" dirty="0" smtClean="0"/>
              <a:t>is free. </a:t>
            </a:r>
          </a:p>
          <a:p>
            <a:r>
              <a:rPr lang="en-US" sz="1700" dirty="0" smtClean="0"/>
              <a:t>A number of managerial issues are associated with its use in a business organization.</a:t>
            </a:r>
          </a:p>
          <a:p>
            <a:pPr lvl="1"/>
            <a:r>
              <a:rPr lang="en-US" sz="1700" dirty="0" smtClean="0"/>
              <a:t>Preservation of intellectual property.</a:t>
            </a:r>
          </a:p>
          <a:p>
            <a:pPr lvl="1"/>
            <a:r>
              <a:rPr lang="en-US" sz="1700" dirty="0" smtClean="0"/>
              <a:t>Updating and maintaining open source code.</a:t>
            </a:r>
          </a:p>
          <a:p>
            <a:pPr lvl="1"/>
            <a:r>
              <a:rPr lang="en-US" sz="1700" dirty="0" smtClean="0"/>
              <a:t>Competitive advantage.</a:t>
            </a:r>
          </a:p>
          <a:p>
            <a:pPr lvl="1"/>
            <a:r>
              <a:rPr lang="en-US" sz="1700" dirty="0" smtClean="0"/>
              <a:t>Tech support.</a:t>
            </a:r>
          </a:p>
          <a:p>
            <a:pPr lvl="1"/>
            <a:r>
              <a:rPr lang="en-US" sz="1700" dirty="0" smtClean="0"/>
              <a:t>Standards.</a:t>
            </a:r>
          </a:p>
        </p:txBody>
      </p:sp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Popular Open Source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Examples of popular open source:</a:t>
            </a:r>
          </a:p>
          <a:p>
            <a:pPr lvl="1"/>
            <a:r>
              <a:rPr lang="en-US" sz="2000" dirty="0" smtClean="0"/>
              <a:t>Software Mozilla (a popular web browser core).</a:t>
            </a:r>
          </a:p>
          <a:p>
            <a:pPr lvl="1"/>
            <a:r>
              <a:rPr lang="en-US" sz="2000" dirty="0" smtClean="0"/>
              <a:t>Apache (web server). </a:t>
            </a:r>
          </a:p>
          <a:p>
            <a:pPr lvl="1"/>
            <a:r>
              <a:rPr lang="en-US" sz="2000" dirty="0" smtClean="0"/>
              <a:t>PERL (web scripting language). </a:t>
            </a:r>
          </a:p>
          <a:p>
            <a:pPr lvl="1"/>
            <a:r>
              <a:rPr lang="en-US" sz="2000" dirty="0" err="1" smtClean="0"/>
              <a:t>OpenOffice</a:t>
            </a:r>
            <a:r>
              <a:rPr lang="en-US" sz="2000" dirty="0" smtClean="0"/>
              <a:t> (a Sun Microsystems-originated set of office applications that support the Microsoft Office suite formats). </a:t>
            </a:r>
          </a:p>
          <a:p>
            <a:pPr lvl="1"/>
            <a:r>
              <a:rPr lang="en-US" sz="2000" dirty="0" smtClean="0"/>
              <a:t>PNG (graphics file format).</a:t>
            </a:r>
          </a:p>
          <a:p>
            <a:r>
              <a:rPr lang="en-US" dirty="0" smtClean="0"/>
              <a:t>Open source applications available on the </a:t>
            </a:r>
            <a:r>
              <a:rPr lang="en-US" b="1" dirty="0" smtClean="0">
                <a:solidFill>
                  <a:srgbClr val="002060"/>
                </a:solidFill>
              </a:rPr>
              <a:t>Internet</a:t>
            </a:r>
            <a:r>
              <a:rPr lang="en-US" dirty="0" smtClean="0"/>
              <a:t>, including </a:t>
            </a:r>
            <a:r>
              <a:rPr lang="en-US" b="1" dirty="0" smtClean="0">
                <a:solidFill>
                  <a:srgbClr val="002060"/>
                </a:solidFill>
              </a:rPr>
              <a:t>Web 2.0 </a:t>
            </a:r>
            <a:r>
              <a:rPr lang="en-US" dirty="0" smtClean="0"/>
              <a:t>applications, are becoming part of the corporate infrastructure.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IT Project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dirty="0" smtClean="0"/>
              <a:t>IT projects are often distinguished from many non-IT projects on the basis of their high levels of </a:t>
            </a:r>
            <a:r>
              <a:rPr lang="en-US" b="1" dirty="0" smtClean="0">
                <a:solidFill>
                  <a:srgbClr val="002060"/>
                </a:solidFill>
              </a:rPr>
              <a:t>risk</a:t>
            </a:r>
            <a:r>
              <a:rPr lang="en-US" sz="1900" dirty="0" smtClean="0"/>
              <a:t>.</a:t>
            </a:r>
          </a:p>
          <a:p>
            <a:r>
              <a:rPr lang="en-US" sz="1900" dirty="0" smtClean="0"/>
              <a:t>Risk is the possibility of additional cost or loss due to the choice of alternative.</a:t>
            </a:r>
          </a:p>
          <a:p>
            <a:pPr lvl="1"/>
            <a:r>
              <a:rPr lang="en-US" sz="1900" dirty="0" smtClean="0"/>
              <a:t>Some alternatives have a lower associated risk than others. </a:t>
            </a:r>
          </a:p>
          <a:p>
            <a:pPr lvl="1"/>
            <a:r>
              <a:rPr lang="en-US" sz="1900" dirty="0" smtClean="0"/>
              <a:t>Risk can be quantified by assigning a </a:t>
            </a:r>
            <a:r>
              <a:rPr lang="en-US" sz="2000" b="1" dirty="0" smtClean="0">
                <a:solidFill>
                  <a:srgbClr val="002060"/>
                </a:solidFill>
              </a:rPr>
              <a:t>probability</a:t>
            </a:r>
            <a:r>
              <a:rPr lang="en-US" sz="1900" dirty="0" smtClean="0"/>
              <a:t> of occurrence and a financial consequence to each alternative. </a:t>
            </a:r>
          </a:p>
          <a:p>
            <a:r>
              <a:rPr lang="en-US" sz="1900" dirty="0" smtClean="0"/>
              <a:t>Project risk is a function of: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complexity.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clarity.</a:t>
            </a:r>
            <a:endParaRPr lang="en-US" sz="1700" strike="sngStrike" dirty="0" smtClean="0"/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size.</a:t>
            </a: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Complexity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Autofit/>
          </a:bodyPr>
          <a:lstStyle/>
          <a:p>
            <a:pPr marL="533400" indent="-533400"/>
            <a:r>
              <a:rPr lang="en-US" sz="2200" dirty="0" smtClean="0">
                <a:cs typeface="Times New Roman" pitchFamily="18" charset="0"/>
              </a:rPr>
              <a:t>The </a:t>
            </a:r>
            <a:r>
              <a:rPr lang="en-US" sz="2200" b="1" dirty="0" smtClean="0">
                <a:solidFill>
                  <a:srgbClr val="002060"/>
                </a:solidFill>
              </a:rPr>
              <a:t>complexity</a:t>
            </a:r>
            <a:r>
              <a:rPr lang="en-US" sz="2200" dirty="0" smtClean="0"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002060"/>
                </a:solidFill>
              </a:rPr>
              <a:t>level</a:t>
            </a:r>
            <a:r>
              <a:rPr lang="en-US" sz="2200" dirty="0" smtClean="0">
                <a:cs typeface="Times New Roman" pitchFamily="18" charset="0"/>
              </a:rPr>
              <a:t> is the extent of difficulty and interdependent components of the project.</a:t>
            </a:r>
          </a:p>
          <a:p>
            <a:pPr marL="533400" indent="-533400"/>
            <a:r>
              <a:rPr lang="en-US" dirty="0" smtClean="0">
                <a:cs typeface="Times New Roman" pitchFamily="18" charset="0"/>
              </a:rPr>
              <a:t>Several factors contribute to greater complexity in IT projects:</a:t>
            </a:r>
            <a:endParaRPr lang="en-US" strike="sngStrike" dirty="0" smtClean="0">
              <a:cs typeface="Times New Roman" pitchFamily="18" charset="0"/>
            </a:endParaRPr>
          </a:p>
          <a:p>
            <a:pPr marL="762000" lvl="1" indent="-533400"/>
            <a:r>
              <a:rPr lang="en-US" sz="2000" dirty="0" smtClean="0">
                <a:cs typeface="Times New Roman" pitchFamily="18" charset="0"/>
              </a:rPr>
              <a:t>The sheer pace of technological change.</a:t>
            </a:r>
          </a:p>
          <a:p>
            <a:pPr marL="762000" lvl="1" indent="-533400"/>
            <a:r>
              <a:rPr lang="en-US" sz="2000" dirty="0" smtClean="0">
                <a:cs typeface="Times New Roman" pitchFamily="18" charset="0"/>
              </a:rPr>
              <a:t>The degree of uncertainty in identifying and agreeing on common goals.</a:t>
            </a:r>
          </a:p>
          <a:p>
            <a:pPr marL="533400" indent="-533400"/>
            <a:r>
              <a:rPr lang="en-US" dirty="0" smtClean="0">
                <a:cs typeface="Times New Roman" pitchFamily="18" charset="0"/>
              </a:rPr>
              <a:t>Complexity can be determined once the </a:t>
            </a:r>
            <a:r>
              <a:rPr lang="en-US" b="1" dirty="0" smtClean="0">
                <a:solidFill>
                  <a:srgbClr val="002060"/>
                </a:solidFill>
              </a:rPr>
              <a:t>context</a:t>
            </a:r>
            <a:r>
              <a:rPr lang="en-US" dirty="0" smtClean="0">
                <a:cs typeface="Times New Roman" pitchFamily="18" charset="0"/>
              </a:rPr>
              <a:t> of the project has been established.</a:t>
            </a: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Times New Roman" pitchFamily="18" charset="0"/>
              </a:rPr>
              <a:t>Clarity is concerned with the ability to define the </a:t>
            </a:r>
            <a:r>
              <a:rPr lang="en-US" b="1" dirty="0" smtClean="0">
                <a:solidFill>
                  <a:srgbClr val="002060"/>
                </a:solidFill>
              </a:rPr>
              <a:t>requirements</a:t>
            </a:r>
            <a:r>
              <a:rPr lang="en-US" dirty="0" smtClean="0">
                <a:cs typeface="Times New Roman" pitchFamily="18" charset="0"/>
              </a:rPr>
              <a:t> of the system.  </a:t>
            </a:r>
          </a:p>
          <a:p>
            <a:pPr lvl="1"/>
            <a:r>
              <a:rPr lang="en-US" dirty="0" smtClean="0">
                <a:cs typeface="Times New Roman" pitchFamily="18" charset="0"/>
              </a:rPr>
              <a:t>A project has low clarity if the users cannot easily state their needs or define what they want from the system. </a:t>
            </a:r>
          </a:p>
          <a:p>
            <a:pPr lvl="1"/>
            <a:r>
              <a:rPr lang="en-US" dirty="0" smtClean="0">
                <a:cs typeface="Times New Roman" pitchFamily="18" charset="0"/>
              </a:rPr>
              <a:t>A project with high clarity is one in which the systems requirements can be easily documented and do not change.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Times New Roman" pitchFamily="18" charset="0"/>
              </a:rPr>
              <a:t>Size plays a big role in project </a:t>
            </a:r>
            <a:r>
              <a:rPr lang="en-US" b="1" dirty="0" smtClean="0">
                <a:solidFill>
                  <a:srgbClr val="002060"/>
                </a:solidFill>
              </a:rPr>
              <a:t>risk</a:t>
            </a:r>
            <a:r>
              <a:rPr lang="en-US" dirty="0" smtClean="0"/>
              <a:t>.</a:t>
            </a:r>
            <a:r>
              <a:rPr lang="en-US" dirty="0" smtClean="0">
                <a:cs typeface="Times New Roman" pitchFamily="18" charset="0"/>
              </a:rPr>
              <a:t> </a:t>
            </a:r>
          </a:p>
          <a:p>
            <a:r>
              <a:rPr lang="en-US" dirty="0" smtClean="0">
                <a:cs typeface="Times New Roman" pitchFamily="18" charset="0"/>
              </a:rPr>
              <a:t>A project can be considered big if it has:</a:t>
            </a:r>
          </a:p>
          <a:p>
            <a:pPr lvl="1"/>
            <a:r>
              <a:rPr lang="en-US" sz="2000" dirty="0">
                <a:cs typeface="Times New Roman" pitchFamily="18" charset="0"/>
              </a:rPr>
              <a:t>a</a:t>
            </a:r>
            <a:r>
              <a:rPr lang="en-US" sz="2000" dirty="0" smtClean="0">
                <a:cs typeface="Times New Roman" pitchFamily="18" charset="0"/>
              </a:rPr>
              <a:t> large budget relative to other budgets in the organization.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a </a:t>
            </a:r>
            <a:r>
              <a:rPr lang="en-US" sz="2000" dirty="0">
                <a:cs typeface="Times New Roman" pitchFamily="18" charset="0"/>
              </a:rPr>
              <a:t>l</a:t>
            </a:r>
            <a:r>
              <a:rPr lang="en-US" sz="2000" dirty="0" smtClean="0">
                <a:cs typeface="Times New Roman" pitchFamily="18" charset="0"/>
              </a:rPr>
              <a:t>arge number of </a:t>
            </a:r>
            <a:r>
              <a:rPr lang="en-US" sz="2000" b="1" dirty="0" smtClean="0">
                <a:solidFill>
                  <a:srgbClr val="002060"/>
                </a:solidFill>
              </a:rPr>
              <a:t>team</a:t>
            </a:r>
            <a:r>
              <a:rPr lang="en-US" sz="2000" dirty="0" smtClean="0">
                <a:cs typeface="Times New Roman" pitchFamily="18" charset="0"/>
              </a:rPr>
              <a:t> members or number of man-months.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a </a:t>
            </a:r>
            <a:r>
              <a:rPr lang="en-US" sz="2000" dirty="0">
                <a:cs typeface="Times New Roman" pitchFamily="18" charset="0"/>
              </a:rPr>
              <a:t>large </a:t>
            </a:r>
            <a:r>
              <a:rPr lang="en-US" sz="2000" dirty="0" smtClean="0">
                <a:cs typeface="Times New Roman" pitchFamily="18" charset="0"/>
              </a:rPr>
              <a:t>number of organizational units involved in the project. 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a </a:t>
            </a:r>
            <a:r>
              <a:rPr lang="en-US" sz="2000" dirty="0">
                <a:cs typeface="Times New Roman" pitchFamily="18" charset="0"/>
              </a:rPr>
              <a:t>large </a:t>
            </a:r>
            <a:r>
              <a:rPr lang="en-US" sz="2000" dirty="0" smtClean="0">
                <a:cs typeface="Times New Roman" pitchFamily="18" charset="0"/>
              </a:rPr>
              <a:t>number of programs/components.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a </a:t>
            </a:r>
            <a:r>
              <a:rPr lang="en-US" sz="2000" dirty="0">
                <a:cs typeface="Times New Roman" pitchFamily="18" charset="0"/>
              </a:rPr>
              <a:t>large </a:t>
            </a:r>
            <a:r>
              <a:rPr lang="en-US" sz="2000" dirty="0" smtClean="0">
                <a:cs typeface="Times New Roman" pitchFamily="18" charset="0"/>
              </a:rPr>
              <a:t>number of function points or lines of code. </a:t>
            </a:r>
          </a:p>
        </p:txBody>
      </p:sp>
    </p:spTree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Project Risk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The project’s </a:t>
            </a:r>
            <a:r>
              <a:rPr lang="en-US" b="1" dirty="0" smtClean="0">
                <a:solidFill>
                  <a:srgbClr val="002060"/>
                </a:solidFill>
              </a:rPr>
              <a:t>complexity, clarity, and size </a:t>
            </a:r>
            <a:r>
              <a:rPr lang="en-US" sz="1700" dirty="0" smtClean="0"/>
              <a:t>determine its risk.</a:t>
            </a:r>
          </a:p>
          <a:p>
            <a:pPr lvl="1"/>
            <a:r>
              <a:rPr lang="en-US" sz="1700" dirty="0" smtClean="0"/>
              <a:t>Varying levels of these three determinants affect the amount of project risk.</a:t>
            </a:r>
          </a:p>
          <a:p>
            <a:pPr lvl="1"/>
            <a:r>
              <a:rPr lang="en-US" sz="1500" dirty="0" smtClean="0"/>
              <a:t>Large, highly complex projects that are low in clarity are extremely risky. </a:t>
            </a:r>
          </a:p>
          <a:p>
            <a:pPr lvl="1"/>
            <a:r>
              <a:rPr lang="en-US" sz="1500" dirty="0" smtClean="0"/>
              <a:t>Small projects that are low in complexity and high in clarity are usually low risk. </a:t>
            </a:r>
          </a:p>
          <a:p>
            <a:pPr lvl="1"/>
            <a:r>
              <a:rPr lang="en-US" sz="1500" dirty="0" smtClean="0"/>
              <a:t>Everything else is somewhere in between. </a:t>
            </a:r>
          </a:p>
          <a:p>
            <a:r>
              <a:rPr lang="en-US" sz="1700" dirty="0" smtClean="0"/>
              <a:t>The level of risk determines how formal and detailed the project management system and planning should be.</a:t>
            </a:r>
          </a:p>
          <a:p>
            <a:r>
              <a:rPr lang="en-US" sz="1700" dirty="0" smtClean="0"/>
              <a:t>When it is difficult to estimate duration or expense of a project because it is complex or has low clarity, formal management practices or planning may be inappropriate. </a:t>
            </a:r>
          </a:p>
          <a:p>
            <a:r>
              <a:rPr lang="en-US" sz="1700" dirty="0" smtClean="0"/>
              <a:t>Formal planning tools may be useful in low-risk projects.</a:t>
            </a:r>
          </a:p>
        </p:txBody>
      </p:sp>
    </p:spTree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the Complexity Aspects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of Project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Strategies that may be adopted in dealing with complexity are: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  <a:latin typeface="+mj-lt"/>
              </a:rPr>
              <a:t>Leveraging</a:t>
            </a:r>
            <a:r>
              <a:rPr lang="en-US" dirty="0" smtClean="0">
                <a:latin typeface="+mj-lt"/>
              </a:rPr>
              <a:t> the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technical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skills</a:t>
            </a:r>
            <a:r>
              <a:rPr lang="en-US" dirty="0" smtClean="0">
                <a:latin typeface="+mj-lt"/>
              </a:rPr>
              <a:t> of the team. </a:t>
            </a:r>
          </a:p>
          <a:p>
            <a:pPr lvl="2"/>
            <a:r>
              <a:rPr lang="en-US" sz="1600" dirty="0" smtClean="0">
                <a:latin typeface="+mj-lt"/>
              </a:rPr>
              <a:t>Having a leader or team members who have had significant work experience.  </a:t>
            </a:r>
          </a:p>
          <a:p>
            <a:pPr lvl="1"/>
            <a:r>
              <a:rPr lang="en-US" dirty="0" smtClean="0">
                <a:latin typeface="+mj-lt"/>
              </a:rPr>
              <a:t>Relying on consultants and vendors. </a:t>
            </a:r>
            <a:endParaRPr lang="en-US" strike="sngStrike" dirty="0" smtClean="0">
              <a:solidFill>
                <a:srgbClr val="FF3399"/>
              </a:solidFill>
              <a:latin typeface="+mj-lt"/>
            </a:endParaRPr>
          </a:p>
          <a:p>
            <a:pPr lvl="2"/>
            <a:r>
              <a:rPr lang="en-US" sz="1600" dirty="0" smtClean="0">
                <a:latin typeface="+mj-lt"/>
              </a:rPr>
              <a:t>Their work is primarily project-based and they usually possess the crucial IT knowledge and skills. </a:t>
            </a:r>
          </a:p>
          <a:p>
            <a:pPr lvl="1"/>
            <a:r>
              <a:rPr lang="en-US" dirty="0" smtClean="0">
                <a:latin typeface="+mj-lt"/>
              </a:rPr>
              <a:t>Integrating within the organization.</a:t>
            </a:r>
          </a:p>
          <a:p>
            <a:pPr lvl="2"/>
            <a:r>
              <a:rPr lang="en-US" sz="1600" dirty="0" smtClean="0">
                <a:latin typeface="+mj-lt"/>
              </a:rPr>
              <a:t>Having frequent team meetings, documenting critical project decisions, and holding regular technical status reviews. </a:t>
            </a:r>
          </a:p>
          <a:p>
            <a:pPr lvl="2"/>
            <a:r>
              <a:rPr lang="en-US" sz="1600" dirty="0" smtClean="0">
                <a:latin typeface="+mj-lt"/>
              </a:rPr>
              <a:t>Requires good communication among team members.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Managing Clarity Aspects of Project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When a project has low clarity, project managers need to:</a:t>
            </a:r>
            <a:r>
              <a:rPr lang="en-US" sz="1800" dirty="0" smtClean="0">
                <a:solidFill>
                  <a:srgbClr val="92D050"/>
                </a:solidFill>
              </a:rPr>
              <a:t> </a:t>
            </a:r>
          </a:p>
          <a:p>
            <a:pPr lvl="1"/>
            <a:r>
              <a:rPr lang="en-US" sz="1600" dirty="0" smtClean="0"/>
              <a:t>rely more heavily upon the users to define system requirements. </a:t>
            </a:r>
          </a:p>
          <a:p>
            <a:pPr lvl="1"/>
            <a:r>
              <a:rPr lang="en-US" sz="1600" dirty="0" smtClean="0"/>
              <a:t>manage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stakeholders</a:t>
            </a:r>
            <a:r>
              <a:rPr lang="en-US" sz="1600" dirty="0" smtClean="0"/>
              <a:t>.</a:t>
            </a:r>
          </a:p>
          <a:p>
            <a:pPr lvl="2"/>
            <a:r>
              <a:rPr lang="en-US" sz="1700" dirty="0" smtClean="0"/>
              <a:t>Managers must balance the goals of the various stakeholders to achieve desired project outcomes.</a:t>
            </a:r>
          </a:p>
          <a:p>
            <a:pPr lvl="2"/>
            <a:r>
              <a:rPr lang="en-US" sz="1700" dirty="0" smtClean="0"/>
              <a:t>Often involves both the project manager and the general manager.</a:t>
            </a:r>
          </a:p>
          <a:p>
            <a:pPr lvl="1"/>
            <a:r>
              <a:rPr lang="en-US" sz="1600" dirty="0" smtClean="0"/>
              <a:t>Sustain project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commitment</a:t>
            </a:r>
            <a:r>
              <a:rPr lang="en-US" sz="1600" dirty="0" smtClean="0"/>
              <a:t> (Figure 10.11).</a:t>
            </a:r>
          </a:p>
          <a:p>
            <a:pPr lvl="2"/>
            <a:r>
              <a:rPr lang="en-US" sz="1700" dirty="0" smtClean="0"/>
              <a:t>Four primary types of determinants of project commitment:</a:t>
            </a:r>
            <a:endParaRPr lang="en-US" sz="1700" strike="sngStrike" dirty="0" smtClean="0"/>
          </a:p>
          <a:p>
            <a:pPr lvl="3"/>
            <a:r>
              <a:rPr lang="en-US" sz="1600" dirty="0" smtClean="0"/>
              <a:t>Project determinants. </a:t>
            </a:r>
          </a:p>
          <a:p>
            <a:pPr lvl="3"/>
            <a:r>
              <a:rPr lang="en-US" sz="1600" dirty="0" smtClean="0"/>
              <a:t>Psychological determinants. </a:t>
            </a:r>
          </a:p>
          <a:p>
            <a:pPr lvl="3"/>
            <a:r>
              <a:rPr lang="en-US" sz="1600" dirty="0" smtClean="0"/>
              <a:t>Social determinants.</a:t>
            </a:r>
          </a:p>
          <a:p>
            <a:pPr lvl="3"/>
            <a:r>
              <a:rPr lang="en-US" sz="1600" dirty="0" smtClean="0"/>
              <a:t>Organizational determinants.</a:t>
            </a:r>
            <a:endParaRPr lang="en-US" sz="1600" dirty="0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10.1  Characteristics of operational and project work.</a:t>
            </a:r>
            <a:endParaRPr lang="en-US" sz="1700" dirty="0"/>
          </a:p>
        </p:txBody>
      </p:sp>
      <p:graphicFrame>
        <p:nvGraphicFramePr>
          <p:cNvPr id="6" name="Group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4291181"/>
              </p:ext>
            </p:extLst>
          </p:nvPr>
        </p:nvGraphicFramePr>
        <p:xfrm>
          <a:off x="533400" y="1371600"/>
          <a:ext cx="8382000" cy="4571999"/>
        </p:xfrm>
        <a:graphic>
          <a:graphicData uri="http://schemas.openxmlformats.org/drawingml/2006/table">
            <a:tbl>
              <a:tblPr/>
              <a:tblGrid>
                <a:gridCol w="3308684"/>
                <a:gridCol w="2573421"/>
                <a:gridCol w="2499895"/>
              </a:tblGrid>
              <a:tr h="427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Characteristics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144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Labor skills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Training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Worker autonomy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Compensation system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Material input requirements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Suppler ties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Raw Materials inventory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Scheduling complexity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Quality control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Information flows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Worker-management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    communication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Duration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or service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Hourly or weekly wage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 certainty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Longer duration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More formal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Large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Lower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Formal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Less important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Less important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Ongoing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Repetitive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Lump sum for project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Uncertain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Shorter duration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Less formal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Small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Higher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Informal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Very important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Very important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Temporary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Unique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10.11  Determinants of commitment for IT projects.</a:t>
            </a:r>
            <a:endParaRPr lang="en-US" sz="1700" dirty="0"/>
          </a:p>
        </p:txBody>
      </p:sp>
      <p:pic>
        <p:nvPicPr>
          <p:cNvPr id="45058" name="Picture 2" descr="C:\Users\mramim\Documents\Publishers\Wiley\Final Images\C10GR\c10f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02758"/>
            <a:ext cx="7162800" cy="51980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Gauging Success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1700" dirty="0" smtClean="0"/>
              <a:t>At the start of the project, the general </a:t>
            </a:r>
            <a:r>
              <a:rPr lang="en-US" b="1" dirty="0" smtClean="0">
                <a:solidFill>
                  <a:srgbClr val="002060"/>
                </a:solidFill>
              </a:rPr>
              <a:t>manager</a:t>
            </a:r>
            <a:r>
              <a:rPr lang="en-US" sz="1700" dirty="0" smtClean="0"/>
              <a:t> should:</a:t>
            </a:r>
            <a:r>
              <a:rPr lang="en-US" sz="1700" dirty="0" smtClean="0">
                <a:solidFill>
                  <a:srgbClr val="92D050"/>
                </a:solidFill>
              </a:rPr>
              <a:t> </a:t>
            </a:r>
          </a:p>
          <a:p>
            <a:pPr lvl="1"/>
            <a:r>
              <a:rPr lang="en-US" sz="1600" dirty="0" smtClean="0"/>
              <a:t>consider several aspects based on achieving the business </a:t>
            </a:r>
            <a:r>
              <a:rPr lang="en-US" sz="1600" b="1" dirty="0" smtClean="0">
                <a:solidFill>
                  <a:srgbClr val="002060"/>
                </a:solidFill>
              </a:rPr>
              <a:t>goals</a:t>
            </a:r>
            <a:r>
              <a:rPr lang="en-US" sz="1600" dirty="0" smtClean="0"/>
              <a:t>. </a:t>
            </a:r>
          </a:p>
          <a:p>
            <a:pPr lvl="2"/>
            <a:r>
              <a:rPr lang="en-US" sz="1600" dirty="0" smtClean="0"/>
              <a:t>The goals be measurable and should be used throughout the project to provide the project manager with feedback.</a:t>
            </a:r>
          </a:p>
          <a:p>
            <a:pPr lvl="1"/>
            <a:r>
              <a:rPr lang="en-US" sz="1600" dirty="0" smtClean="0"/>
              <a:t>assess if the system meets the specifications and project </a:t>
            </a:r>
            <a:r>
              <a:rPr lang="en-US" sz="1600" b="1" dirty="0" smtClean="0">
                <a:solidFill>
                  <a:srgbClr val="002060"/>
                </a:solidFill>
              </a:rPr>
              <a:t>requirements</a:t>
            </a:r>
            <a:r>
              <a:rPr lang="en-US" sz="1600" dirty="0" smtClean="0"/>
              <a:t> laid out in the project scope.</a:t>
            </a:r>
          </a:p>
          <a:p>
            <a:pPr lvl="2"/>
            <a:r>
              <a:rPr lang="en-US" sz="1600" b="1" dirty="0" smtClean="0">
                <a:solidFill>
                  <a:srgbClr val="002060"/>
                </a:solidFill>
              </a:rPr>
              <a:t>Metrics</a:t>
            </a:r>
            <a:r>
              <a:rPr lang="en-US" sz="1600" dirty="0" smtClean="0"/>
              <a:t> may be derived specifically from the requirements and business needs. </a:t>
            </a:r>
          </a:p>
          <a:p>
            <a:pPr lvl="2"/>
            <a:r>
              <a:rPr lang="en-US" sz="1600" dirty="0" smtClean="0"/>
              <a:t>Four dimensions that are useful in determining if a project is successful or not (Figure 10.12):</a:t>
            </a:r>
          </a:p>
          <a:p>
            <a:pPr lvl="3"/>
            <a:r>
              <a:rPr lang="en-US" sz="1500" dirty="0" smtClean="0"/>
              <a:t>Resource constraints.</a:t>
            </a:r>
          </a:p>
          <a:p>
            <a:pPr lvl="3"/>
            <a:r>
              <a:rPr lang="en-US" sz="1500" dirty="0" smtClean="0"/>
              <a:t>Impact on customers.</a:t>
            </a:r>
          </a:p>
          <a:p>
            <a:pPr lvl="3"/>
            <a:r>
              <a:rPr lang="en-US" sz="1500" dirty="0" smtClean="0"/>
              <a:t>Business success.</a:t>
            </a:r>
          </a:p>
          <a:p>
            <a:pPr lvl="3"/>
            <a:r>
              <a:rPr lang="en-US" sz="1500" dirty="0" smtClean="0"/>
              <a:t>Prepare the future.</a:t>
            </a:r>
            <a:endParaRPr lang="en-US" sz="1500" dirty="0"/>
          </a:p>
        </p:txBody>
      </p:sp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10.12  Success dimensions for various project types.</a:t>
            </a:r>
            <a:endParaRPr lang="en-US" sz="1700" dirty="0"/>
          </a:p>
        </p:txBody>
      </p:sp>
      <p:pic>
        <p:nvPicPr>
          <p:cNvPr id="43010" name="Picture 2" descr="C:\Users\mramim\Documents\Publishers\Wiley\Final Images\C10GR\c10f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6858000" cy="5105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52400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Identify the following qualities as either being associated with operations or project work.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38199"/>
              </p:ext>
            </p:extLst>
          </p:nvPr>
        </p:nvGraphicFramePr>
        <p:xfrm>
          <a:off x="609600" y="2438400"/>
          <a:ext cx="762000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544595"/>
                <a:gridCol w="6075405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Operations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Temporary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Project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Formal quality control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Purpose is to sustain the enterprise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Repetitive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953873"/>
      </p:ext>
    </p:extLst>
  </p:cSld>
  <p:clrMapOvr>
    <a:masterClrMapping/>
  </p:clrMapOvr>
  <p:transition spd="slow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52400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Classify the following organizational activity as either operations or a project.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378621"/>
              </p:ext>
            </p:extLst>
          </p:nvPr>
        </p:nvGraphicFramePr>
        <p:xfrm>
          <a:off x="304800" y="1752600"/>
          <a:ext cx="8077200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637270"/>
                <a:gridCol w="6439930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Project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Backing up the data repository to support business continuity planning.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2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Operations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Monitoring the performance of all information systems and networks using a dashboard.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Provide a mobile application to employees that allow them to post travel expenses and verify reimbursement payments.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Development of a CRM-like system to integrate marketing and sales activities with activities of the global supply chain.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Reengineering of the sales order process to include social network analysis.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982355"/>
      </p:ext>
    </p:extLst>
  </p:cSld>
  <p:clrMapOvr>
    <a:masterClrMapping/>
  </p:clrMapOvr>
  <p:transition spd="slow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project responsibility as being that of the project manager or the project sponsor.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696936"/>
              </p:ext>
            </p:extLst>
          </p:nvPr>
        </p:nvGraphicFramePr>
        <p:xfrm>
          <a:off x="304800" y="2057400"/>
          <a:ext cx="8382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721429"/>
                <a:gridCol w="5660571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Project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manager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Liaison between the project team and the project stakeholders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Project sponsor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Senior level project champion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Assign team members to work on the project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Manage project risk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Measure the project’s 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Take corrective action when necessary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076473"/>
      </p:ext>
    </p:extLst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project responsibility as being that of the project manager or the project sponsor.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04800" y="2057400"/>
          <a:ext cx="8382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721429"/>
                <a:gridCol w="5660571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Project 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manager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Liaison between the project team and the project stakeholders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Project sponsor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Senior level project champion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Assign team members to work on the project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Manage project risk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Measure the project’s 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Take corrective action when necessary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79692"/>
      </p:ext>
    </p:extLst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three major project periods to </a:t>
            </a:r>
            <a:r>
              <a:rPr lang="en-US" sz="3300" b="1" dirty="0" err="1">
                <a:solidFill>
                  <a:srgbClr val="0036A2"/>
                </a:solidFill>
                <a:latin typeface="+mj-lt"/>
                <a:ea typeface="+mj-ea"/>
                <a:cs typeface="+mj-cs"/>
              </a:rPr>
              <a:t>Lewins</a:t>
            </a:r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’ phases of the change model.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285877"/>
              </p:ext>
            </p:extLst>
          </p:nvPr>
        </p:nvGraphicFramePr>
        <p:xfrm>
          <a:off x="457200" y="2895600"/>
          <a:ext cx="800100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5029200"/>
                <a:gridCol w="2971800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Requirements period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Unfreezing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Development period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Changing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Production/distribution period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Refreezing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879691"/>
      </p:ext>
    </p:extLst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description to the SDLC project phase it represents.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42649"/>
              </p:ext>
            </p:extLst>
          </p:nvPr>
        </p:nvGraphicFramePr>
        <p:xfrm>
          <a:off x="152400" y="1524000"/>
          <a:ext cx="8763000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3818737"/>
                <a:gridCol w="4944263"/>
              </a:tblGrid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Implementation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Project is scoped, considered and planned.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Maintenance and review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System specifications are identified and documented.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Requirements definition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designed in conceptual terms.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Functional design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built or a purchased system is customized.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Technical design and construction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reviewed to ensure it meets requirements.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Verification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brought up for use.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Initiation and feasibility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repaired and upgraded as needed.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700014"/>
      </p:ext>
    </p:extLst>
  </p:cSld>
  <p:clrMapOvr>
    <a:masterClrMapping/>
  </p:clrMapOvr>
  <p:transition spd="slow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activity to the SDLC project phase to which it belongs.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223683"/>
              </p:ext>
            </p:extLst>
          </p:nvPr>
        </p:nvGraphicFramePr>
        <p:xfrm>
          <a:off x="304800" y="1828800"/>
          <a:ext cx="8229600" cy="4023360"/>
        </p:xfrm>
        <a:graphic>
          <a:graphicData uri="http://schemas.openxmlformats.org/drawingml/2006/table">
            <a:tbl>
              <a:tblPr firstRow="1" firstCol="1" bandRow="1"/>
              <a:tblGrid>
                <a:gridCol w="3586293"/>
                <a:gridCol w="4643307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Initiation and feasibility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Costs are detailed and timeline developed.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Verification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Identify user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Functional design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Complete a detailed analysis of the new system including data-flow diagrams.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Technical design and construction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is built.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Requirements definition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End users test the system for usability, security and operability.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Maintenance and review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The system “goes live”.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Implementation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Evaluate and monitor system usage, making minor adjustments as needed.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39360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Project Stakeholders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projects have </a:t>
            </a:r>
            <a:r>
              <a:rPr lang="en-US" sz="2200" b="1" dirty="0" smtClean="0">
                <a:solidFill>
                  <a:srgbClr val="002060"/>
                </a:solidFill>
              </a:rPr>
              <a:t>stakeholders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Project </a:t>
            </a:r>
            <a:r>
              <a:rPr lang="en-US" b="1" dirty="0">
                <a:solidFill>
                  <a:srgbClr val="002060"/>
                </a:solidFill>
              </a:rPr>
              <a:t>stakeholders</a:t>
            </a:r>
            <a:r>
              <a:rPr lang="en-US" dirty="0" smtClean="0"/>
              <a:t> are the individuals and organizations that are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either involved in the project, or whose interests may be affected as a result of the project.</a:t>
            </a:r>
          </a:p>
          <a:p>
            <a:pPr lvl="2"/>
            <a:r>
              <a:rPr lang="en-US" sz="1700" dirty="0" smtClean="0"/>
              <a:t>Include the project manager, project team, and the project sponsor (a general manager who provides the resources).</a:t>
            </a:r>
          </a:p>
          <a:p>
            <a:r>
              <a:rPr lang="en-US" dirty="0" smtClean="0"/>
              <a:t>The customer is an important stakeholder group.</a:t>
            </a:r>
          </a:p>
          <a:p>
            <a:pPr lvl="1"/>
            <a:r>
              <a:rPr lang="en-US" dirty="0" smtClean="0"/>
              <a:t>Individuals or organizations who use the project’s product.</a:t>
            </a:r>
          </a:p>
          <a:p>
            <a:pPr lvl="1"/>
            <a:r>
              <a:rPr lang="en-US" dirty="0" smtClean="0"/>
              <a:t>Multiple layers of customers may be involved.</a:t>
            </a:r>
          </a:p>
          <a:p>
            <a:r>
              <a:rPr lang="en-US" dirty="0" smtClean="0"/>
              <a:t>The relationships among the project stakeholders are displayed in Figure 10.2.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143986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development methodology with its characteristics.</a:t>
            </a:r>
            <a:endParaRPr lang="en-US" sz="33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269108"/>
              </p:ext>
            </p:extLst>
          </p:nvPr>
        </p:nvGraphicFramePr>
        <p:xfrm>
          <a:off x="1371600" y="2667000"/>
          <a:ext cx="6400800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2830285"/>
                <a:gridCol w="3570515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Agile development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Iterative, speedy and active user interaction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SDLC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Evolutionary development that provides a tangible model to users early in the process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Prototyping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Traditional and structured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61745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10.2  Relationships among project stakeholders.</a:t>
            </a:r>
            <a:endParaRPr lang="en-US" sz="1700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143000"/>
            <a:ext cx="4706426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Organizing the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project </a:t>
            </a:r>
            <a:r>
              <a:rPr lang="en-US" b="1" dirty="0" smtClean="0">
                <a:solidFill>
                  <a:srgbClr val="002060"/>
                </a:solidFill>
              </a:rPr>
              <a:t>manager</a:t>
            </a:r>
            <a:r>
              <a:rPr lang="en-US" dirty="0" smtClean="0"/>
              <a:t> can divide the project into </a:t>
            </a:r>
            <a:r>
              <a:rPr lang="en-US" b="1" dirty="0" smtClean="0">
                <a:solidFill>
                  <a:srgbClr val="002060"/>
                </a:solidFill>
              </a:rPr>
              <a:t>subprojects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Subprojects can be based on distinct activities (e.g., quality control testing). </a:t>
            </a:r>
          </a:p>
          <a:p>
            <a:r>
              <a:rPr lang="en-US" dirty="0" smtClean="0"/>
              <a:t>This organizing method enables the project manager to contract certain kinds of work externally.</a:t>
            </a:r>
          </a:p>
          <a:p>
            <a:pPr lvl="1"/>
            <a:r>
              <a:rPr lang="en-US" dirty="0" smtClean="0"/>
              <a:t>Provides a framework for managing crucial project resources, competing resource requirements, and shifting priorities among a set of projects.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What is Project Management?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Project management:</a:t>
            </a:r>
          </a:p>
          <a:p>
            <a:pPr lvl="1"/>
            <a:r>
              <a:rPr lang="en-US" sz="1600" dirty="0" smtClean="0"/>
              <a:t>Applying knowledge, skills, tools, and techniques to project activities in order to meet or exceed stakeholder needs and expectations.</a:t>
            </a:r>
          </a:p>
          <a:p>
            <a:pPr lvl="1"/>
            <a:r>
              <a:rPr lang="en-US" sz="1600" dirty="0" smtClean="0"/>
              <a:t>Involves continual trade-offs managed by the project </a:t>
            </a:r>
            <a:r>
              <a:rPr lang="en-US" b="1" dirty="0" smtClean="0">
                <a:solidFill>
                  <a:srgbClr val="002060"/>
                </a:solidFill>
              </a:rPr>
              <a:t>manager</a:t>
            </a:r>
            <a:r>
              <a:rPr lang="en-US" sz="1600" dirty="0" smtClean="0"/>
              <a:t>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Trade-offs </a:t>
            </a:r>
            <a:r>
              <a:rPr lang="en-US" sz="1800" dirty="0" smtClean="0"/>
              <a:t>can be subsumed in the project triangle (Figure 10.3). </a:t>
            </a:r>
          </a:p>
          <a:p>
            <a:r>
              <a:rPr lang="en-US" sz="2100" b="1" dirty="0">
                <a:solidFill>
                  <a:srgbClr val="002060"/>
                </a:solidFill>
              </a:rPr>
              <a:t>Scope </a:t>
            </a:r>
            <a:r>
              <a:rPr lang="en-US" sz="1800" dirty="0" smtClean="0"/>
              <a:t>may be divided into: </a:t>
            </a:r>
          </a:p>
          <a:p>
            <a:pPr lvl="1"/>
            <a:r>
              <a:rPr lang="en-US" dirty="0" smtClean="0"/>
              <a:t>Product scope</a:t>
            </a:r>
            <a:r>
              <a:rPr lang="en-US" dirty="0"/>
              <a:t> </a:t>
            </a:r>
            <a:r>
              <a:rPr lang="en-US" dirty="0" smtClean="0"/>
              <a:t>- the detailed description of the product’s quality, features, and functions.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scope</a:t>
            </a:r>
            <a:r>
              <a:rPr lang="en-US" sz="2000" b="1" dirty="0" smtClean="0"/>
              <a:t> </a:t>
            </a:r>
            <a:r>
              <a:rPr lang="en-US" sz="2000" dirty="0" smtClean="0"/>
              <a:t>-</a:t>
            </a:r>
            <a:r>
              <a:rPr lang="en-US" dirty="0" smtClean="0"/>
              <a:t> the work required to deliver a product or service with the intended product scope.</a:t>
            </a:r>
          </a:p>
          <a:p>
            <a:r>
              <a:rPr lang="en-US" sz="1800" dirty="0" smtClean="0"/>
              <a:t>Time refers to the time required to complete the project.</a:t>
            </a:r>
          </a:p>
          <a:p>
            <a:r>
              <a:rPr lang="en-US" sz="1800" dirty="0" smtClean="0"/>
              <a:t>Cost encompasses all the resources required to carry out the project.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4746</Words>
  <Application>Microsoft Office PowerPoint</Application>
  <PresentationFormat>On-screen Show (4:3)</PresentationFormat>
  <Paragraphs>557</Paragraphs>
  <Slides>60</Slides>
  <Notes>21</Notes>
  <HiddenSlides>50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Arial Black</vt:lpstr>
      <vt:lpstr>Calibri</vt:lpstr>
      <vt:lpstr>Calibri Light</vt:lpstr>
      <vt:lpstr>Georgia</vt:lpstr>
      <vt:lpstr>Times New Roman</vt:lpstr>
      <vt:lpstr>Office Theme</vt:lpstr>
      <vt:lpstr>Presentation</vt:lpstr>
      <vt:lpstr>Managing and Using Information Systems:  A Strategic Approach – Fifth Edition</vt:lpstr>
      <vt:lpstr>Learning Objectives</vt:lpstr>
      <vt:lpstr>Real World Example</vt:lpstr>
      <vt:lpstr>What Defines a Project?</vt:lpstr>
      <vt:lpstr>PowerPoint Presentation</vt:lpstr>
      <vt:lpstr>Project Stakeholders</vt:lpstr>
      <vt:lpstr>PowerPoint Presentation</vt:lpstr>
      <vt:lpstr>Organizing the Project</vt:lpstr>
      <vt:lpstr>What is Project Management?</vt:lpstr>
      <vt:lpstr>PowerPoint Presentation</vt:lpstr>
      <vt:lpstr>Project Management</vt:lpstr>
      <vt:lpstr>Project Management - Business Case </vt:lpstr>
      <vt:lpstr>Essential Project Elements</vt:lpstr>
      <vt:lpstr>Project Management - Key Players</vt:lpstr>
      <vt:lpstr>The Project Manager Skills</vt:lpstr>
      <vt:lpstr>PowerPoint Presentation</vt:lpstr>
      <vt:lpstr>Project leadership</vt:lpstr>
      <vt:lpstr>Project Team</vt:lpstr>
      <vt:lpstr>Project Cycle Plan</vt:lpstr>
      <vt:lpstr>Project Cycle Plan Software</vt:lpstr>
      <vt:lpstr>PowerPoint Presentation</vt:lpstr>
      <vt:lpstr>Project Cycle Plan Software</vt:lpstr>
      <vt:lpstr>PowerPoint Presentation</vt:lpstr>
      <vt:lpstr>PowerPoint Presentation</vt:lpstr>
      <vt:lpstr>Common Project Vocabulary</vt:lpstr>
      <vt:lpstr>IT Projects</vt:lpstr>
      <vt:lpstr>IT Project Development Methodologies and Approaches</vt:lpstr>
      <vt:lpstr>Systems Development Life Cycle</vt:lpstr>
      <vt:lpstr>SDLC Phases</vt:lpstr>
      <vt:lpstr>PowerPoint Presentation</vt:lpstr>
      <vt:lpstr>Traditional SDLC Methodology Issues</vt:lpstr>
      <vt:lpstr>PowerPoint Presentation</vt:lpstr>
      <vt:lpstr>Agile Development </vt:lpstr>
      <vt:lpstr>Agile Development</vt:lpstr>
      <vt:lpstr>Prototyping</vt:lpstr>
      <vt:lpstr>PowerPoint Presentation</vt:lpstr>
      <vt:lpstr>Other Development Methodologies and Approaches</vt:lpstr>
      <vt:lpstr>Other Development Methodologies and Approaches</vt:lpstr>
      <vt:lpstr>Open Sourcing Approach</vt:lpstr>
      <vt:lpstr>Free Software</vt:lpstr>
      <vt:lpstr>Open Sourcing Movement</vt:lpstr>
      <vt:lpstr>Popular Open Source Software</vt:lpstr>
      <vt:lpstr>Managing IT Project Risk</vt:lpstr>
      <vt:lpstr>Complexity</vt:lpstr>
      <vt:lpstr>Clarity</vt:lpstr>
      <vt:lpstr>Size</vt:lpstr>
      <vt:lpstr>Managing Project Risk Level</vt:lpstr>
      <vt:lpstr>Managing the Complexity Aspects of Project Risk</vt:lpstr>
      <vt:lpstr>Managing Clarity Aspects of Project  Risk</vt:lpstr>
      <vt:lpstr>PowerPoint Presentation</vt:lpstr>
      <vt:lpstr>Gauging Success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Strategic Use of Information Resources</dc:title>
  <dc:subject>Managing and Using Information Systems: A Strategic Approach 5ed</dc:subject>
  <dc:creator/>
  <dc:description>Managing and Using Information Systems: A Strategic Approach 5ed
By Keri Pearlson &amp; Carol Saunders
PowerPoint files by Michelle Ramim, Ph.D. (ramim@nova.edu)</dc:description>
  <cp:lastModifiedBy/>
  <cp:revision>1</cp:revision>
  <dcterms:created xsi:type="dcterms:W3CDTF">2010-02-01T21:08:06Z</dcterms:created>
  <dcterms:modified xsi:type="dcterms:W3CDTF">2013-12-04T22:40:07Z</dcterms:modified>
</cp:coreProperties>
</file>