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79" r:id="rId4"/>
    <p:sldId id="263" r:id="rId5"/>
    <p:sldId id="288" r:id="rId6"/>
    <p:sldId id="268" r:id="rId7"/>
    <p:sldId id="280" r:id="rId8"/>
    <p:sldId id="269" r:id="rId9"/>
    <p:sldId id="270" r:id="rId10"/>
    <p:sldId id="264" r:id="rId11"/>
    <p:sldId id="289" r:id="rId12"/>
    <p:sldId id="273" r:id="rId13"/>
    <p:sldId id="281" r:id="rId14"/>
    <p:sldId id="274" r:id="rId15"/>
    <p:sldId id="282" r:id="rId16"/>
    <p:sldId id="265" r:id="rId17"/>
    <p:sldId id="290" r:id="rId18"/>
    <p:sldId id="276" r:id="rId19"/>
    <p:sldId id="284" r:id="rId20"/>
    <p:sldId id="277" r:id="rId21"/>
    <p:sldId id="285" r:id="rId22"/>
    <p:sldId id="278" r:id="rId23"/>
    <p:sldId id="286" r:id="rId24"/>
    <p:sldId id="287" r:id="rId2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833" autoAdjust="0"/>
  </p:normalViewPr>
  <p:slideViewPr>
    <p:cSldViewPr>
      <p:cViewPr>
        <p:scale>
          <a:sx n="190" d="100"/>
          <a:sy n="190" d="100"/>
        </p:scale>
        <p:origin x="2886" y="3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833A9-CD9D-49EC-A4EF-686B243A7DF8}" type="doc">
      <dgm:prSet loTypeId="urn:microsoft.com/office/officeart/2005/8/layout/radial4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9EF71CF-B186-47D5-A619-794CB2C1169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b="1" dirty="0">
            <a:latin typeface="Tempus Sans ITC" pitchFamily="82" charset="0"/>
          </a:endParaRPr>
        </a:p>
      </dgm:t>
    </dgm:pt>
    <dgm:pt modelId="{B11CEF5A-CADC-4287-81B8-2C7AAAF3F7F5}" type="parTrans" cxnId="{AFD5DBDB-BAD2-467A-AADE-052AB344AFCB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CC1677ED-766D-485D-9EF9-FE1E3676B23C}" type="sibTrans" cxnId="{AFD5DBDB-BAD2-467A-AADE-052AB344AFCB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864E8219-1E90-4518-83AD-0DB79CBB7BBF}">
      <dgm:prSet phldrT="[Text]" custT="1"/>
      <dgm:spPr/>
      <dgm:t>
        <a:bodyPr/>
        <a:lstStyle/>
        <a:p>
          <a:r>
            <a:rPr lang="en-US" sz="2400" b="1" dirty="0" smtClean="0">
              <a:latin typeface="Tempus Sans ITC" pitchFamily="82" charset="0"/>
            </a:rPr>
            <a:t>Unrivaled</a:t>
          </a:r>
        </a:p>
        <a:p>
          <a:r>
            <a:rPr lang="en-US" sz="2400" b="1" dirty="0" smtClean="0">
              <a:latin typeface="Tempus Sans ITC" pitchFamily="82" charset="0"/>
            </a:rPr>
            <a:t>Craftsmanship</a:t>
          </a:r>
          <a:endParaRPr lang="en-US" sz="2400" b="1" dirty="0">
            <a:latin typeface="Tempus Sans ITC" pitchFamily="82" charset="0"/>
          </a:endParaRPr>
        </a:p>
      </dgm:t>
    </dgm:pt>
    <dgm:pt modelId="{B6ABD6EA-5F5E-4A74-A93C-D2F0B7071E41}" type="parTrans" cxnId="{84BB1E49-D3D4-445F-870A-5BEAA6C0364C}">
      <dgm:prSet/>
      <dgm:spPr/>
      <dgm:t>
        <a:bodyPr/>
        <a:lstStyle/>
        <a:p>
          <a:endParaRPr lang="en-US" b="1" dirty="0">
            <a:latin typeface="Tempus Sans ITC" pitchFamily="82" charset="0"/>
          </a:endParaRPr>
        </a:p>
      </dgm:t>
    </dgm:pt>
    <dgm:pt modelId="{AF2D85D5-9046-409A-A311-51EA5E3B7417}" type="sibTrans" cxnId="{84BB1E49-D3D4-445F-870A-5BEAA6C0364C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48CB82F5-8505-4521-91CE-521CA32860D5}">
      <dgm:prSet phldrT="[Text]" custT="1"/>
      <dgm:spPr/>
      <dgm:t>
        <a:bodyPr/>
        <a:lstStyle/>
        <a:p>
          <a:r>
            <a:rPr lang="en-US" sz="2000" b="1" dirty="0" smtClean="0">
              <a:latin typeface="Tempus Sans ITC" pitchFamily="82" charset="0"/>
            </a:rPr>
            <a:t>Environmental  Responsibility</a:t>
          </a:r>
          <a:endParaRPr lang="en-US" sz="2000" b="1" dirty="0">
            <a:latin typeface="Tempus Sans ITC" pitchFamily="82" charset="0"/>
          </a:endParaRPr>
        </a:p>
      </dgm:t>
    </dgm:pt>
    <dgm:pt modelId="{637A4FB0-B951-4EE4-A110-14A2A45FEE41}" type="parTrans" cxnId="{536D9CF4-1F92-489D-8A59-829700480D0F}">
      <dgm:prSet/>
      <dgm:spPr/>
      <dgm:t>
        <a:bodyPr/>
        <a:lstStyle/>
        <a:p>
          <a:endParaRPr lang="en-US" b="1" dirty="0">
            <a:latin typeface="Tempus Sans ITC" pitchFamily="82" charset="0"/>
          </a:endParaRPr>
        </a:p>
      </dgm:t>
    </dgm:pt>
    <dgm:pt modelId="{2C5E35E6-AFE3-4EC8-A173-F11ABA909886}" type="sibTrans" cxnId="{536D9CF4-1F92-489D-8A59-829700480D0F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2038E60C-ABD4-4BE1-9002-4E4053DA1919}">
      <dgm:prSet phldrT="[Text]" custT="1"/>
      <dgm:spPr/>
      <dgm:t>
        <a:bodyPr/>
        <a:lstStyle/>
        <a:p>
          <a:r>
            <a:rPr lang="en-US" sz="2400" b="1" dirty="0" smtClean="0">
              <a:latin typeface="Tempus Sans ITC" pitchFamily="82" charset="0"/>
            </a:rPr>
            <a:t>Exquisite  Design</a:t>
          </a:r>
          <a:endParaRPr lang="en-US" sz="2400" b="1" dirty="0">
            <a:latin typeface="Tempus Sans ITC" pitchFamily="82" charset="0"/>
          </a:endParaRPr>
        </a:p>
      </dgm:t>
    </dgm:pt>
    <dgm:pt modelId="{CB1D8C58-0DFB-45F4-8919-FA10BE513D1D}" type="parTrans" cxnId="{F41B3F48-D830-4E81-B2A3-0761ADB4C5FD}">
      <dgm:prSet/>
      <dgm:spPr/>
      <dgm:t>
        <a:bodyPr/>
        <a:lstStyle/>
        <a:p>
          <a:endParaRPr lang="en-US" b="1" dirty="0">
            <a:latin typeface="Tempus Sans ITC" pitchFamily="82" charset="0"/>
          </a:endParaRPr>
        </a:p>
      </dgm:t>
    </dgm:pt>
    <dgm:pt modelId="{66BC5AF7-6B59-467C-9282-53712430E03C}" type="sibTrans" cxnId="{F41B3F48-D830-4E81-B2A3-0761ADB4C5FD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D7E203BA-D0D2-4011-9623-67EBD1E6D4E1}" type="pres">
      <dgm:prSet presAssocID="{8CB833A9-CD9D-49EC-A4EF-686B243A7D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FAE3D-5CB0-4457-9D9F-1E3ABBD2B1C1}" type="pres">
      <dgm:prSet presAssocID="{19EF71CF-B186-47D5-A619-794CB2C11693}" presName="centerShape" presStyleLbl="node0" presStyleIdx="0" presStyleCnt="1"/>
      <dgm:spPr/>
      <dgm:t>
        <a:bodyPr/>
        <a:lstStyle/>
        <a:p>
          <a:endParaRPr lang="en-US"/>
        </a:p>
      </dgm:t>
    </dgm:pt>
    <dgm:pt modelId="{222D74BE-01E4-4C42-853D-1BFC2C4FA262}" type="pres">
      <dgm:prSet presAssocID="{B6ABD6EA-5F5E-4A74-A93C-D2F0B7071E4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DB585D7-65F0-44B2-9A24-7294D2888071}" type="pres">
      <dgm:prSet presAssocID="{864E8219-1E90-4518-83AD-0DB79CBB7B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8F134-0E5B-476E-92E3-5BF4D56B09C7}" type="pres">
      <dgm:prSet presAssocID="{CB1D8C58-0DFB-45F4-8919-FA10BE513D1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642E434-839F-4FC6-A1DB-B9A9B8F5F870}" type="pres">
      <dgm:prSet presAssocID="{2038E60C-ABD4-4BE1-9002-4E4053DA19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1F1F-E37C-4EF7-ABB9-BBE3D3C37FFE}" type="pres">
      <dgm:prSet presAssocID="{637A4FB0-B951-4EE4-A110-14A2A45FEE4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93FAFB3-9EDE-4CED-A265-ECBFEC431E5E}" type="pres">
      <dgm:prSet presAssocID="{48CB82F5-8505-4521-91CE-521CA32860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A03E5-CEAB-456A-9888-C70655189AA6}" type="presOf" srcId="{B6ABD6EA-5F5E-4A74-A93C-D2F0B7071E41}" destId="{222D74BE-01E4-4C42-853D-1BFC2C4FA262}" srcOrd="0" destOrd="0" presId="urn:microsoft.com/office/officeart/2005/8/layout/radial4"/>
    <dgm:cxn modelId="{536D9CF4-1F92-489D-8A59-829700480D0F}" srcId="{19EF71CF-B186-47D5-A619-794CB2C11693}" destId="{48CB82F5-8505-4521-91CE-521CA32860D5}" srcOrd="2" destOrd="0" parTransId="{637A4FB0-B951-4EE4-A110-14A2A45FEE41}" sibTransId="{2C5E35E6-AFE3-4EC8-A173-F11ABA909886}"/>
    <dgm:cxn modelId="{F7286BDD-2CAB-45D2-93F6-64DD75362950}" type="presOf" srcId="{8CB833A9-CD9D-49EC-A4EF-686B243A7DF8}" destId="{D7E203BA-D0D2-4011-9623-67EBD1E6D4E1}" srcOrd="0" destOrd="0" presId="urn:microsoft.com/office/officeart/2005/8/layout/radial4"/>
    <dgm:cxn modelId="{84BB1E49-D3D4-445F-870A-5BEAA6C0364C}" srcId="{19EF71CF-B186-47D5-A619-794CB2C11693}" destId="{864E8219-1E90-4518-83AD-0DB79CBB7BBF}" srcOrd="0" destOrd="0" parTransId="{B6ABD6EA-5F5E-4A74-A93C-D2F0B7071E41}" sibTransId="{AF2D85D5-9046-409A-A311-51EA5E3B7417}"/>
    <dgm:cxn modelId="{F41B3F48-D830-4E81-B2A3-0761ADB4C5FD}" srcId="{19EF71CF-B186-47D5-A619-794CB2C11693}" destId="{2038E60C-ABD4-4BE1-9002-4E4053DA1919}" srcOrd="1" destOrd="0" parTransId="{CB1D8C58-0DFB-45F4-8919-FA10BE513D1D}" sibTransId="{66BC5AF7-6B59-467C-9282-53712430E03C}"/>
    <dgm:cxn modelId="{92996880-1C1E-42F1-A6C2-F8EB150558D5}" type="presOf" srcId="{637A4FB0-B951-4EE4-A110-14A2A45FEE41}" destId="{7CDB1F1F-E37C-4EF7-ABB9-BBE3D3C37FFE}" srcOrd="0" destOrd="0" presId="urn:microsoft.com/office/officeart/2005/8/layout/radial4"/>
    <dgm:cxn modelId="{3DC15814-0C00-4B77-AD1C-79565AE24974}" type="presOf" srcId="{864E8219-1E90-4518-83AD-0DB79CBB7BBF}" destId="{DDB585D7-65F0-44B2-9A24-7294D2888071}" srcOrd="0" destOrd="0" presId="urn:microsoft.com/office/officeart/2005/8/layout/radial4"/>
    <dgm:cxn modelId="{525DCCEC-641A-489D-80F8-B4C79CECA774}" type="presOf" srcId="{48CB82F5-8505-4521-91CE-521CA32860D5}" destId="{193FAFB3-9EDE-4CED-A265-ECBFEC431E5E}" srcOrd="0" destOrd="0" presId="urn:microsoft.com/office/officeart/2005/8/layout/radial4"/>
    <dgm:cxn modelId="{2D6E3E25-5B59-48B9-AFE8-CF03EF198BA6}" type="presOf" srcId="{19EF71CF-B186-47D5-A619-794CB2C11693}" destId="{8F5FAE3D-5CB0-4457-9D9F-1E3ABBD2B1C1}" srcOrd="0" destOrd="0" presId="urn:microsoft.com/office/officeart/2005/8/layout/radial4"/>
    <dgm:cxn modelId="{10C0722F-0860-4430-8A5A-8A02269E8695}" type="presOf" srcId="{2038E60C-ABD4-4BE1-9002-4E4053DA1919}" destId="{2642E434-839F-4FC6-A1DB-B9A9B8F5F870}" srcOrd="0" destOrd="0" presId="urn:microsoft.com/office/officeart/2005/8/layout/radial4"/>
    <dgm:cxn modelId="{AFD5DBDB-BAD2-467A-AADE-052AB344AFCB}" srcId="{8CB833A9-CD9D-49EC-A4EF-686B243A7DF8}" destId="{19EF71CF-B186-47D5-A619-794CB2C11693}" srcOrd="0" destOrd="0" parTransId="{B11CEF5A-CADC-4287-81B8-2C7AAAF3F7F5}" sibTransId="{CC1677ED-766D-485D-9EF9-FE1E3676B23C}"/>
    <dgm:cxn modelId="{A4506F97-5CF9-44BC-AEB3-8B40DFED00BD}" type="presOf" srcId="{CB1D8C58-0DFB-45F4-8919-FA10BE513D1D}" destId="{B258F134-0E5B-476E-92E3-5BF4D56B09C7}" srcOrd="0" destOrd="0" presId="urn:microsoft.com/office/officeart/2005/8/layout/radial4"/>
    <dgm:cxn modelId="{F8C3766F-6C87-41DE-9908-2C33AEE0B799}" type="presParOf" srcId="{D7E203BA-D0D2-4011-9623-67EBD1E6D4E1}" destId="{8F5FAE3D-5CB0-4457-9D9F-1E3ABBD2B1C1}" srcOrd="0" destOrd="0" presId="urn:microsoft.com/office/officeart/2005/8/layout/radial4"/>
    <dgm:cxn modelId="{616DD56A-2C99-4B24-9271-4E7199EB84DB}" type="presParOf" srcId="{D7E203BA-D0D2-4011-9623-67EBD1E6D4E1}" destId="{222D74BE-01E4-4C42-853D-1BFC2C4FA262}" srcOrd="1" destOrd="0" presId="urn:microsoft.com/office/officeart/2005/8/layout/radial4"/>
    <dgm:cxn modelId="{F1FEFC4E-7DB8-4A44-8E7D-681B703353D2}" type="presParOf" srcId="{D7E203BA-D0D2-4011-9623-67EBD1E6D4E1}" destId="{DDB585D7-65F0-44B2-9A24-7294D2888071}" srcOrd="2" destOrd="0" presId="urn:microsoft.com/office/officeart/2005/8/layout/radial4"/>
    <dgm:cxn modelId="{F93CA2B5-82A8-4A92-94E0-2C9BB61A6D96}" type="presParOf" srcId="{D7E203BA-D0D2-4011-9623-67EBD1E6D4E1}" destId="{B258F134-0E5B-476E-92E3-5BF4D56B09C7}" srcOrd="3" destOrd="0" presId="urn:microsoft.com/office/officeart/2005/8/layout/radial4"/>
    <dgm:cxn modelId="{2E5A0731-CF39-49B1-996B-14F9E0CE6637}" type="presParOf" srcId="{D7E203BA-D0D2-4011-9623-67EBD1E6D4E1}" destId="{2642E434-839F-4FC6-A1DB-B9A9B8F5F870}" srcOrd="4" destOrd="0" presId="urn:microsoft.com/office/officeart/2005/8/layout/radial4"/>
    <dgm:cxn modelId="{619D082B-6A5A-4E8A-8DBD-6AC784EB3661}" type="presParOf" srcId="{D7E203BA-D0D2-4011-9623-67EBD1E6D4E1}" destId="{7CDB1F1F-E37C-4EF7-ABB9-BBE3D3C37FFE}" srcOrd="5" destOrd="0" presId="urn:microsoft.com/office/officeart/2005/8/layout/radial4"/>
    <dgm:cxn modelId="{DB447E8D-746B-48C6-A568-7A131CA135EC}" type="presParOf" srcId="{D7E203BA-D0D2-4011-9623-67EBD1E6D4E1}" destId="{193FAFB3-9EDE-4CED-A265-ECBFEC431E5E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CF5FE-3D8E-4B24-B5C1-004FE5945653}" type="doc">
      <dgm:prSet loTypeId="urn:microsoft.com/office/officeart/2005/8/layout/h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8C4D046-ABD9-43FB-96D6-01BD2A217953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Supply  Chain</a:t>
          </a:r>
          <a:endParaRPr lang="en-US" b="1" dirty="0">
            <a:latin typeface="Tempus Sans ITC" pitchFamily="82" charset="0"/>
          </a:endParaRPr>
        </a:p>
      </dgm:t>
    </dgm:pt>
    <dgm:pt modelId="{FC2D6777-F187-41F7-9F39-980D33F6D2CD}" type="parTrans" cxnId="{D205577C-0482-4063-8136-9F43C85F1BA4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ABD98F7B-F27C-4E48-B74D-7C601F633A30}" type="sibTrans" cxnId="{D205577C-0482-4063-8136-9F43C85F1BA4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EFFAAB58-EED7-4497-A9E7-5D0D650FF622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Cooperative  Shipping</a:t>
          </a:r>
          <a:endParaRPr lang="en-US" b="1" dirty="0">
            <a:latin typeface="Tempus Sans ITC" pitchFamily="82" charset="0"/>
          </a:endParaRPr>
        </a:p>
      </dgm:t>
    </dgm:pt>
    <dgm:pt modelId="{2BBEE59E-9A60-49FC-BE35-C5B500BD1AFD}" type="parTrans" cxnId="{AE0FD733-DEEA-43E8-A0CB-7AA61B71EFEB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B47F6496-4EAC-46E6-87AF-28A3C9AEF4E5}" type="sibTrans" cxnId="{AE0FD733-DEEA-43E8-A0CB-7AA61B71EFEB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279B09B1-42EA-4480-A48D-F9C69E00FD21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Carbon  Offsets</a:t>
          </a:r>
          <a:endParaRPr lang="en-US" b="1" dirty="0">
            <a:latin typeface="Tempus Sans ITC" pitchFamily="82" charset="0"/>
          </a:endParaRPr>
        </a:p>
      </dgm:t>
    </dgm:pt>
    <dgm:pt modelId="{CA5FEF68-21C7-41FE-B323-E4564CEFDFAD}" type="parTrans" cxnId="{022421FA-7C94-46E9-A1DA-98A02768BDB9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3B0594DF-8532-46B3-B779-9EF2C4ADA9B9}" type="sibTrans" cxnId="{022421FA-7C94-46E9-A1DA-98A02768BDB9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3832605C-C46C-45F1-A04D-4D20D4063FA5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Marketing</a:t>
          </a:r>
          <a:endParaRPr lang="en-US" b="1" dirty="0">
            <a:latin typeface="Tempus Sans ITC" pitchFamily="82" charset="0"/>
          </a:endParaRPr>
        </a:p>
      </dgm:t>
    </dgm:pt>
    <dgm:pt modelId="{ADD411C2-7DF2-4FF3-B886-68F279D4B2A7}" type="parTrans" cxnId="{53083E80-0B06-4245-9FD1-786458ED8C10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4855E4B1-6F11-49AC-93EC-9B677AC19001}" type="sibTrans" cxnId="{53083E80-0B06-4245-9FD1-786458ED8C10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F354DD4C-8E0E-4E3B-AE17-F4B63980C16B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Marketing  Materials</a:t>
          </a:r>
          <a:endParaRPr lang="en-US" b="1" dirty="0">
            <a:latin typeface="Tempus Sans ITC" pitchFamily="82" charset="0"/>
          </a:endParaRPr>
        </a:p>
      </dgm:t>
    </dgm:pt>
    <dgm:pt modelId="{EE85CCB0-E242-450E-8ACC-208755B4E2C6}" type="parTrans" cxnId="{1DB5BB55-FFBD-4CAE-89DC-D5291489E088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4F9AC703-A291-4BD3-A5EB-DBC17EE8A965}" type="sibTrans" cxnId="{1DB5BB55-FFBD-4CAE-89DC-D5291489E088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5F57970F-B923-48B5-973F-2C10E7CE06D1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Website</a:t>
          </a:r>
          <a:endParaRPr lang="en-US" b="1" dirty="0">
            <a:latin typeface="Tempus Sans ITC" pitchFamily="82" charset="0"/>
          </a:endParaRPr>
        </a:p>
      </dgm:t>
    </dgm:pt>
    <dgm:pt modelId="{B5105397-9FE1-4BDB-B78D-F943381AD31F}" type="parTrans" cxnId="{4E64F080-CCEA-49EC-96F9-D69DA03748A9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67EDA194-4620-4FCB-B71A-B639D6C20026}" type="sibTrans" cxnId="{4E64F080-CCEA-49EC-96F9-D69DA03748A9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6302E375-F016-4A94-BAE3-0EEBA0A07791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Branding</a:t>
          </a:r>
          <a:endParaRPr lang="en-US" b="1" dirty="0">
            <a:latin typeface="Tempus Sans ITC" pitchFamily="82" charset="0"/>
          </a:endParaRPr>
        </a:p>
      </dgm:t>
    </dgm:pt>
    <dgm:pt modelId="{477FC89D-4C6C-4D84-8E5D-DE4FC6FAD7E3}" type="parTrans" cxnId="{3DC8D0A3-6B99-45EB-A1A9-C3C1F34B6E52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8773FDAF-04F1-406E-B19F-FE91D551D6A3}" type="sibTrans" cxnId="{3DC8D0A3-6B99-45EB-A1A9-C3C1F34B6E52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0B53E4D3-37F8-424C-BBAB-C9B925295297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Signature  Detail</a:t>
          </a:r>
          <a:endParaRPr lang="en-US" b="1" dirty="0">
            <a:latin typeface="Tempus Sans ITC" pitchFamily="82" charset="0"/>
          </a:endParaRPr>
        </a:p>
      </dgm:t>
    </dgm:pt>
    <dgm:pt modelId="{25F1E494-B5D0-4DC8-B082-344860A0F849}" type="parTrans" cxnId="{C051D90A-3E44-48E0-B184-186012A8771A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288C5D1C-E04D-4EF3-ABF6-813705551C43}" type="sibTrans" cxnId="{C051D90A-3E44-48E0-B184-186012A8771A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AAB2BBC9-1A20-4CAA-B4A7-05288D17F05F}">
      <dgm:prSet phldrT="[Text]"/>
      <dgm:spPr/>
      <dgm:t>
        <a:bodyPr/>
        <a:lstStyle/>
        <a:p>
          <a:r>
            <a:rPr lang="en-US" b="1" dirty="0" smtClean="0">
              <a:latin typeface="Tempus Sans ITC" pitchFamily="82" charset="0"/>
            </a:rPr>
            <a:t>Designer  Focused</a:t>
          </a:r>
          <a:endParaRPr lang="en-US" b="1" dirty="0">
            <a:latin typeface="Tempus Sans ITC" pitchFamily="82" charset="0"/>
          </a:endParaRPr>
        </a:p>
      </dgm:t>
    </dgm:pt>
    <dgm:pt modelId="{AAC2014F-3FD2-4F4B-B0D4-30D6AA390D2C}" type="parTrans" cxnId="{324D8597-1389-41C3-8336-1593610E6B4F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EA960979-B942-43C6-B4CA-BAF0AC90E3F8}" type="sibTrans" cxnId="{324D8597-1389-41C3-8336-1593610E6B4F}">
      <dgm:prSet/>
      <dgm:spPr/>
      <dgm:t>
        <a:bodyPr/>
        <a:lstStyle/>
        <a:p>
          <a:endParaRPr lang="en-US" b="1">
            <a:latin typeface="Tempus Sans ITC" pitchFamily="82" charset="0"/>
          </a:endParaRPr>
        </a:p>
      </dgm:t>
    </dgm:pt>
    <dgm:pt modelId="{4CF8008B-286B-4D44-A6B8-67D903C0F291}" type="pres">
      <dgm:prSet presAssocID="{04CCF5FE-3D8E-4B24-B5C1-004FE594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49813D-4AF4-4CD1-8083-66A2B0547DE8}" type="pres">
      <dgm:prSet presAssocID="{68C4D046-ABD9-43FB-96D6-01BD2A217953}" presName="composite" presStyleCnt="0"/>
      <dgm:spPr/>
    </dgm:pt>
    <dgm:pt modelId="{2E1BB574-C55B-4C5D-8004-1E1191CFFAA3}" type="pres">
      <dgm:prSet presAssocID="{68C4D046-ABD9-43FB-96D6-01BD2A2179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3D47D-70F2-4C2C-B214-45EC98D54AB9}" type="pres">
      <dgm:prSet presAssocID="{68C4D046-ABD9-43FB-96D6-01BD2A2179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01F7F-FCE6-4CE4-98E5-A4718F0CD4CF}" type="pres">
      <dgm:prSet presAssocID="{ABD98F7B-F27C-4E48-B74D-7C601F633A30}" presName="space" presStyleCnt="0"/>
      <dgm:spPr/>
    </dgm:pt>
    <dgm:pt modelId="{24D2E2A3-0068-41D5-BB8B-3A94C3268816}" type="pres">
      <dgm:prSet presAssocID="{3832605C-C46C-45F1-A04D-4D20D4063FA5}" presName="composite" presStyleCnt="0"/>
      <dgm:spPr/>
    </dgm:pt>
    <dgm:pt modelId="{01421A0C-35E0-40F2-8E4C-69BCFC85E17B}" type="pres">
      <dgm:prSet presAssocID="{3832605C-C46C-45F1-A04D-4D20D4063F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39A44-E078-4B0F-90D6-5925A03689B8}" type="pres">
      <dgm:prSet presAssocID="{3832605C-C46C-45F1-A04D-4D20D4063FA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BAC2B-F5EE-463C-8D70-E645AE02336D}" type="pres">
      <dgm:prSet presAssocID="{4855E4B1-6F11-49AC-93EC-9B677AC19001}" presName="space" presStyleCnt="0"/>
      <dgm:spPr/>
    </dgm:pt>
    <dgm:pt modelId="{409E409C-B657-4CC5-8430-FBC6FD80ADE5}" type="pres">
      <dgm:prSet presAssocID="{6302E375-F016-4A94-BAE3-0EEBA0A07791}" presName="composite" presStyleCnt="0"/>
      <dgm:spPr/>
    </dgm:pt>
    <dgm:pt modelId="{5CDEE866-A8A5-470C-BB2B-94BB4806C837}" type="pres">
      <dgm:prSet presAssocID="{6302E375-F016-4A94-BAE3-0EEBA0A077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9B808-333E-462F-A784-D1F5BBA7A032}" type="pres">
      <dgm:prSet presAssocID="{6302E375-F016-4A94-BAE3-0EEBA0A07791}" presName="desTx" presStyleLbl="alignAccFollowNode1" presStyleIdx="2" presStyleCnt="3" custLinFactNeighborX="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4F080-CCEA-49EC-96F9-D69DA03748A9}" srcId="{3832605C-C46C-45F1-A04D-4D20D4063FA5}" destId="{5F57970F-B923-48B5-973F-2C10E7CE06D1}" srcOrd="1" destOrd="0" parTransId="{B5105397-9FE1-4BDB-B78D-F943381AD31F}" sibTransId="{67EDA194-4620-4FCB-B71A-B639D6C20026}"/>
    <dgm:cxn modelId="{43F7A0B5-56AB-4001-91CE-059A4C08944B}" type="presOf" srcId="{04CCF5FE-3D8E-4B24-B5C1-004FE5945653}" destId="{4CF8008B-286B-4D44-A6B8-67D903C0F291}" srcOrd="0" destOrd="0" presId="urn:microsoft.com/office/officeart/2005/8/layout/hList1"/>
    <dgm:cxn modelId="{53083E80-0B06-4245-9FD1-786458ED8C10}" srcId="{04CCF5FE-3D8E-4B24-B5C1-004FE5945653}" destId="{3832605C-C46C-45F1-A04D-4D20D4063FA5}" srcOrd="1" destOrd="0" parTransId="{ADD411C2-7DF2-4FF3-B886-68F279D4B2A7}" sibTransId="{4855E4B1-6F11-49AC-93EC-9B677AC19001}"/>
    <dgm:cxn modelId="{AE0FD733-DEEA-43E8-A0CB-7AA61B71EFEB}" srcId="{68C4D046-ABD9-43FB-96D6-01BD2A217953}" destId="{EFFAAB58-EED7-4497-A9E7-5D0D650FF622}" srcOrd="0" destOrd="0" parTransId="{2BBEE59E-9A60-49FC-BE35-C5B500BD1AFD}" sibTransId="{B47F6496-4EAC-46E6-87AF-28A3C9AEF4E5}"/>
    <dgm:cxn modelId="{77B11D03-DD27-498D-BC95-FE2C29AAC6A4}" type="presOf" srcId="{68C4D046-ABD9-43FB-96D6-01BD2A217953}" destId="{2E1BB574-C55B-4C5D-8004-1E1191CFFAA3}" srcOrd="0" destOrd="0" presId="urn:microsoft.com/office/officeart/2005/8/layout/hList1"/>
    <dgm:cxn modelId="{3DC8D0A3-6B99-45EB-A1A9-C3C1F34B6E52}" srcId="{04CCF5FE-3D8E-4B24-B5C1-004FE5945653}" destId="{6302E375-F016-4A94-BAE3-0EEBA0A07791}" srcOrd="2" destOrd="0" parTransId="{477FC89D-4C6C-4D84-8E5D-DE4FC6FAD7E3}" sibTransId="{8773FDAF-04F1-406E-B19F-FE91D551D6A3}"/>
    <dgm:cxn modelId="{D205577C-0482-4063-8136-9F43C85F1BA4}" srcId="{04CCF5FE-3D8E-4B24-B5C1-004FE5945653}" destId="{68C4D046-ABD9-43FB-96D6-01BD2A217953}" srcOrd="0" destOrd="0" parTransId="{FC2D6777-F187-41F7-9F39-980D33F6D2CD}" sibTransId="{ABD98F7B-F27C-4E48-B74D-7C601F633A30}"/>
    <dgm:cxn modelId="{324D8597-1389-41C3-8336-1593610E6B4F}" srcId="{6302E375-F016-4A94-BAE3-0EEBA0A07791}" destId="{AAB2BBC9-1A20-4CAA-B4A7-05288D17F05F}" srcOrd="1" destOrd="0" parTransId="{AAC2014F-3FD2-4F4B-B0D4-30D6AA390D2C}" sibTransId="{EA960979-B942-43C6-B4CA-BAF0AC90E3F8}"/>
    <dgm:cxn modelId="{1DB5BB55-FFBD-4CAE-89DC-D5291489E088}" srcId="{3832605C-C46C-45F1-A04D-4D20D4063FA5}" destId="{F354DD4C-8E0E-4E3B-AE17-F4B63980C16B}" srcOrd="0" destOrd="0" parTransId="{EE85CCB0-E242-450E-8ACC-208755B4E2C6}" sibTransId="{4F9AC703-A291-4BD3-A5EB-DBC17EE8A965}"/>
    <dgm:cxn modelId="{25BB1671-E98A-4CC0-A97F-CDCB1BC39F0F}" type="presOf" srcId="{3832605C-C46C-45F1-A04D-4D20D4063FA5}" destId="{01421A0C-35E0-40F2-8E4C-69BCFC85E17B}" srcOrd="0" destOrd="0" presId="urn:microsoft.com/office/officeart/2005/8/layout/hList1"/>
    <dgm:cxn modelId="{C051D90A-3E44-48E0-B184-186012A8771A}" srcId="{6302E375-F016-4A94-BAE3-0EEBA0A07791}" destId="{0B53E4D3-37F8-424C-BBAB-C9B925295297}" srcOrd="0" destOrd="0" parTransId="{25F1E494-B5D0-4DC8-B082-344860A0F849}" sibTransId="{288C5D1C-E04D-4EF3-ABF6-813705551C43}"/>
    <dgm:cxn modelId="{022421FA-7C94-46E9-A1DA-98A02768BDB9}" srcId="{68C4D046-ABD9-43FB-96D6-01BD2A217953}" destId="{279B09B1-42EA-4480-A48D-F9C69E00FD21}" srcOrd="1" destOrd="0" parTransId="{CA5FEF68-21C7-41FE-B323-E4564CEFDFAD}" sibTransId="{3B0594DF-8532-46B3-B779-9EF2C4ADA9B9}"/>
    <dgm:cxn modelId="{63DA0816-9161-438D-A42D-2033FA002F2D}" type="presOf" srcId="{6302E375-F016-4A94-BAE3-0EEBA0A07791}" destId="{5CDEE866-A8A5-470C-BB2B-94BB4806C837}" srcOrd="0" destOrd="0" presId="urn:microsoft.com/office/officeart/2005/8/layout/hList1"/>
    <dgm:cxn modelId="{F54E03AF-D627-41DA-BD2A-F7E568B2C38A}" type="presOf" srcId="{279B09B1-42EA-4480-A48D-F9C69E00FD21}" destId="{1273D47D-70F2-4C2C-B214-45EC98D54AB9}" srcOrd="0" destOrd="1" presId="urn:microsoft.com/office/officeart/2005/8/layout/hList1"/>
    <dgm:cxn modelId="{4AA209C1-8AC1-4A6B-AF58-75FB69BB74D5}" type="presOf" srcId="{F354DD4C-8E0E-4E3B-AE17-F4B63980C16B}" destId="{92739A44-E078-4B0F-90D6-5925A03689B8}" srcOrd="0" destOrd="0" presId="urn:microsoft.com/office/officeart/2005/8/layout/hList1"/>
    <dgm:cxn modelId="{89C79921-2DA7-4059-92D5-94B836C08D33}" type="presOf" srcId="{5F57970F-B923-48B5-973F-2C10E7CE06D1}" destId="{92739A44-E078-4B0F-90D6-5925A03689B8}" srcOrd="0" destOrd="1" presId="urn:microsoft.com/office/officeart/2005/8/layout/hList1"/>
    <dgm:cxn modelId="{870F9E81-1970-49EA-8ECE-F7502A037FB2}" type="presOf" srcId="{AAB2BBC9-1A20-4CAA-B4A7-05288D17F05F}" destId="{4EE9B808-333E-462F-A784-D1F5BBA7A032}" srcOrd="0" destOrd="1" presId="urn:microsoft.com/office/officeart/2005/8/layout/hList1"/>
    <dgm:cxn modelId="{2D492CE6-B73F-46FC-8EA2-96C968C4119C}" type="presOf" srcId="{EFFAAB58-EED7-4497-A9E7-5D0D650FF622}" destId="{1273D47D-70F2-4C2C-B214-45EC98D54AB9}" srcOrd="0" destOrd="0" presId="urn:microsoft.com/office/officeart/2005/8/layout/hList1"/>
    <dgm:cxn modelId="{04CE2E71-5573-4765-A127-7AD4E2003675}" type="presOf" srcId="{0B53E4D3-37F8-424C-BBAB-C9B925295297}" destId="{4EE9B808-333E-462F-A784-D1F5BBA7A032}" srcOrd="0" destOrd="0" presId="urn:microsoft.com/office/officeart/2005/8/layout/hList1"/>
    <dgm:cxn modelId="{392211D2-D81B-4D76-B845-417244CC435E}" type="presParOf" srcId="{4CF8008B-286B-4D44-A6B8-67D903C0F291}" destId="{E549813D-4AF4-4CD1-8083-66A2B0547DE8}" srcOrd="0" destOrd="0" presId="urn:microsoft.com/office/officeart/2005/8/layout/hList1"/>
    <dgm:cxn modelId="{37C8FAE6-1EE4-44F0-B5AF-8AF554C9E693}" type="presParOf" srcId="{E549813D-4AF4-4CD1-8083-66A2B0547DE8}" destId="{2E1BB574-C55B-4C5D-8004-1E1191CFFAA3}" srcOrd="0" destOrd="0" presId="urn:microsoft.com/office/officeart/2005/8/layout/hList1"/>
    <dgm:cxn modelId="{D029F9D4-EE8B-4A29-B000-4E6F02FAE810}" type="presParOf" srcId="{E549813D-4AF4-4CD1-8083-66A2B0547DE8}" destId="{1273D47D-70F2-4C2C-B214-45EC98D54AB9}" srcOrd="1" destOrd="0" presId="urn:microsoft.com/office/officeart/2005/8/layout/hList1"/>
    <dgm:cxn modelId="{A41A46E4-91DD-486A-AD5D-451EA7C075D8}" type="presParOf" srcId="{4CF8008B-286B-4D44-A6B8-67D903C0F291}" destId="{A3901F7F-FCE6-4CE4-98E5-A4718F0CD4CF}" srcOrd="1" destOrd="0" presId="urn:microsoft.com/office/officeart/2005/8/layout/hList1"/>
    <dgm:cxn modelId="{5684858B-BE7F-4D6D-9819-B23B0144C7B6}" type="presParOf" srcId="{4CF8008B-286B-4D44-A6B8-67D903C0F291}" destId="{24D2E2A3-0068-41D5-BB8B-3A94C3268816}" srcOrd="2" destOrd="0" presId="urn:microsoft.com/office/officeart/2005/8/layout/hList1"/>
    <dgm:cxn modelId="{A3F2D840-84D6-4018-A4A9-5D615091C6D4}" type="presParOf" srcId="{24D2E2A3-0068-41D5-BB8B-3A94C3268816}" destId="{01421A0C-35E0-40F2-8E4C-69BCFC85E17B}" srcOrd="0" destOrd="0" presId="urn:microsoft.com/office/officeart/2005/8/layout/hList1"/>
    <dgm:cxn modelId="{1A056B96-0A9A-4ECE-B377-F5C9F39C09A2}" type="presParOf" srcId="{24D2E2A3-0068-41D5-BB8B-3A94C3268816}" destId="{92739A44-E078-4B0F-90D6-5925A03689B8}" srcOrd="1" destOrd="0" presId="urn:microsoft.com/office/officeart/2005/8/layout/hList1"/>
    <dgm:cxn modelId="{0A1F4FC8-31CD-4226-BCFC-2AB87B3A7323}" type="presParOf" srcId="{4CF8008B-286B-4D44-A6B8-67D903C0F291}" destId="{5D6BAC2B-F5EE-463C-8D70-E645AE02336D}" srcOrd="3" destOrd="0" presId="urn:microsoft.com/office/officeart/2005/8/layout/hList1"/>
    <dgm:cxn modelId="{EE86C13A-A0C6-419F-9235-797F10E076CF}" type="presParOf" srcId="{4CF8008B-286B-4D44-A6B8-67D903C0F291}" destId="{409E409C-B657-4CC5-8430-FBC6FD80ADE5}" srcOrd="4" destOrd="0" presId="urn:microsoft.com/office/officeart/2005/8/layout/hList1"/>
    <dgm:cxn modelId="{AAE15A75-026F-430E-A689-462D114FA267}" type="presParOf" srcId="{409E409C-B657-4CC5-8430-FBC6FD80ADE5}" destId="{5CDEE866-A8A5-470C-BB2B-94BB4806C837}" srcOrd="0" destOrd="0" presId="urn:microsoft.com/office/officeart/2005/8/layout/hList1"/>
    <dgm:cxn modelId="{49C8D923-FDBB-4098-863D-07624C33BDF4}" type="presParOf" srcId="{409E409C-B657-4CC5-8430-FBC6FD80ADE5}" destId="{4EE9B808-333E-462F-A784-D1F5BBA7A032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FAE3D-5CB0-4457-9D9F-1E3ABBD2B1C1}">
      <dsp:nvSpPr>
        <dsp:cNvPr id="0" name=""/>
        <dsp:cNvSpPr/>
      </dsp:nvSpPr>
      <dsp:spPr>
        <a:xfrm>
          <a:off x="2346721" y="3147247"/>
          <a:ext cx="2164556" cy="21645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Tempus Sans ITC" pitchFamily="82" charset="0"/>
          </a:endParaRPr>
        </a:p>
      </dsp:txBody>
      <dsp:txXfrm>
        <a:off x="2346721" y="3147247"/>
        <a:ext cx="2164556" cy="2164556"/>
      </dsp:txXfrm>
    </dsp:sp>
    <dsp:sp modelId="{222D74BE-01E4-4C42-853D-1BFC2C4FA262}">
      <dsp:nvSpPr>
        <dsp:cNvPr id="0" name=""/>
        <dsp:cNvSpPr/>
      </dsp:nvSpPr>
      <dsp:spPr>
        <a:xfrm rot="12900000">
          <a:off x="873168" y="2741984"/>
          <a:ext cx="1743827" cy="61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585D7-65F0-44B2-9A24-7294D2888071}">
      <dsp:nvSpPr>
        <dsp:cNvPr id="0" name=""/>
        <dsp:cNvSpPr/>
      </dsp:nvSpPr>
      <dsp:spPr>
        <a:xfrm>
          <a:off x="2687" y="1727793"/>
          <a:ext cx="2056328" cy="1645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empus Sans ITC" pitchFamily="82" charset="0"/>
            </a:rPr>
            <a:t>Craftsmanship</a:t>
          </a:r>
          <a:endParaRPr lang="en-US" sz="2400" b="1" kern="1200" dirty="0">
            <a:latin typeface="Tempus Sans ITC" pitchFamily="82" charset="0"/>
          </a:endParaRPr>
        </a:p>
      </dsp:txBody>
      <dsp:txXfrm>
        <a:off x="2687" y="1727793"/>
        <a:ext cx="2056328" cy="1645062"/>
      </dsp:txXfrm>
    </dsp:sp>
    <dsp:sp modelId="{B258F134-0E5B-476E-92E3-5BF4D56B09C7}">
      <dsp:nvSpPr>
        <dsp:cNvPr id="0" name=""/>
        <dsp:cNvSpPr/>
      </dsp:nvSpPr>
      <dsp:spPr>
        <a:xfrm rot="16200000">
          <a:off x="2557086" y="1865391"/>
          <a:ext cx="1743827" cy="61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2E434-839F-4FC6-A1DB-B9A9B8F5F870}">
      <dsp:nvSpPr>
        <dsp:cNvPr id="0" name=""/>
        <dsp:cNvSpPr/>
      </dsp:nvSpPr>
      <dsp:spPr>
        <a:xfrm>
          <a:off x="2400835" y="479396"/>
          <a:ext cx="2056328" cy="1645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empus Sans ITC" pitchFamily="82" charset="0"/>
            </a:rPr>
            <a:t>Exquisite  Design</a:t>
          </a:r>
          <a:endParaRPr lang="en-US" sz="2400" b="1" kern="1200" dirty="0">
            <a:latin typeface="Tempus Sans ITC" pitchFamily="82" charset="0"/>
          </a:endParaRPr>
        </a:p>
      </dsp:txBody>
      <dsp:txXfrm>
        <a:off x="2400835" y="479396"/>
        <a:ext cx="2056328" cy="1645062"/>
      </dsp:txXfrm>
    </dsp:sp>
    <dsp:sp modelId="{7CDB1F1F-E37C-4EF7-ABB9-BBE3D3C37FFE}">
      <dsp:nvSpPr>
        <dsp:cNvPr id="0" name=""/>
        <dsp:cNvSpPr/>
      </dsp:nvSpPr>
      <dsp:spPr>
        <a:xfrm rot="19500000">
          <a:off x="4241004" y="2741984"/>
          <a:ext cx="1743827" cy="61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FAFB3-9EDE-4CED-A265-ECBFEC431E5E}">
      <dsp:nvSpPr>
        <dsp:cNvPr id="0" name=""/>
        <dsp:cNvSpPr/>
      </dsp:nvSpPr>
      <dsp:spPr>
        <a:xfrm>
          <a:off x="4798983" y="1727793"/>
          <a:ext cx="2056328" cy="1645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empus Sans ITC" pitchFamily="82" charset="0"/>
            </a:rPr>
            <a:t>Environmental  Responsibility</a:t>
          </a:r>
          <a:endParaRPr lang="en-US" sz="2000" b="1" kern="1200" dirty="0">
            <a:latin typeface="Tempus Sans ITC" pitchFamily="82" charset="0"/>
          </a:endParaRPr>
        </a:p>
      </dsp:txBody>
      <dsp:txXfrm>
        <a:off x="4798983" y="1727793"/>
        <a:ext cx="2056328" cy="1645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EEE8504-3941-4882-87F8-D0DEB19428B5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8A7F1F6-99BC-4DB0-8193-1F938B1B6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699972C-8AC7-46E8-ABA4-FF2F9AB58292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BCE0708-259E-45CE-954E-7D1F9FF54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 the  intro  discuss  Maria  Yee Inc. as a company a bit and get at the economy &amp; environment piece.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087">
              <a:defRPr/>
            </a:pPr>
            <a:r>
              <a:rPr lang="en-US" dirty="0" smtClean="0"/>
              <a:t>Because:  Save  on  freight costs, negotiate better rates, and reduce Greenhouse Gas Emissions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 about  their  qualities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Because:  Purchasing carbon offsets would allow Maria Yee Inc. to continue to do what they do best, which is the designing and manufacturing of high-quality luxurious eco-friendly furniture, and not have to invest in a full scale supply chain management solution.</a:t>
            </a:r>
          </a:p>
          <a:p>
            <a:r>
              <a:rPr lang="en-US" dirty="0" smtClean="0"/>
              <a:t>How: Find a reputable source from which these offsets can be purchased, then advertise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0708-259E-45CE-954E-7D1F9FF54E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lden\Local Settings\Temporary Internet Files\Content.IE5\70FZVJDY\MPj04388780000[1].jpg"/>
          <p:cNvPicPr>
            <a:picLocks noChangeAspect="1" noChangeArrowheads="1"/>
          </p:cNvPicPr>
          <p:nvPr userDrawn="1"/>
        </p:nvPicPr>
        <p:blipFill>
          <a:blip r:embed="rId2" cstate="print"/>
          <a:srcRect l="17832" r="26890"/>
          <a:stretch>
            <a:fillRect/>
          </a:stretch>
        </p:blipFill>
        <p:spPr bwMode="auto">
          <a:xfrm>
            <a:off x="-152400" y="-152400"/>
            <a:ext cx="2133600" cy="7162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6CC9-688B-4EBD-98D9-EAC8527BE0FB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5F25-0489-4158-9D27-47F955CE3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86200"/>
            <a:ext cx="7086600" cy="1362075"/>
          </a:xfrm>
          <a:solidFill>
            <a:schemeClr val="bg1">
              <a:alpha val="27059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empus Sans ITC" pitchFamily="82" charset="0"/>
              </a:rPr>
              <a:t>Maria  Yee  Inc.  </a:t>
            </a:r>
            <a:br>
              <a:rPr lang="en-US" sz="2800" dirty="0" smtClean="0">
                <a:latin typeface="Tempus Sans ITC" pitchFamily="82" charset="0"/>
              </a:rPr>
            </a:br>
            <a:r>
              <a:rPr lang="en-US" sz="2800" dirty="0" smtClean="0">
                <a:latin typeface="Tempus Sans ITC" pitchFamily="82" charset="0"/>
              </a:rPr>
              <a:t>Joining  Financial  growth  with  environmental  Responsibility</a:t>
            </a:r>
            <a:endParaRPr lang="en-US" sz="2800" dirty="0"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86400"/>
            <a:ext cx="7772400" cy="5095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empus Sans ITC" pitchFamily="82" charset="0"/>
              </a:rPr>
              <a:t>Katie  Bennett  and  Gina  </a:t>
            </a:r>
            <a:r>
              <a:rPr lang="en-US" dirty="0" err="1" smtClean="0">
                <a:solidFill>
                  <a:schemeClr val="tx1"/>
                </a:solidFill>
                <a:latin typeface="Tempus Sans ITC" pitchFamily="82" charset="0"/>
              </a:rPr>
              <a:t>Ciavarro</a:t>
            </a:r>
            <a:endParaRPr lang="en-US" dirty="0">
              <a:solidFill>
                <a:schemeClr val="tx1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67400"/>
            <a:ext cx="62484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empus Sans ITC" pitchFamily="82" charset="0"/>
              </a:rPr>
              <a:t>Marketing</a:t>
            </a:r>
            <a:endParaRPr lang="en-US" sz="54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dash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empus Sans ITC" pitchFamily="82" charset="0"/>
              </a:rPr>
              <a:t>Marketing  Goals  and  Solutions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1905000"/>
            <a:ext cx="1828800" cy="1219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Capitalize  on  Market  Trends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1905000"/>
            <a:ext cx="1828800" cy="1219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Differentiate  from  Competition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3276600"/>
            <a:ext cx="3886200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Utilize  Green  Marketing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648200"/>
            <a:ext cx="1828800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Enhance  Website  Design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1676400"/>
            <a:ext cx="4419600" cy="4648200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Green Marketing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Marketing  that  highlights  an organization's  environmentally friendly  policies  or  achievements</a:t>
            </a:r>
          </a:p>
          <a:p>
            <a:endParaRPr lang="en-US" b="1" dirty="0">
              <a:latin typeface="Tempus Sans ITC" pitchFamily="8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0"/>
            <a:ext cx="2895600" cy="23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Retail  Level  Marketing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Retailers  should  make  marketing  materials  available</a:t>
            </a:r>
          </a:p>
          <a:p>
            <a:r>
              <a:rPr lang="en-US" b="1" dirty="0" smtClean="0">
                <a:latin typeface="Tempus Sans ITC" pitchFamily="82" charset="0"/>
              </a:rPr>
              <a:t>View  books,  informational  tags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253"/>
          <a:stretch>
            <a:fillRect/>
          </a:stretch>
        </p:blipFill>
        <p:spPr bwMode="auto">
          <a:xfrm rot="629952">
            <a:off x="4919328" y="3395453"/>
            <a:ext cx="2434791" cy="319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7290">
            <a:off x="3123939" y="3362106"/>
            <a:ext cx="2498240" cy="322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Website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Certifications  should  be  prominently  listed</a:t>
            </a:r>
          </a:p>
          <a:p>
            <a:r>
              <a:rPr lang="en-US" b="1" dirty="0" smtClean="0">
                <a:latin typeface="Tempus Sans ITC" pitchFamily="82" charset="0"/>
              </a:rPr>
              <a:t>Online  media  is  the  most important  place  for  brand  image  to  be  established,  defended  and  grown</a:t>
            </a:r>
          </a:p>
          <a:p>
            <a:pPr>
              <a:buNone/>
            </a:pPr>
            <a:endParaRPr lang="en-US" b="1" dirty="0" smtClean="0">
              <a:latin typeface="Tempus Sans ITC" pitchFamily="82" charset="0"/>
            </a:endParaRPr>
          </a:p>
          <a:p>
            <a:pPr>
              <a:buNone/>
            </a:pPr>
            <a:endParaRPr lang="en-US" b="1" dirty="0" smtClean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Website  Mockup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r="1136" b="1392"/>
          <a:stretch>
            <a:fillRect/>
          </a:stretch>
        </p:blipFill>
        <p:spPr bwMode="auto">
          <a:xfrm>
            <a:off x="2133600" y="1524000"/>
            <a:ext cx="6629400" cy="5029200"/>
          </a:xfrm>
          <a:prstGeom prst="rect">
            <a:avLst/>
          </a:prstGeom>
          <a:ln w="38100" cap="sq" cmpd="thinThick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30348"/>
            <a:ext cx="4343400" cy="292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57800"/>
            <a:ext cx="37759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715000" y="5715000"/>
            <a:ext cx="1295400" cy="381000"/>
            <a:chOff x="1524000" y="5410200"/>
            <a:chExt cx="1371600" cy="457200"/>
          </a:xfrm>
        </p:grpSpPr>
        <p:sp>
          <p:nvSpPr>
            <p:cNvPr id="9" name="Oval 8"/>
            <p:cNvSpPr/>
            <p:nvPr/>
          </p:nvSpPr>
          <p:spPr>
            <a:xfrm>
              <a:off x="2514600" y="5448300"/>
              <a:ext cx="381000" cy="38100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l="5000" t="3000" r="1000"/>
              </a:stretch>
            </a:blipFill>
            <a:ln w="44450" cmpd="thickThin">
              <a:solidFill>
                <a:srgbClr val="0000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5448300"/>
              <a:ext cx="381000" cy="381000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 l="3000" t="1000" r="3000"/>
              </a:stretch>
            </a:blipFill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5410200"/>
              <a:ext cx="457200" cy="457200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 l="2000" t="2000" r="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95800" y="53340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3D2F"/>
                </a:solidFill>
                <a:latin typeface="Arial" pitchFamily="34" charset="0"/>
                <a:cs typeface="Arial" pitchFamily="34" charset="0"/>
              </a:rPr>
              <a:t>Twenty Years of </a:t>
            </a:r>
            <a:r>
              <a:rPr lang="en-US" b="1" dirty="0" err="1" smtClean="0">
                <a:solidFill>
                  <a:srgbClr val="5B3D2F"/>
                </a:solidFill>
                <a:latin typeface="Arial" pitchFamily="34" charset="0"/>
                <a:cs typeface="Arial" pitchFamily="34" charset="0"/>
              </a:rPr>
              <a:t>EcoLuxury</a:t>
            </a:r>
            <a:r>
              <a:rPr lang="en-US" b="1" dirty="0" smtClean="0">
                <a:solidFill>
                  <a:srgbClr val="5B3D2F"/>
                </a:solidFill>
                <a:latin typeface="Arial" pitchFamily="34" charset="0"/>
                <a:cs typeface="Arial" pitchFamily="34" charset="0"/>
              </a:rPr>
              <a:t>™</a:t>
            </a:r>
            <a:endParaRPr lang="en-US" b="1" dirty="0">
              <a:solidFill>
                <a:srgbClr val="5B3D2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67400"/>
            <a:ext cx="62484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empus Sans ITC" pitchFamily="82" charset="0"/>
              </a:rPr>
              <a:t>Branding</a:t>
            </a:r>
            <a:endParaRPr lang="en-US" sz="54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dash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empus Sans ITC" pitchFamily="82" charset="0"/>
              </a:rPr>
              <a:t>Branding  Goals  and  Solutions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1676400"/>
            <a:ext cx="18288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Build  Customer  Loyalty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676400"/>
            <a:ext cx="18288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Develop  Designer  Recognition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5334000"/>
            <a:ext cx="38862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Add  a  Signature  Detail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0" y="2895600"/>
            <a:ext cx="1828800" cy="11205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Retail  Venues  Advertise  Name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1447800"/>
            <a:ext cx="4419600" cy="5257800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4114800"/>
            <a:ext cx="18288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Rename  Pieces  After  Maria  Yee</a:t>
            </a:r>
            <a:endParaRPr lang="en-US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Signature  Detail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This  will  be  an  identifiable  detail  on  each  piece  of  furniture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Alludes  to  sustainability  and  Chinese  inspiration</a:t>
            </a:r>
          </a:p>
          <a:p>
            <a:pPr lvl="1"/>
            <a:r>
              <a:rPr lang="en-US" b="1" dirty="0" smtClean="0">
                <a:latin typeface="Tempus Sans ITC" pitchFamily="82" charset="0"/>
              </a:rPr>
              <a:t>Representative  of  her  design  aesthetic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Signature  Detail  Example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4" name="Content Placeholder 3" descr="MariaYee.jpg"/>
          <p:cNvPicPr>
            <a:picLocks noGrp="1"/>
          </p:cNvPicPr>
          <p:nvPr>
            <p:ph idx="1"/>
          </p:nvPr>
        </p:nvPicPr>
        <p:blipFill>
          <a:blip r:embed="rId3" cstate="print"/>
          <a:srcRect l="5145" t="13730" r="4842"/>
          <a:stretch>
            <a:fillRect/>
          </a:stretch>
        </p:blipFill>
        <p:spPr>
          <a:xfrm>
            <a:off x="4133104" y="1219200"/>
            <a:ext cx="4401296" cy="452596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2550" y="5486400"/>
            <a:ext cx="1187450" cy="116395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4343400" y="5257800"/>
            <a:ext cx="3810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>
            <a:stCxn id="25" idx="0"/>
            <a:endCxn id="24" idx="0"/>
          </p:cNvCxnSpPr>
          <p:nvPr/>
        </p:nvCxnSpPr>
        <p:spPr>
          <a:xfrm rot="16200000" flipH="1" flipV="1">
            <a:off x="3760788" y="4713287"/>
            <a:ext cx="228600" cy="1317625"/>
          </a:xfrm>
          <a:prstGeom prst="curvedConnector3">
            <a:avLst>
              <a:gd name="adj1" fmla="val -1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empus Sans ITC" pitchFamily="82" charset="0"/>
              </a:rPr>
              <a:t>Introduction  to  Maria  Yee  Inc.</a:t>
            </a:r>
            <a:endParaRPr lang="en-US" b="1" dirty="0">
              <a:latin typeface="Tempus Sans ITC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066800"/>
          <a:ext cx="6858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Rename  Maria  Yee  Pieces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6000" r="13125" b="7000"/>
          <a:stretch>
            <a:fillRect/>
          </a:stretch>
        </p:blipFill>
        <p:spPr bwMode="auto">
          <a:xfrm>
            <a:off x="2264227" y="1828800"/>
            <a:ext cx="6346373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empus Sans ITC" pitchFamily="82" charset="0"/>
              </a:rPr>
              <a:t>Herman  Miller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64" t="16004" r="12500" b="7633"/>
          <a:stretch>
            <a:fillRect/>
          </a:stretch>
        </p:blipFill>
        <p:spPr bwMode="auto">
          <a:xfrm>
            <a:off x="2394857" y="1600200"/>
            <a:ext cx="5834743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934200" y="22860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3048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37338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038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2667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Target  Model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empus Sans ITC" pitchFamily="8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0000" t="15000" r="29375" b="11000"/>
          <a:stretch>
            <a:fillRect/>
          </a:stretch>
        </p:blipFill>
        <p:spPr bwMode="auto">
          <a:xfrm>
            <a:off x="2743200" y="1828800"/>
            <a:ext cx="5236176" cy="399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67400"/>
            <a:ext cx="62484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empus Sans ITC" pitchFamily="82" charset="0"/>
              </a:rPr>
              <a:t>Conclusion</a:t>
            </a:r>
            <a:endParaRPr lang="en-US" sz="54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6705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empus Sans ITC" pitchFamily="82" charset="0"/>
              </a:rPr>
              <a:t>	</a:t>
            </a:r>
            <a:r>
              <a:rPr lang="en-US" b="1" dirty="0" smtClean="0">
                <a:latin typeface="Tempus Sans ITC" pitchFamily="82" charset="0"/>
              </a:rPr>
              <a:t>The  strategy  we  have  outlined  will  allow  Maria  Yee  Inc.  to  lead  the  green  wave  in  the  furniture  industry  while  remaining  profitable.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0" y="2971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Current  Issue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934200" cy="2057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empus Sans ITC" pitchFamily="82" charset="0"/>
              </a:rPr>
              <a:t>Maria  Yee  Inc.  is  currently  facing  the  challenge  of  building  their  business  in  a  weak  economy,  while  still  staying  true  to  her  eco-friendly  ideals.</a:t>
            </a:r>
            <a:endParaRPr lang="en-US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867400"/>
            <a:ext cx="62484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empus Sans ITC" pitchFamily="82" charset="0"/>
              </a:rPr>
              <a:t>Supply  Chain</a:t>
            </a:r>
            <a:endParaRPr lang="en-US" sz="5400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dash"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empus Sans ITC" pitchFamily="82" charset="0"/>
              </a:rPr>
              <a:t>Supply  Chain  Goals  and  Solutions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1905000"/>
            <a:ext cx="1828800" cy="1219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Reduce  Carbon  Emissions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1905000"/>
            <a:ext cx="1828800" cy="1219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Reduce  Internal  Costs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3276600"/>
            <a:ext cx="3886200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Cooperative  Shipping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648200"/>
            <a:ext cx="1828800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empus Sans ITC" pitchFamily="82" charset="0"/>
              </a:rPr>
              <a:t>Purchase  Carbon  Offsets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1676400"/>
            <a:ext cx="4419600" cy="4648200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Cooperative  Shipping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162800" cy="1752600"/>
          </a:xfrm>
        </p:spPr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Aligning  inbound  and  outbound  shipments  in  conjunction  with  another  manufacturer.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14725"/>
            <a:ext cx="4533900" cy="250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21113414">
            <a:off x="5172178" y="4569149"/>
            <a:ext cx="1303945" cy="104874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empus Sans ITC" pitchFamily="82" charset="0"/>
              </a:rPr>
              <a:t>Guangzhou  </a:t>
            </a:r>
            <a:r>
              <a:rPr lang="en-US" b="1" dirty="0" err="1" smtClean="0">
                <a:latin typeface="Tempus Sans ITC" pitchFamily="82" charset="0"/>
              </a:rPr>
              <a:t>Limen</a:t>
            </a:r>
            <a:r>
              <a:rPr lang="en-US" b="1" dirty="0" smtClean="0">
                <a:latin typeface="Tempus Sans ITC" pitchFamily="82" charset="0"/>
              </a:rPr>
              <a:t>  Furniture  Co.,  Ltd.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74837"/>
            <a:ext cx="6705600" cy="4525963"/>
          </a:xfrm>
        </p:spPr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Location,  Location,  Location</a:t>
            </a:r>
          </a:p>
          <a:p>
            <a:r>
              <a:rPr lang="en-US" b="1" dirty="0" smtClean="0">
                <a:latin typeface="Tempus Sans ITC" pitchFamily="82" charset="0"/>
              </a:rPr>
              <a:t>Non-Competitor</a:t>
            </a:r>
          </a:p>
          <a:p>
            <a:r>
              <a:rPr lang="en-US" b="1" dirty="0" smtClean="0">
                <a:latin typeface="Tempus Sans ITC" pitchFamily="82" charset="0"/>
              </a:rPr>
              <a:t>Green  Oriented,  People  Focused</a:t>
            </a:r>
            <a:endParaRPr lang="en-US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Purchasing  Carbon  Offsets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705600" cy="1676400"/>
          </a:xfrm>
        </p:spPr>
        <p:txBody>
          <a:bodyPr/>
          <a:lstStyle/>
          <a:p>
            <a:pPr marL="395288" indent="-395288"/>
            <a:r>
              <a:rPr lang="en-US" b="1" dirty="0" smtClean="0">
                <a:latin typeface="Tempus Sans ITC" pitchFamily="82" charset="0"/>
              </a:rPr>
              <a:t>Carbon  offsets  are  a  financial  instrument  aimed  at  a  reduction  in  greenhouse  gas  emissions.  </a:t>
            </a:r>
            <a:endParaRPr lang="en-US" b="1" dirty="0">
              <a:latin typeface="Tempus Sans ITC" pitchFamily="8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4419600"/>
            <a:ext cx="7010400" cy="1399639"/>
            <a:chOff x="2057400" y="5257800"/>
            <a:chExt cx="7010400" cy="1399639"/>
          </a:xfrm>
        </p:grpSpPr>
        <p:sp>
          <p:nvSpPr>
            <p:cNvPr id="4" name="TextBox 3"/>
            <p:cNvSpPr txBox="1"/>
            <p:nvPr/>
          </p:nvSpPr>
          <p:spPr>
            <a:xfrm>
              <a:off x="2057400" y="5334000"/>
              <a:ext cx="228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empus Sans ITC" pitchFamily="82" charset="0"/>
                </a:rPr>
                <a:t>1</a:t>
              </a:r>
              <a:endPara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5486400"/>
              <a:ext cx="13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Tempus Sans ITC" pitchFamily="82" charset="0"/>
                </a:rPr>
                <a:t>Carbon</a:t>
              </a:r>
            </a:p>
            <a:p>
              <a:r>
                <a:rPr lang="en-US" sz="2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Tempus Sans ITC" pitchFamily="82" charset="0"/>
                </a:rPr>
                <a:t>Offset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5257800"/>
              <a:ext cx="2057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Tempus Sans ITC" pitchFamily="82" charset="0"/>
                </a:rPr>
                <a:t>The Reduction of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5305961"/>
              <a:ext cx="228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empus Sans ITC" pitchFamily="82" charset="0"/>
                </a:rPr>
                <a:t>1</a:t>
              </a:r>
              <a:endPara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5486400"/>
              <a:ext cx="2057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Tempus Sans ITC" pitchFamily="82" charset="0"/>
                </a:rPr>
                <a:t>Metric Ton of CO</a:t>
              </a:r>
              <a:r>
                <a:rPr lang="en-US" sz="2800" b="1" spc="100" baseline="-250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Tempus Sans ITC" pitchFamily="82" charset="0"/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33800" y="43434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empus Sans ITC" pitchFamily="82" charset="0"/>
              </a:rPr>
              <a:t>=</a:t>
            </a:r>
            <a:endParaRPr lang="en-US" sz="115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empus Sans ITC" pitchFamily="82" charset="0"/>
              </a:rPr>
              <a:t>Purchasing  Carbon  Offsets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empus Sans ITC" pitchFamily="82" charset="0"/>
              </a:rPr>
              <a:t>Focus  on  strengths</a:t>
            </a:r>
          </a:p>
          <a:p>
            <a:r>
              <a:rPr lang="en-US" b="1" dirty="0" smtClean="0">
                <a:latin typeface="Tempus Sans ITC" pitchFamily="82" charset="0"/>
              </a:rPr>
              <a:t>Save  money  on  a  full  scale  solution</a:t>
            </a:r>
          </a:p>
          <a:p>
            <a:r>
              <a:rPr lang="en-US" b="1" dirty="0" smtClean="0">
                <a:latin typeface="Tempus Sans ITC" pitchFamily="82" charset="0"/>
              </a:rPr>
              <a:t>Use  as  a  marketing  tool</a:t>
            </a:r>
            <a:endParaRPr lang="en-US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410</Words>
  <Application>Microsoft Office PowerPoint</Application>
  <PresentationFormat>On-screen Show (4:3)</PresentationFormat>
  <Paragraphs>89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Maria  Yee  Inc.   Joining  Financial  growth  with  environmental  Responsibility</vt:lpstr>
      <vt:lpstr>Introduction  to  Maria  Yee  Inc.</vt:lpstr>
      <vt:lpstr>Current  Issue</vt:lpstr>
      <vt:lpstr>Supply  Chain</vt:lpstr>
      <vt:lpstr>Supply  Chain  Goals  and  Solutions</vt:lpstr>
      <vt:lpstr>Cooperative  Shipping</vt:lpstr>
      <vt:lpstr>Guangzhou  Limen  Furniture  Co.,  Ltd.</vt:lpstr>
      <vt:lpstr>Purchasing  Carbon  Offsets</vt:lpstr>
      <vt:lpstr>Purchasing  Carbon  Offsets</vt:lpstr>
      <vt:lpstr>Marketing</vt:lpstr>
      <vt:lpstr>Marketing  Goals  and  Solutions</vt:lpstr>
      <vt:lpstr>Green Marketing</vt:lpstr>
      <vt:lpstr>Retail  Level  Marketing</vt:lpstr>
      <vt:lpstr>Website</vt:lpstr>
      <vt:lpstr>Website  Mockup</vt:lpstr>
      <vt:lpstr>Branding</vt:lpstr>
      <vt:lpstr>Branding  Goals  and  Solutions</vt:lpstr>
      <vt:lpstr>Signature  Detail</vt:lpstr>
      <vt:lpstr>Signature  Detail  Example</vt:lpstr>
      <vt:lpstr>Rename  Maria  Yee  Pieces</vt:lpstr>
      <vt:lpstr>Herman  Miller</vt:lpstr>
      <vt:lpstr>Target  Model</vt:lpstr>
      <vt:lpstr>Conclusion</vt:lpstr>
      <vt:lpstr>Slide 24</vt:lpstr>
    </vt:vector>
  </TitlesOfParts>
  <Company>Ohio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alden</dc:creator>
  <cp:lastModifiedBy>Gina Ciavarro</cp:lastModifiedBy>
  <cp:revision>57</cp:revision>
  <dcterms:created xsi:type="dcterms:W3CDTF">2010-04-19T17:22:07Z</dcterms:created>
  <dcterms:modified xsi:type="dcterms:W3CDTF">2010-04-21T17:38:13Z</dcterms:modified>
</cp:coreProperties>
</file>