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66" r:id="rId4"/>
    <p:sldId id="262" r:id="rId5"/>
    <p:sldId id="263" r:id="rId6"/>
    <p:sldId id="259" r:id="rId7"/>
    <p:sldId id="265" r:id="rId8"/>
    <p:sldId id="261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6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7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15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8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306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8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3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2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589BE-921D-47C8-8C03-638129B42365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0B1A8-A3B6-4E7A-A426-2F3657AA8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84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fu.edu/tlc/pdfs/yamane.pdf" TargetMode="External"/><Relationship Id="rId2" Type="http://schemas.openxmlformats.org/officeDocument/2006/relationships/hyperlink" Target="http://celt.muohio.edu/lillycon/session_files/uploads/2012_no1960_Lilly_Students_Prepared_Nov_2012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p.uoregon.edu/pdf/Getting%20Students%20to%20Prepare%20for%20Class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dtools.com/pages/article/newTMC_10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usinessweek.com/articles/2013-01-03/shutterflys-improbably-long-survival-and-succes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762000"/>
            <a:ext cx="7349446" cy="2057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H</a:t>
            </a:r>
            <a:r>
              <a:rPr lang="en-US" sz="2800" dirty="0" smtClean="0"/>
              <a:t>ow </a:t>
            </a:r>
            <a:r>
              <a:rPr lang="en-US" sz="2800" dirty="0"/>
              <a:t>to structure </a:t>
            </a:r>
            <a:r>
              <a:rPr lang="en-US" sz="2800" b="1" dirty="0"/>
              <a:t>C</a:t>
            </a:r>
            <a:r>
              <a:rPr lang="en-US" sz="2800" b="1" dirty="0" smtClean="0"/>
              <a:t>lass Preparation Assignments </a:t>
            </a:r>
            <a:r>
              <a:rPr lang="en-US" sz="2800" dirty="0"/>
              <a:t>that really work so that your students come to class prepared and ready to engage the material</a:t>
            </a:r>
            <a:endParaRPr lang="en-US" sz="2800" dirty="0"/>
          </a:p>
        </p:txBody>
      </p:sp>
      <p:pic>
        <p:nvPicPr>
          <p:cNvPr id="4" name="Picture 4" descr="Com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7349447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81400" y="5715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Vic Matta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50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.. And what’s in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hlinkClick r:id="rId2"/>
              </a:rPr>
              <a:t>Gillette, </a:t>
            </a:r>
            <a:r>
              <a:rPr lang="en-US" sz="2000" dirty="0" smtClean="0">
                <a:hlinkClick r:id="rId2"/>
              </a:rPr>
              <a:t>L., Davis</a:t>
            </a:r>
            <a:r>
              <a:rPr lang="en-US" sz="2000" dirty="0">
                <a:hlinkClick r:id="rId2"/>
              </a:rPr>
              <a:t>, </a:t>
            </a:r>
            <a:r>
              <a:rPr lang="en-US" sz="2000" dirty="0" smtClean="0">
                <a:hlinkClick r:id="rId2"/>
              </a:rPr>
              <a:t>K., 2012, </a:t>
            </a:r>
            <a:r>
              <a:rPr lang="en-US" sz="2000" b="1" i="1" dirty="0" smtClean="0">
                <a:hlinkClick r:id="rId2"/>
              </a:rPr>
              <a:t>How to Ensure that Students Prepare for Class so that Class Time can be used for Deep Learning</a:t>
            </a:r>
            <a:r>
              <a:rPr lang="en-US" sz="2000" dirty="0" smtClean="0">
                <a:hlinkClick r:id="rId2"/>
              </a:rPr>
              <a:t>, 32</a:t>
            </a:r>
            <a:r>
              <a:rPr lang="en-US" sz="2000" baseline="30000" dirty="0" smtClean="0">
                <a:hlinkClick r:id="rId2"/>
              </a:rPr>
              <a:t>nd</a:t>
            </a:r>
            <a:r>
              <a:rPr lang="en-US" sz="2000" dirty="0" smtClean="0">
                <a:hlinkClick r:id="rId2"/>
              </a:rPr>
              <a:t> Lilly International Conference on College Teaching, Miami, OH</a:t>
            </a:r>
            <a:endParaRPr lang="en-US" sz="2400" dirty="0"/>
          </a:p>
          <a:p>
            <a:r>
              <a:rPr lang="en-US" sz="2000" dirty="0" smtClean="0"/>
              <a:t>A succinct four page outline for a CPA</a:t>
            </a:r>
            <a:endParaRPr lang="en-US" sz="2000" dirty="0" smtClean="0">
              <a:hlinkClick r:id="rId3"/>
            </a:endParaRPr>
          </a:p>
          <a:p>
            <a:endParaRPr lang="en-US" sz="2000" dirty="0" smtClean="0">
              <a:hlinkClick r:id="rId3"/>
            </a:endParaRPr>
          </a:p>
          <a:p>
            <a:r>
              <a:rPr lang="en-US" sz="2000" dirty="0" smtClean="0">
                <a:hlinkClick r:id="rId3"/>
              </a:rPr>
              <a:t>Yamane, D., 2006, </a:t>
            </a:r>
            <a:r>
              <a:rPr lang="en-US" sz="2000" b="1" i="1" dirty="0" smtClean="0">
                <a:hlinkClick r:id="rId3"/>
              </a:rPr>
              <a:t>Course Preparation Assignments: A Strategy for Creating Discussion-based Courses</a:t>
            </a:r>
            <a:r>
              <a:rPr lang="en-US" sz="2000" dirty="0" smtClean="0">
                <a:hlinkClick r:id="rId3"/>
              </a:rPr>
              <a:t>, Teaching Sociology, Vol. 34, 2006</a:t>
            </a:r>
          </a:p>
          <a:p>
            <a:r>
              <a:rPr lang="en-US" sz="2000" dirty="0" smtClean="0"/>
              <a:t>A full-scale, well written  12 page paper on What-Why-</a:t>
            </a:r>
            <a:r>
              <a:rPr lang="en-US" sz="2000" dirty="0" err="1" smtClean="0"/>
              <a:t>Hows</a:t>
            </a:r>
            <a:r>
              <a:rPr lang="en-US" sz="2000" dirty="0" smtClean="0"/>
              <a:t>  of CPAs</a:t>
            </a:r>
          </a:p>
          <a:p>
            <a:endParaRPr lang="en-US" sz="2000" dirty="0" smtClean="0"/>
          </a:p>
          <a:p>
            <a:r>
              <a:rPr lang="en-US" sz="2000" dirty="0" smtClean="0">
                <a:hlinkClick r:id="rId4"/>
              </a:rPr>
              <a:t>Anonymous, </a:t>
            </a:r>
            <a:r>
              <a:rPr lang="en-US" sz="2000" b="1" i="1" dirty="0" smtClean="0">
                <a:hlinkClick r:id="rId4"/>
              </a:rPr>
              <a:t>Getting Students to Prepare for Class</a:t>
            </a:r>
            <a:r>
              <a:rPr lang="en-US" sz="2000" dirty="0" smtClean="0">
                <a:hlinkClick r:id="rId4"/>
              </a:rPr>
              <a:t>, Teaching and Learning Center, University of Oregon</a:t>
            </a:r>
            <a:endParaRPr lang="en-US" sz="2000" dirty="0" smtClean="0"/>
          </a:p>
          <a:p>
            <a:r>
              <a:rPr lang="en-US" sz="2000" dirty="0" smtClean="0"/>
              <a:t>Another perspective, short (two pages).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481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15400" cy="8382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620000" cy="4419600"/>
          </a:xfrm>
        </p:spPr>
        <p:txBody>
          <a:bodyPr/>
          <a:lstStyle/>
          <a:p>
            <a:r>
              <a:rPr lang="en-US" dirty="0" smtClean="0"/>
              <a:t>Outline of a CPA</a:t>
            </a:r>
            <a:endParaRPr lang="en-US" dirty="0" smtClean="0"/>
          </a:p>
          <a:p>
            <a:r>
              <a:rPr lang="en-US" dirty="0" smtClean="0"/>
              <a:t>Why CPAs</a:t>
            </a:r>
            <a:endParaRPr lang="en-US" dirty="0" smtClean="0"/>
          </a:p>
          <a:p>
            <a:r>
              <a:rPr lang="en-US" dirty="0" smtClean="0"/>
              <a:t>Examples of CPAs</a:t>
            </a:r>
            <a:endParaRPr lang="en-US" dirty="0" smtClean="0"/>
          </a:p>
          <a:p>
            <a:r>
              <a:rPr lang="en-US" dirty="0"/>
              <a:t>CPA ≠ HW</a:t>
            </a:r>
            <a:endParaRPr lang="en-US" dirty="0" smtClean="0"/>
          </a:p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2152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0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outline of a CPA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534400" cy="4876800"/>
          </a:xfrm>
        </p:spPr>
        <p:txBody>
          <a:bodyPr/>
          <a:lstStyle/>
          <a:p>
            <a:r>
              <a:rPr lang="en-US" dirty="0" smtClean="0"/>
              <a:t>A homework assignment </a:t>
            </a:r>
          </a:p>
          <a:p>
            <a:r>
              <a:rPr lang="en-US" dirty="0" smtClean="0"/>
              <a:t>facilitates familiarity of concepts for next class</a:t>
            </a:r>
          </a:p>
          <a:p>
            <a:r>
              <a:rPr lang="en-US" dirty="0" smtClean="0"/>
              <a:t>Low impact on grades</a:t>
            </a:r>
          </a:p>
          <a:p>
            <a:r>
              <a:rPr lang="en-US" dirty="0" smtClean="0"/>
              <a:t>Typically written</a:t>
            </a:r>
          </a:p>
          <a:p>
            <a:r>
              <a:rPr lang="en-US" dirty="0" smtClean="0"/>
              <a:t>Always credited </a:t>
            </a:r>
          </a:p>
          <a:p>
            <a:r>
              <a:rPr lang="en-US" dirty="0" smtClean="0"/>
              <a:t>Always discussed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CPAs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3058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Lecturing is medieval (Yamane, 2006)</a:t>
            </a:r>
          </a:p>
          <a:p>
            <a:r>
              <a:rPr lang="en-US" dirty="0" smtClean="0"/>
              <a:t>To get students to prepare for class</a:t>
            </a:r>
          </a:p>
          <a:p>
            <a:r>
              <a:rPr lang="en-US" dirty="0" smtClean="0"/>
              <a:t>Allows for active learning to happen</a:t>
            </a:r>
          </a:p>
          <a:p>
            <a:r>
              <a:rPr lang="en-US" dirty="0" smtClean="0"/>
              <a:t>Increased learning due to involved students</a:t>
            </a:r>
          </a:p>
          <a:p>
            <a:r>
              <a:rPr lang="en-US" dirty="0" smtClean="0"/>
              <a:t>Students like it more, feel more responsible</a:t>
            </a:r>
          </a:p>
          <a:p>
            <a:r>
              <a:rPr lang="en-US" dirty="0" smtClean="0"/>
              <a:t>It beats </a:t>
            </a:r>
            <a:r>
              <a:rPr lang="en-US" dirty="0" err="1" smtClean="0"/>
              <a:t>facebooking</a:t>
            </a:r>
            <a:r>
              <a:rPr lang="en-US" dirty="0" smtClean="0"/>
              <a:t> in a lab class.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7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students like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suggests what is important</a:t>
            </a:r>
          </a:p>
          <a:p>
            <a:r>
              <a:rPr lang="en-US" dirty="0" smtClean="0"/>
              <a:t>It forces preparation, versus classes that suggest “reading the chapter”</a:t>
            </a:r>
          </a:p>
          <a:p>
            <a:r>
              <a:rPr lang="en-US" dirty="0"/>
              <a:t>Less time </a:t>
            </a:r>
            <a:r>
              <a:rPr lang="en-US" dirty="0" smtClean="0"/>
              <a:t>wasted – staring </a:t>
            </a:r>
            <a:endParaRPr lang="en-US" dirty="0"/>
          </a:p>
          <a:p>
            <a:r>
              <a:rPr lang="en-US" dirty="0" smtClean="0"/>
              <a:t>Levels the playing field – weaker students</a:t>
            </a:r>
          </a:p>
          <a:p>
            <a:r>
              <a:rPr lang="en-US" dirty="0" smtClean="0"/>
              <a:t>Shy kids</a:t>
            </a:r>
          </a:p>
          <a:p>
            <a:r>
              <a:rPr lang="en-US" dirty="0" smtClean="0"/>
              <a:t>Elaborate / build</a:t>
            </a:r>
          </a:p>
        </p:txBody>
      </p:sp>
    </p:spTree>
    <p:extLst>
      <p:ext uri="{BB962C8B-B14F-4D97-AF65-F5344CB8AC3E}">
        <p14:creationId xmlns:p14="http://schemas.microsoft.com/office/powerpoint/2010/main" val="402110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CPA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3733800" cy="4038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Introductory Statement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Objective</a:t>
            </a:r>
          </a:p>
          <a:p>
            <a:endParaRPr lang="en-US" sz="2400" dirty="0" smtClean="0"/>
          </a:p>
          <a:p>
            <a:r>
              <a:rPr lang="en-US" sz="2400" dirty="0" smtClean="0"/>
              <a:t>Information or its source</a:t>
            </a:r>
          </a:p>
          <a:p>
            <a:endParaRPr lang="en-US" sz="2400" dirty="0" smtClean="0"/>
          </a:p>
          <a:p>
            <a:r>
              <a:rPr lang="en-US" sz="2400" dirty="0" smtClean="0"/>
              <a:t>The assignment itself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225689"/>
            <a:ext cx="5029200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Garamond" pitchFamily="18" charset="0"/>
              </a:rPr>
              <a:t>CPA Ch. 18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Garamond" pitchFamily="18" charset="0"/>
              </a:rPr>
              <a:t>Introduction</a:t>
            </a:r>
            <a:r>
              <a:rPr lang="en-US" dirty="0" smtClean="0">
                <a:latin typeface="Garamond" pitchFamily="18" charset="0"/>
              </a:rPr>
              <a:t>: </a:t>
            </a:r>
            <a:r>
              <a:rPr lang="en-US" dirty="0">
                <a:latin typeface="Garamond" pitchFamily="18" charset="0"/>
              </a:rPr>
              <a:t>Project Management is the application of knowledge, skills, tools, and techniques to project activities in order to meet or exceed stakeholder needs and expectations from a project</a:t>
            </a:r>
            <a:endParaRPr lang="en-US" dirty="0" smtClean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Garamond" pitchFamily="18" charset="0"/>
              </a:rPr>
              <a:t>Objective</a:t>
            </a:r>
            <a:r>
              <a:rPr lang="en-US" dirty="0" smtClean="0">
                <a:latin typeface="Garamond" pitchFamily="18" charset="0"/>
              </a:rPr>
              <a:t>: To Review principles of Project Management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Garamond" pitchFamily="18" charset="0"/>
              </a:rPr>
              <a:t>Go to</a:t>
            </a:r>
            <a:r>
              <a:rPr lang="en-US" dirty="0" smtClean="0">
                <a:latin typeface="Garamond" pitchFamily="18" charset="0"/>
              </a:rPr>
              <a:t>: Backboard </a:t>
            </a:r>
            <a:r>
              <a:rPr lang="en-US" dirty="0" smtClean="0">
                <a:latin typeface="Garamond" pitchFamily="18" charset="0"/>
                <a:sym typeface="Wingdings" pitchFamily="2" charset="2"/>
              </a:rPr>
              <a:t> Connect  Ch. 18</a:t>
            </a:r>
            <a:endParaRPr lang="en-US" dirty="0" smtClean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Garamond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Garamond" pitchFamily="18" charset="0"/>
              </a:rPr>
              <a:t>1</a:t>
            </a:r>
            <a:r>
              <a:rPr lang="en-US" dirty="0">
                <a:latin typeface="Garamond" pitchFamily="18" charset="0"/>
              </a:rPr>
              <a:t>. What are the three primary variables (or triple constraints) in any project?</a:t>
            </a:r>
            <a:endParaRPr lang="en-US" dirty="0">
              <a:latin typeface="Garamond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dirty="0">
                <a:latin typeface="Garamond" pitchFamily="18" charset="0"/>
              </a:rPr>
              <a:t>Time, expense, requirements</a:t>
            </a:r>
            <a:endParaRPr lang="en-US" dirty="0">
              <a:latin typeface="Garamond" pitchFamily="18" charset="0"/>
              <a:cs typeface="Arial" pitchFamily="34" charset="0"/>
            </a:endParaRP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dirty="0">
                <a:latin typeface="Garamond" pitchFamily="18" charset="0"/>
                <a:cs typeface="Arial" pitchFamily="34" charset="0"/>
              </a:rPr>
              <a:t>Time, cost, expense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dirty="0">
                <a:latin typeface="Garamond" pitchFamily="18" charset="0"/>
                <a:cs typeface="Arial" pitchFamily="34" charset="0"/>
              </a:rPr>
              <a:t>Time, cost, quality</a:t>
            </a:r>
          </a:p>
          <a:p>
            <a:pPr marL="914400" lvl="1" indent="-45720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en-US" dirty="0">
                <a:latin typeface="Garamond" pitchFamily="18" charset="0"/>
                <a:cs typeface="Arial" pitchFamily="34" charset="0"/>
              </a:rPr>
              <a:t>Time, cost, scope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Garamond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Garamond" pitchFamily="18" charset="0"/>
                <a:cs typeface="Arial" pitchFamily="34" charset="0"/>
              </a:rPr>
              <a:t>2. </a:t>
            </a:r>
            <a:r>
              <a:rPr lang="en-US" dirty="0" smtClean="0">
                <a:latin typeface="Garamond" pitchFamily="18" charset="0"/>
                <a:cs typeface="Arial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9754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2286000" cy="838200"/>
          </a:xfrm>
        </p:spPr>
        <p:txBody>
          <a:bodyPr/>
          <a:lstStyle/>
          <a:p>
            <a:r>
              <a:rPr lang="en-US" dirty="0" smtClean="0"/>
              <a:t>CPA #2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6" t="47464" r="35330" b="577"/>
          <a:stretch/>
        </p:blipFill>
        <p:spPr>
          <a:xfrm rot="10800000">
            <a:off x="3429000" y="-135972"/>
            <a:ext cx="5773615" cy="6993972"/>
          </a:xfrm>
        </p:spPr>
      </p:pic>
      <p:sp>
        <p:nvSpPr>
          <p:cNvPr id="3" name="TextBox 2"/>
          <p:cNvSpPr txBox="1"/>
          <p:nvPr/>
        </p:nvSpPr>
        <p:spPr>
          <a:xfrm>
            <a:off x="-30996" y="1043244"/>
            <a:ext cx="3505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Introduction:</a:t>
            </a:r>
          </a:p>
          <a:p>
            <a:r>
              <a:rPr lang="en-US" sz="2000" dirty="0" err="1" smtClean="0"/>
              <a:t>Shutterfly</a:t>
            </a:r>
            <a:r>
              <a:rPr lang="en-US" sz="2000" dirty="0" smtClean="0"/>
              <a:t>, a photo service, faced against 1000 startups in the online photo service …</a:t>
            </a:r>
          </a:p>
          <a:p>
            <a:endParaRPr lang="en-US" sz="2000" dirty="0" smtClean="0"/>
          </a:p>
          <a:p>
            <a:r>
              <a:rPr lang="en-US" sz="2400" b="1" dirty="0" smtClean="0"/>
              <a:t>Objective:</a:t>
            </a:r>
          </a:p>
          <a:p>
            <a:r>
              <a:rPr lang="en-US" sz="2000" dirty="0" smtClean="0"/>
              <a:t>Use Value Chain Analysis to explain how </a:t>
            </a:r>
            <a:r>
              <a:rPr lang="en-US" sz="2000" dirty="0" err="1" smtClean="0"/>
              <a:t>Shutterfly</a:t>
            </a:r>
            <a:r>
              <a:rPr lang="en-US" sz="2000" dirty="0" smtClean="0"/>
              <a:t> created value </a:t>
            </a:r>
            <a:r>
              <a:rPr lang="en-US" sz="2000" dirty="0" smtClean="0"/>
              <a:t>&amp; sustained  47 </a:t>
            </a:r>
            <a:r>
              <a:rPr lang="en-US" sz="2000" dirty="0" smtClean="0"/>
              <a:t>quarters of revenue growth.</a:t>
            </a:r>
          </a:p>
          <a:p>
            <a:endParaRPr lang="en-US" sz="2000" dirty="0"/>
          </a:p>
          <a:p>
            <a:r>
              <a:rPr lang="en-US" sz="2400" b="1" dirty="0"/>
              <a:t>References: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Textbook Ch. 2: Value Chain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pc="-10" dirty="0" smtClean="0">
                <a:hlinkClick r:id="rId3"/>
              </a:rPr>
              <a:t>Value Chain (</a:t>
            </a:r>
            <a:r>
              <a:rPr lang="en-US" spc="-10" dirty="0" err="1" smtClean="0">
                <a:hlinkClick r:id="rId3"/>
              </a:rPr>
              <a:t>MindTools</a:t>
            </a:r>
            <a:r>
              <a:rPr lang="en-US" spc="-10" dirty="0" smtClean="0">
                <a:hlinkClick r:id="rId3"/>
              </a:rPr>
              <a:t> website)</a:t>
            </a:r>
            <a:endParaRPr lang="en-US" spc="-1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Business Week  on </a:t>
            </a:r>
            <a:r>
              <a:rPr lang="en-US" dirty="0" err="1" smtClean="0">
                <a:hlinkClick r:id="rId4"/>
              </a:rPr>
              <a:t>Shutterfly</a:t>
            </a:r>
            <a:endParaRPr lang="en-US" dirty="0" smtClean="0"/>
          </a:p>
          <a:p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6096000" y="2209800"/>
            <a:ext cx="2895600" cy="2133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9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CPA ≠ HW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Purpose: class preparation</a:t>
            </a:r>
            <a:endParaRPr lang="en-US" dirty="0" smtClean="0"/>
          </a:p>
          <a:p>
            <a:r>
              <a:rPr lang="en-US" dirty="0"/>
              <a:t>Typically credit/no credit</a:t>
            </a:r>
          </a:p>
          <a:p>
            <a:r>
              <a:rPr lang="en-US" dirty="0" smtClean="0"/>
              <a:t>Accountability</a:t>
            </a:r>
          </a:p>
          <a:p>
            <a:r>
              <a:rPr lang="en-US" dirty="0" smtClean="0"/>
              <a:t>Read the chapter</a:t>
            </a:r>
          </a:p>
          <a:p>
            <a:r>
              <a:rPr lang="en-US" dirty="0" smtClean="0"/>
              <a:t>Cognitive component ≠ busy work</a:t>
            </a:r>
          </a:p>
          <a:p>
            <a:r>
              <a:rPr lang="en-US" dirty="0" smtClean="0"/>
              <a:t>Students: identify difficulties</a:t>
            </a:r>
          </a:p>
          <a:p>
            <a:r>
              <a:rPr lang="en-US" dirty="0" smtClean="0"/>
              <a:t>Teachers: build on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7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CPAs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60" y="1066800"/>
            <a:ext cx="8763000" cy="28956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000"/>
              </a:spcBef>
            </a:pPr>
            <a:r>
              <a:rPr lang="en-US" sz="2000" b="1" dirty="0" smtClean="0"/>
              <a:t>MIS 202: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“Read </a:t>
            </a:r>
            <a:r>
              <a:rPr lang="en-US" sz="2000" dirty="0" smtClean="0"/>
              <a:t>the chapter, </a:t>
            </a:r>
            <a:r>
              <a:rPr lang="en-US" sz="2000" dirty="0" smtClean="0"/>
              <a:t>we’ll discuss this in class, there’s </a:t>
            </a:r>
            <a:r>
              <a:rPr lang="en-US" sz="2000" dirty="0" smtClean="0"/>
              <a:t>a quiz</a:t>
            </a:r>
            <a:r>
              <a:rPr lang="en-US" sz="2000" dirty="0" smtClean="0"/>
              <a:t>” </a:t>
            </a:r>
            <a:br>
              <a:rPr lang="en-US" sz="2000" dirty="0" smtClean="0"/>
            </a:br>
            <a:r>
              <a:rPr lang="en-US" sz="2000" dirty="0" smtClean="0"/>
              <a:t>(95</a:t>
            </a:r>
            <a:r>
              <a:rPr lang="en-US" sz="2000" dirty="0"/>
              <a:t>% completed, </a:t>
            </a:r>
            <a:r>
              <a:rPr lang="en-US" sz="2100" dirty="0"/>
              <a:t>2/3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students participated)</a:t>
            </a:r>
            <a:endParaRPr lang="en-US" sz="2000" dirty="0" smtClean="0"/>
          </a:p>
          <a:p>
            <a:pPr>
              <a:spcBef>
                <a:spcPts val="1000"/>
              </a:spcBef>
            </a:pPr>
            <a:r>
              <a:rPr lang="en-US" sz="2000" b="1" dirty="0" smtClean="0"/>
              <a:t>MIS2020: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No announcement, Quiz shows on schedule </a:t>
            </a:r>
            <a:br>
              <a:rPr lang="en-US" sz="2000" dirty="0" smtClean="0"/>
            </a:br>
            <a:r>
              <a:rPr lang="en-US" sz="2000" dirty="0" smtClean="0"/>
              <a:t>(90% completed, 1/2  students participated)</a:t>
            </a:r>
            <a:endParaRPr lang="en-US" sz="2000" dirty="0" smtClean="0"/>
          </a:p>
          <a:p>
            <a:pPr>
              <a:spcBef>
                <a:spcPts val="1000"/>
              </a:spcBef>
            </a:pPr>
            <a:r>
              <a:rPr lang="en-US" sz="2000" b="1" dirty="0" smtClean="0"/>
              <a:t>MIS 2020:</a:t>
            </a:r>
            <a:r>
              <a:rPr lang="en-US" sz="2000" dirty="0" smtClean="0"/>
              <a:t> </a:t>
            </a:r>
            <a:br>
              <a:rPr lang="en-US" sz="2000" dirty="0" smtClean="0"/>
            </a:br>
            <a:r>
              <a:rPr lang="en-US" sz="2000" dirty="0" smtClean="0"/>
              <a:t>“Multiple Choice CPA </a:t>
            </a:r>
            <a:r>
              <a:rPr lang="en-US" sz="2000" dirty="0" smtClean="0"/>
              <a:t>assigned</a:t>
            </a:r>
            <a:r>
              <a:rPr lang="en-US" sz="2000" dirty="0" smtClean="0"/>
              <a:t>” (100% completed, perfect scores)</a:t>
            </a:r>
            <a:endParaRPr lang="en-US" sz="2000" dirty="0"/>
          </a:p>
          <a:p>
            <a:pPr>
              <a:spcBef>
                <a:spcPts val="1000"/>
              </a:spcBef>
            </a:pPr>
            <a:r>
              <a:rPr lang="en-US" sz="2000" b="1" dirty="0"/>
              <a:t>MIS 3200</a:t>
            </a:r>
            <a:r>
              <a:rPr lang="en-US" sz="2000" b="1" dirty="0" smtClean="0"/>
              <a:t>:</a:t>
            </a:r>
            <a:r>
              <a:rPr lang="en-US" sz="2000" dirty="0" smtClean="0"/>
              <a:t> every alternate class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“Complete </a:t>
            </a:r>
            <a:r>
              <a:rPr lang="en-US" sz="2000" dirty="0"/>
              <a:t>steps to develop a web </a:t>
            </a:r>
            <a:r>
              <a:rPr lang="en-US" sz="2000" dirty="0" smtClean="0"/>
              <a:t>page” </a:t>
            </a:r>
            <a:r>
              <a:rPr lang="en-US" sz="2000" dirty="0"/>
              <a:t>(</a:t>
            </a:r>
            <a:r>
              <a:rPr lang="en-US" sz="2000" dirty="0" smtClean="0"/>
              <a:t>100% </a:t>
            </a:r>
            <a:r>
              <a:rPr lang="en-US" sz="2000" dirty="0"/>
              <a:t>completed, high scores) </a:t>
            </a:r>
            <a:endParaRPr lang="en-US" sz="2000" dirty="0" smtClean="0"/>
          </a:p>
          <a:p>
            <a:pPr>
              <a:spcBef>
                <a:spcPts val="1000"/>
              </a:spcBef>
            </a:pPr>
            <a:endParaRPr lang="en-US" sz="2000" dirty="0"/>
          </a:p>
          <a:p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641716"/>
            <a:ext cx="7161560" cy="212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112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465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Agenda</vt:lpstr>
      <vt:lpstr>An outline of a CPA</vt:lpstr>
      <vt:lpstr>Why CPAs</vt:lpstr>
      <vt:lpstr>Why students like it</vt:lpstr>
      <vt:lpstr>Elements of a CPA</vt:lpstr>
      <vt:lpstr>CPA #2</vt:lpstr>
      <vt:lpstr>CPA ≠ HW</vt:lpstr>
      <vt:lpstr>Experimental CPAs</vt:lpstr>
      <vt:lpstr>References .. And what’s in them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matta</dc:creator>
  <cp:lastModifiedBy>matta</cp:lastModifiedBy>
  <cp:revision>34</cp:revision>
  <dcterms:created xsi:type="dcterms:W3CDTF">2013-01-31T13:32:10Z</dcterms:created>
  <dcterms:modified xsi:type="dcterms:W3CDTF">2013-02-01T16:35:32Z</dcterms:modified>
</cp:coreProperties>
</file>