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22" autoAdjust="0"/>
  </p:normalViewPr>
  <p:slideViewPr>
    <p:cSldViewPr>
      <p:cViewPr>
        <p:scale>
          <a:sx n="86" d="100"/>
          <a:sy n="86" d="100"/>
        </p:scale>
        <p:origin x="-2250" y="-5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E8308-24F3-4272-8FB7-7E57FAFB2BC9}" type="datetimeFigureOut">
              <a:rPr lang="en-US" smtClean="0"/>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6A3C9-61E7-4125-90AB-2C6D1E93476F}" type="slidenum">
              <a:rPr lang="en-US" smtClean="0"/>
              <a:t>‹#›</a:t>
            </a:fld>
            <a:endParaRPr lang="en-US"/>
          </a:p>
        </p:txBody>
      </p:sp>
    </p:spTree>
    <p:extLst>
      <p:ext uri="{BB962C8B-B14F-4D97-AF65-F5344CB8AC3E}">
        <p14:creationId xmlns:p14="http://schemas.microsoft.com/office/powerpoint/2010/main" val="274496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A43438-8F4A-4885-A5C3-FB10E4469D6E}" type="slidenum">
              <a:rPr lang="en-US" smtClean="0"/>
              <a:pPr eaLnBrk="1" hangingPunct="1"/>
              <a:t>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lvl="1" indent="-190500" eaLnBrk="1" hangingPunct="1"/>
            <a:endParaRPr lang="en-US" dirty="0" smtClean="0">
              <a:latin typeface="Albertus (W1)"/>
            </a:endParaRPr>
          </a:p>
        </p:txBody>
      </p:sp>
      <p:sp>
        <p:nvSpPr>
          <p:cNvPr id="13317"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D641D2-2008-479A-B615-79B2DC455C62}" type="slidenum">
              <a:rPr lang="en-US" smtClean="0"/>
              <a:pPr eaLnBrk="1" hangingPunct="1"/>
              <a:t>3</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r>
              <a:rPr lang="en-US" dirty="0" smtClean="0">
                <a:latin typeface="Albertus (W1)"/>
              </a:rPr>
              <a:t>Discuss and determine the steps typically taken when a customer buys a bike from Trek</a:t>
            </a:r>
          </a:p>
          <a:p>
            <a:pPr marL="423863" lvl="1" indent="-190500" eaLnBrk="1" hangingPunct="1">
              <a:buFontTx/>
              <a:buAutoNum type="arabicPeriod"/>
            </a:pPr>
            <a:r>
              <a:rPr lang="en-US" dirty="0" smtClean="0">
                <a:latin typeface="Albertus (W1)"/>
              </a:rPr>
              <a:t>Customer places an order for a Trek bike with a store</a:t>
            </a:r>
          </a:p>
          <a:p>
            <a:pPr marL="423863" lvl="1" indent="-190500" eaLnBrk="1" hangingPunct="1">
              <a:buFontTx/>
              <a:buAutoNum type="arabicPeriod"/>
            </a:pPr>
            <a:r>
              <a:rPr lang="en-US" dirty="0" smtClean="0">
                <a:latin typeface="Albertus (W1)"/>
              </a:rPr>
              <a:t>Store (such as </a:t>
            </a:r>
            <a:r>
              <a:rPr lang="en-US" dirty="0" err="1" smtClean="0">
                <a:latin typeface="Albertus (W1)"/>
              </a:rPr>
              <a:t>Gart</a:t>
            </a:r>
            <a:r>
              <a:rPr lang="en-US" dirty="0" smtClean="0">
                <a:latin typeface="Albertus (W1)"/>
              </a:rPr>
              <a:t> Sports, local bike shop, or local sporting goods store) receives the order</a:t>
            </a:r>
          </a:p>
          <a:p>
            <a:pPr marL="423863" lvl="1" indent="-190500" eaLnBrk="1" hangingPunct="1">
              <a:buFontTx/>
              <a:buAutoNum type="arabicPeriod"/>
            </a:pPr>
            <a:r>
              <a:rPr lang="en-US" dirty="0" smtClean="0">
                <a:latin typeface="Albertus (W1)"/>
              </a:rPr>
              <a:t>Store receives the payment from the customer</a:t>
            </a:r>
          </a:p>
          <a:p>
            <a:pPr marL="423863" lvl="1" indent="-190500" eaLnBrk="1" hangingPunct="1">
              <a:buFontTx/>
              <a:buAutoNum type="arabicPeriod"/>
            </a:pPr>
            <a:r>
              <a:rPr lang="en-US" dirty="0" smtClean="0">
                <a:latin typeface="Albertus (W1)"/>
              </a:rPr>
              <a:t>Store orders the bike from Trek</a:t>
            </a:r>
          </a:p>
          <a:p>
            <a:pPr marL="423863" lvl="1" indent="-190500" eaLnBrk="1" hangingPunct="1">
              <a:buFontTx/>
              <a:buAutoNum type="arabicPeriod"/>
            </a:pPr>
            <a:r>
              <a:rPr lang="en-US" dirty="0" smtClean="0">
                <a:latin typeface="Albertus (W1)"/>
              </a:rPr>
              <a:t>Store sends payment to Trek</a:t>
            </a:r>
          </a:p>
          <a:p>
            <a:pPr marL="423863" lvl="1" indent="-190500" eaLnBrk="1" hangingPunct="1">
              <a:buFontTx/>
              <a:buAutoNum type="arabicPeriod"/>
            </a:pPr>
            <a:r>
              <a:rPr lang="en-US" dirty="0" smtClean="0">
                <a:latin typeface="Albertus (W1)"/>
              </a:rPr>
              <a:t>Trek orders materials from its suppliers, such as packaging material, metal, and accessories</a:t>
            </a:r>
          </a:p>
          <a:p>
            <a:pPr marL="423863" lvl="1" indent="-190500" eaLnBrk="1" hangingPunct="1">
              <a:buFontTx/>
              <a:buAutoNum type="arabicPeriod"/>
            </a:pPr>
            <a:r>
              <a:rPr lang="en-US" dirty="0" smtClean="0">
                <a:latin typeface="Albertus (W1)"/>
              </a:rPr>
              <a:t>Trek sends payments to suppliers</a:t>
            </a:r>
          </a:p>
          <a:p>
            <a:pPr marL="423863" lvl="1" indent="-190500" eaLnBrk="1" hangingPunct="1">
              <a:buFontTx/>
              <a:buAutoNum type="arabicPeriod"/>
            </a:pPr>
            <a:r>
              <a:rPr lang="en-US" dirty="0" smtClean="0">
                <a:latin typeface="Albertus (W1)"/>
              </a:rPr>
              <a:t>Trek receives materials from suppliers</a:t>
            </a:r>
          </a:p>
          <a:p>
            <a:pPr marL="423863" lvl="1" indent="-190500" eaLnBrk="1" hangingPunct="1">
              <a:buFontTx/>
              <a:buAutoNum type="arabicPeriod"/>
            </a:pPr>
            <a:r>
              <a:rPr lang="en-US" dirty="0" smtClean="0">
                <a:latin typeface="Albertus (W1)"/>
              </a:rPr>
              <a:t>Trek assembles the bike</a:t>
            </a:r>
          </a:p>
          <a:p>
            <a:pPr marL="423863" lvl="1" indent="-190500" eaLnBrk="1" hangingPunct="1">
              <a:buFontTx/>
              <a:buAutoNum type="arabicPeriod"/>
            </a:pPr>
            <a:r>
              <a:rPr lang="en-US" dirty="0" smtClean="0">
                <a:latin typeface="Albertus (W1)"/>
              </a:rPr>
              <a:t>Trek ships the bike to the store</a:t>
            </a:r>
          </a:p>
          <a:p>
            <a:pPr marL="423863" lvl="1" indent="-190500" eaLnBrk="1" hangingPunct="1">
              <a:buFontTx/>
              <a:buAutoNum type="arabicPeriod"/>
            </a:pPr>
            <a:r>
              <a:rPr lang="en-US" dirty="0" smtClean="0">
                <a:latin typeface="Albertus (W1)"/>
              </a:rPr>
              <a:t>Customer picks up the Trek bike from the store</a:t>
            </a:r>
          </a:p>
          <a:p>
            <a:pPr marL="423863" lvl="1" indent="-190500" eaLnBrk="1" hangingPunct="1">
              <a:buFontTx/>
              <a:buAutoNum type="arabicPeriod"/>
            </a:pPr>
            <a:endParaRPr lang="en-US" dirty="0" smtClean="0">
              <a:latin typeface="Albertus (W1)"/>
            </a:endParaRPr>
          </a:p>
          <a:p>
            <a:pPr marL="423863" lvl="1" indent="-190500" eaLnBrk="1" hangingPunct="1">
              <a:buFontTx/>
              <a:buAutoNum type="arabicPeriod"/>
            </a:pPr>
            <a:endParaRPr lang="en-US" dirty="0" smtClean="0">
              <a:latin typeface="Albertus (W1)"/>
            </a:endParaRPr>
          </a:p>
          <a:p>
            <a:pPr marL="423863" lvl="1" indent="-190500" eaLnBrk="1" hangingPunct="1">
              <a:buFontTx/>
              <a:buAutoNum type="arabicPeriod"/>
            </a:pPr>
            <a:endParaRPr lang="en-US" dirty="0" smtClean="0">
              <a:latin typeface="Albertus (W1)"/>
            </a:endParaRPr>
          </a:p>
          <a:p>
            <a:pPr marL="423863" lvl="1" indent="-190500" eaLnBrk="1" hangingPunct="1"/>
            <a:endParaRPr lang="en-US" dirty="0" smtClean="0">
              <a:latin typeface="Albertus (W1)"/>
            </a:endParaRPr>
          </a:p>
          <a:p>
            <a:pPr marL="423863" lvl="1" indent="-190500" eaLnBrk="1" hangingPunct="1"/>
            <a:endParaRPr lang="en-US" dirty="0" smtClean="0">
              <a:latin typeface="Albertus (W1)"/>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DC5121-FC10-4F07-83AE-B8BF44811EEC}" type="slidenum">
              <a:rPr lang="en-US" smtClean="0"/>
              <a:pPr eaLnBrk="1" hangingPunct="1"/>
              <a:t>4</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endParaRPr lang="en-US" dirty="0" smtClean="0">
              <a:latin typeface="Albertus (W1)"/>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F07763-880A-4235-8046-882223563D68}" type="slidenum">
              <a:rPr lang="en-US" smtClean="0"/>
              <a:pPr eaLnBrk="1" hangingPunct="1"/>
              <a:t>5</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r>
              <a:rPr lang="en-US" dirty="0" smtClean="0">
                <a:latin typeface="Albertus (W1)"/>
              </a:rPr>
              <a:t>CRM systems help organizations understand and manage their customers</a:t>
            </a:r>
          </a:p>
          <a:p>
            <a:pPr marL="190500" indent="-190500" eaLnBrk="1" hangingPunct="1"/>
            <a:r>
              <a:rPr lang="en-US" dirty="0" smtClean="0">
                <a:latin typeface="Albertus (W1)"/>
              </a:rPr>
              <a:t>Charles Schwab recouped the cost of a multimillion-dollar CRM system in less than two years</a:t>
            </a:r>
          </a:p>
          <a:p>
            <a:pPr marL="423863" lvl="1" indent="-190500" eaLnBrk="1" hangingPunct="1"/>
            <a:r>
              <a:rPr lang="en-US" dirty="0" smtClean="0">
                <a:latin typeface="Albertus (W1)"/>
              </a:rPr>
              <a:t>The system allowed Schwab to segment its customers in terms of serious and </a:t>
            </a:r>
            <a:r>
              <a:rPr lang="en-US" dirty="0" err="1" smtClean="0">
                <a:latin typeface="Albertus (W1)"/>
              </a:rPr>
              <a:t>nonserious</a:t>
            </a:r>
            <a:r>
              <a:rPr lang="en-US" dirty="0" smtClean="0">
                <a:latin typeface="Albertus (W1)"/>
              </a:rPr>
              <a:t> investors </a:t>
            </a:r>
          </a:p>
          <a:p>
            <a:pPr marL="423863" lvl="1" indent="-190500" eaLnBrk="1" hangingPunct="1"/>
            <a:r>
              <a:rPr lang="en-US" dirty="0" smtClean="0">
                <a:latin typeface="Albertus (W1)"/>
              </a:rPr>
              <a:t>The CRM system looked for customers that had automatic withdrawal from a bank account as a sign of a serious investor</a:t>
            </a:r>
          </a:p>
          <a:p>
            <a:pPr marL="423863" lvl="1" indent="-190500" eaLnBrk="1" hangingPunct="1"/>
            <a:r>
              <a:rPr lang="en-US" dirty="0" smtClean="0">
                <a:latin typeface="Albertus (W1)"/>
              </a:rPr>
              <a:t>The CRM system looked for stagnant balances as a sign of a </a:t>
            </a:r>
            <a:r>
              <a:rPr lang="en-US" dirty="0" err="1" smtClean="0">
                <a:latin typeface="Albertus (W1)"/>
              </a:rPr>
              <a:t>nonserious</a:t>
            </a:r>
            <a:r>
              <a:rPr lang="en-US" dirty="0" smtClean="0">
                <a:latin typeface="Albertus (W1)"/>
              </a:rPr>
              <a:t> investor</a:t>
            </a:r>
          </a:p>
          <a:p>
            <a:pPr marL="423863" lvl="1" indent="-190500" eaLnBrk="1" hangingPunct="1"/>
            <a:r>
              <a:rPr lang="en-US" dirty="0" smtClean="0">
                <a:latin typeface="Albertus (W1)"/>
              </a:rPr>
              <a:t>Charles Schwab could then focus efforts on selling to serious investors, and spend less time attempting to sell to </a:t>
            </a:r>
            <a:r>
              <a:rPr lang="en-US" dirty="0" err="1" smtClean="0">
                <a:latin typeface="Albertus (W1)"/>
              </a:rPr>
              <a:t>nonserious</a:t>
            </a:r>
            <a:r>
              <a:rPr lang="en-US" dirty="0" smtClean="0">
                <a:latin typeface="Albertus (W1)"/>
              </a:rPr>
              <a:t> investors</a:t>
            </a:r>
          </a:p>
          <a:p>
            <a:pPr marL="190500" indent="-190500" eaLnBrk="1" hangingPunct="1"/>
            <a:r>
              <a:rPr lang="en-US" dirty="0" smtClean="0">
                <a:latin typeface="Albertus (W1)"/>
              </a:rPr>
              <a:t>Organizations that use CRM to increase sales and improve operations</a:t>
            </a:r>
          </a:p>
          <a:p>
            <a:pPr marL="423863" lvl="1" indent="-190500" eaLnBrk="1" hangingPunct="1"/>
            <a:r>
              <a:rPr lang="en-US" dirty="0" smtClean="0">
                <a:latin typeface="Albertus (W1)"/>
              </a:rPr>
              <a:t>Ritz-Carlton Hotels</a:t>
            </a:r>
          </a:p>
          <a:p>
            <a:pPr marL="423863" lvl="1" indent="-190500" eaLnBrk="1" hangingPunct="1"/>
            <a:r>
              <a:rPr lang="en-US" dirty="0" smtClean="0">
                <a:latin typeface="Albertus (W1)"/>
              </a:rPr>
              <a:t>Harrah’s</a:t>
            </a:r>
          </a:p>
          <a:p>
            <a:pPr marL="423863" lvl="1" indent="-190500" eaLnBrk="1" hangingPunct="1"/>
            <a:r>
              <a:rPr lang="en-US" dirty="0" smtClean="0">
                <a:latin typeface="Albertus (W1)"/>
              </a:rPr>
              <a:t>Harley-Davidson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60F1EF-523C-4949-8C0E-C53A9656BC17}" type="slidenum">
              <a:rPr lang="en-US" smtClean="0"/>
              <a:pPr eaLnBrk="1" hangingPunct="1"/>
              <a:t>6</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r>
              <a:rPr lang="en-US" b="1" dirty="0" smtClean="0">
                <a:latin typeface="Albertus (W1)"/>
              </a:rPr>
              <a:t>CLASSROOM EXERCISE</a:t>
            </a:r>
          </a:p>
          <a:p>
            <a:pPr marL="190500" indent="-190500" eaLnBrk="1" hangingPunct="1"/>
            <a:r>
              <a:rPr lang="en-US" b="1" dirty="0" smtClean="0">
                <a:latin typeface="Albertus (W1)"/>
              </a:rPr>
              <a:t>Reengineering a Process</a:t>
            </a:r>
          </a:p>
          <a:p>
            <a:pPr marL="423863" lvl="1" indent="-190500" eaLnBrk="1" hangingPunct="1"/>
            <a:r>
              <a:rPr lang="en-US" dirty="0" smtClean="0">
                <a:latin typeface="Albertus (W1)"/>
              </a:rPr>
              <a:t>There is nothing more frustrated than a broken process. Ask your students to break into groups and discuss examples of broken processes that are currently causing them pain. The process can be a university process, mail-order process, Internet-order process, return merchandise process, etc. Ask your students to agree on one of the broken processes and to reengineer the process. Students should diagram the “As-Is” process and then diagram their “To-Be” process. Bring in a large roll of brown package wrapping paper and masking tape. Give each group two large pieces of the paper and ask them to tape the paper to the wall. These make for great “As-Is” and “To-Be” process maps.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296295-EC29-42FF-B779-56AC75D798EF}" type="slidenum">
              <a:rPr lang="en-US" smtClean="0"/>
              <a:pPr eaLnBrk="1" hangingPunct="1"/>
              <a:t>7</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r>
              <a:rPr lang="en-US" dirty="0" smtClean="0">
                <a:latin typeface="Albertus (W1)"/>
              </a:rPr>
              <a:t>What happens when sales and marketing departments are working from two different sets of customer information and product information?</a:t>
            </a:r>
          </a:p>
          <a:p>
            <a:pPr marL="190500" indent="-190500" eaLnBrk="1" hangingPunct="1"/>
            <a:r>
              <a:rPr lang="en-US" dirty="0" smtClean="0">
                <a:latin typeface="Albertus (W1)"/>
              </a:rPr>
              <a:t>Would the marketing campaigns be accurate?</a:t>
            </a:r>
          </a:p>
          <a:p>
            <a:pPr marL="190500" indent="-190500" eaLnBrk="1" hangingPunct="1"/>
            <a:r>
              <a:rPr lang="en-US" dirty="0" smtClean="0">
                <a:latin typeface="Albertus (W1)"/>
              </a:rPr>
              <a:t>Would sales be able to deliver the products it sells to its customers?</a:t>
            </a:r>
          </a:p>
          <a:p>
            <a:pPr marL="190500" indent="-190500" eaLnBrk="1" hangingPunct="1"/>
            <a:r>
              <a:rPr lang="en-US" dirty="0" smtClean="0">
                <a:latin typeface="Albertus (W1)"/>
              </a:rPr>
              <a:t>Briefly explain the differences between SCM, CRM, and ERP</a:t>
            </a:r>
          </a:p>
          <a:p>
            <a:pPr marL="423863" lvl="1" indent="-190500" eaLnBrk="1" hangingPunct="1"/>
            <a:r>
              <a:rPr lang="en-US" dirty="0" smtClean="0">
                <a:latin typeface="Albertus (W1)"/>
              </a:rPr>
              <a:t>SCM systems focus specifically on suppliers</a:t>
            </a:r>
          </a:p>
          <a:p>
            <a:pPr marL="423863" lvl="1" indent="-190500" eaLnBrk="1" hangingPunct="1"/>
            <a:r>
              <a:rPr lang="en-US" dirty="0" smtClean="0">
                <a:latin typeface="Albertus (W1)"/>
              </a:rPr>
              <a:t>CRM systems focus specifically on customers</a:t>
            </a:r>
          </a:p>
          <a:p>
            <a:pPr marL="423863" lvl="1" indent="-190500" eaLnBrk="1" hangingPunct="1"/>
            <a:r>
              <a:rPr lang="en-US" dirty="0" smtClean="0">
                <a:latin typeface="Albertus (W1)"/>
              </a:rPr>
              <a:t>ERP systems focus on everything, all processes, departments, and operations for an enterprise </a:t>
            </a:r>
          </a:p>
          <a:p>
            <a:pPr marL="190500" indent="-190500" eaLnBrk="1" hangingPunct="1"/>
            <a:endParaRPr lang="en-US" dirty="0" smtClean="0">
              <a:latin typeface="Albertus (W1)"/>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lbertus (W1)"/>
              </a:rPr>
              <a:t>When displaying the sales database example and the accounting database be sure to point out the differences in the data</a:t>
            </a:r>
          </a:p>
          <a:p>
            <a:pPr eaLnBrk="1" hangingPunct="1"/>
            <a:r>
              <a:rPr lang="en-US" dirty="0" smtClean="0">
                <a:latin typeface="Albertus (W1)"/>
              </a:rPr>
              <a:t>Why correlating these two spreadsheets would be difficult?</a:t>
            </a:r>
          </a:p>
          <a:p>
            <a:pPr lvl="1" eaLnBrk="1" hangingPunct="1"/>
            <a:r>
              <a:rPr lang="en-US" dirty="0" smtClean="0">
                <a:latin typeface="Albertus (W1)"/>
              </a:rPr>
              <a:t>How can you understand customers when one spreadsheet has customer name and one has customer ID?</a:t>
            </a:r>
          </a:p>
          <a:p>
            <a:pPr lvl="1" eaLnBrk="1" hangingPunct="1"/>
            <a:r>
              <a:rPr lang="en-US" dirty="0" smtClean="0">
                <a:latin typeface="Albertus (W1)"/>
              </a:rPr>
              <a:t>How can you understand sales reps when one spreadsheet has sales rep names and one spreadsheet has sales rep ID?</a:t>
            </a:r>
          </a:p>
          <a:p>
            <a:pPr lvl="1" eaLnBrk="1" hangingPunct="1"/>
            <a:r>
              <a:rPr lang="en-US" dirty="0" smtClean="0">
                <a:latin typeface="Albertus (W1)"/>
              </a:rPr>
              <a:t>Date format is different – will this cause problems?</a:t>
            </a:r>
          </a:p>
          <a:p>
            <a:pPr lvl="1" eaLnBrk="1" hangingPunct="1"/>
            <a:r>
              <a:rPr lang="en-US" dirty="0" smtClean="0">
                <a:latin typeface="Albertus (W1)"/>
              </a:rPr>
              <a:t>One quantity is in units and one quantity has decimal points – what problems will this cause?</a:t>
            </a:r>
          </a:p>
          <a:p>
            <a:pPr lvl="1" eaLnBrk="1" hangingPunct="1"/>
            <a:r>
              <a:rPr lang="en-US" dirty="0" smtClean="0">
                <a:latin typeface="Albertus (W1)"/>
              </a:rPr>
              <a:t>Unit price and unit cost is rounded to dollars in one spreadsheet and contains cents in another – what problems will this cause?</a:t>
            </a:r>
          </a:p>
          <a:p>
            <a:pPr lvl="1" eaLnBrk="1" hangingPunct="1"/>
            <a:endParaRPr lang="en-US" dirty="0" smtClean="0">
              <a:latin typeface="Albertus (W1)"/>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2B8DD6-B2F8-4179-8719-5E4EC8B11676}" type="slidenum">
              <a:rPr lang="en-US" smtClean="0"/>
              <a:pPr eaLnBrk="1" hangingPunct="1"/>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lbertus (W1)"/>
              </a:rPr>
              <a:t>When displaying the sales database example and the accounting database be sure to point out the differences in the data</a:t>
            </a:r>
          </a:p>
          <a:p>
            <a:pPr eaLnBrk="1" hangingPunct="1"/>
            <a:r>
              <a:rPr lang="en-US" smtClean="0">
                <a:latin typeface="Albertus (W1)"/>
              </a:rPr>
              <a:t>Why </a:t>
            </a:r>
            <a:r>
              <a:rPr lang="en-US" dirty="0" smtClean="0">
                <a:latin typeface="Albertus (W1)"/>
              </a:rPr>
              <a:t>correlating these two spreadsheets would be difficult?</a:t>
            </a:r>
          </a:p>
          <a:p>
            <a:pPr lvl="1" eaLnBrk="1" hangingPunct="1"/>
            <a:r>
              <a:rPr lang="en-US" dirty="0" smtClean="0">
                <a:latin typeface="Albertus (W1)"/>
              </a:rPr>
              <a:t>How can you understand customers when one spreadsheet has customer name and one has customer ID?</a:t>
            </a:r>
          </a:p>
          <a:p>
            <a:pPr lvl="1" eaLnBrk="1" hangingPunct="1"/>
            <a:r>
              <a:rPr lang="en-US" dirty="0" smtClean="0">
                <a:latin typeface="Albertus (W1)"/>
              </a:rPr>
              <a:t>How can you understand sales reps when one spreadsheet has sales rep names and one spreadsheet has sales rep ID?</a:t>
            </a:r>
          </a:p>
          <a:p>
            <a:pPr lvl="1" eaLnBrk="1" hangingPunct="1"/>
            <a:r>
              <a:rPr lang="en-US" dirty="0" smtClean="0">
                <a:latin typeface="Albertus (W1)"/>
              </a:rPr>
              <a:t>Date format is different – will this cause problems?</a:t>
            </a:r>
          </a:p>
          <a:p>
            <a:pPr lvl="1" eaLnBrk="1" hangingPunct="1"/>
            <a:r>
              <a:rPr lang="en-US" dirty="0" smtClean="0">
                <a:latin typeface="Albertus (W1)"/>
              </a:rPr>
              <a:t>One quantity is in units and one quantity has decimal points – what problems will this cause?</a:t>
            </a:r>
          </a:p>
          <a:p>
            <a:pPr lvl="1" eaLnBrk="1" hangingPunct="1"/>
            <a:r>
              <a:rPr lang="en-US" dirty="0" smtClean="0">
                <a:latin typeface="Albertus (W1)"/>
              </a:rPr>
              <a:t>Unit price and unit cost is rounded to dollars in one spreadsheet and contains cents in another – what problems will this cause?</a:t>
            </a:r>
          </a:p>
          <a:p>
            <a:pPr eaLnBrk="1" hangingPunct="1"/>
            <a:endParaRPr lang="en-US" dirty="0" smtClean="0">
              <a:latin typeface="Albertus (W1)"/>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F2874D-1611-4731-9213-AF66654FA62B}"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311523-B5E7-4549-BD6B-6A4D712DA8F4}"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267338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11523-B5E7-4549-BD6B-6A4D712DA8F4}"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252271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11523-B5E7-4549-BD6B-6A4D712DA8F4}"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295038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11523-B5E7-4549-BD6B-6A4D712DA8F4}"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100942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11523-B5E7-4549-BD6B-6A4D712DA8F4}"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30574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311523-B5E7-4549-BD6B-6A4D712DA8F4}"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186333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11523-B5E7-4549-BD6B-6A4D712DA8F4}" type="datetimeFigureOut">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276811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311523-B5E7-4549-BD6B-6A4D712DA8F4}" type="datetimeFigureOut">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168102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11523-B5E7-4549-BD6B-6A4D712DA8F4}" type="datetimeFigureOut">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76666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11523-B5E7-4549-BD6B-6A4D712DA8F4}"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273232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11523-B5E7-4549-BD6B-6A4D712DA8F4}"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7F5EF-A572-4155-AAE6-9031317B4341}" type="slidenum">
              <a:rPr lang="en-US" smtClean="0"/>
              <a:t>‹#›</a:t>
            </a:fld>
            <a:endParaRPr lang="en-US"/>
          </a:p>
        </p:txBody>
      </p:sp>
    </p:spTree>
    <p:extLst>
      <p:ext uri="{BB962C8B-B14F-4D97-AF65-F5344CB8AC3E}">
        <p14:creationId xmlns:p14="http://schemas.microsoft.com/office/powerpoint/2010/main" val="198267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11523-B5E7-4549-BD6B-6A4D712DA8F4}" type="datetimeFigureOut">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7F5EF-A572-4155-AAE6-9031317B4341}" type="slidenum">
              <a:rPr lang="en-US" smtClean="0"/>
              <a:t>‹#›</a:t>
            </a:fld>
            <a:endParaRPr lang="en-US"/>
          </a:p>
        </p:txBody>
      </p:sp>
    </p:spTree>
    <p:extLst>
      <p:ext uri="{BB962C8B-B14F-4D97-AF65-F5344CB8AC3E}">
        <p14:creationId xmlns:p14="http://schemas.microsoft.com/office/powerpoint/2010/main" val="2114315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title"/>
          </p:nvPr>
        </p:nvSpPr>
        <p:spPr>
          <a:xfrm>
            <a:off x="228600" y="228600"/>
            <a:ext cx="8686800" cy="1201738"/>
          </a:xfrm>
        </p:spPr>
        <p:txBody>
          <a:bodyPr/>
          <a:lstStyle/>
          <a:p>
            <a:pPr eaLnBrk="1" hangingPunct="1"/>
            <a:r>
              <a:rPr lang="en-US" sz="3600" b="1" smtClean="0">
                <a:solidFill>
                  <a:srgbClr val="C00000"/>
                </a:solidFill>
              </a:rPr>
              <a:t>Ch. 3: Strategic Initiatives for Implementing Competitive Advantages</a:t>
            </a:r>
          </a:p>
        </p:txBody>
      </p:sp>
      <p:pic>
        <p:nvPicPr>
          <p:cNvPr id="2052" name="Picture 2" descr="C:\Users\Paige Baltzan\AppData\Local\Microsoft\Windows\Temporary Internet Files\Content.IE5\NA03G4SV\MC9000567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133600"/>
            <a:ext cx="48768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Content Placeholder 2"/>
          <p:cNvSpPr>
            <a:spLocks noGrp="1"/>
          </p:cNvSpPr>
          <p:nvPr>
            <p:ph idx="1"/>
          </p:nvPr>
        </p:nvSpPr>
        <p:spPr>
          <a:xfrm>
            <a:off x="1143000" y="1600200"/>
            <a:ext cx="2362200" cy="2667000"/>
          </a:xfrm>
        </p:spPr>
        <p:txBody>
          <a:bodyPr/>
          <a:lstStyle/>
          <a:p>
            <a:pPr eaLnBrk="1" hangingPunct="1"/>
            <a:r>
              <a:rPr lang="en-US" smtClean="0"/>
              <a:t>SCM</a:t>
            </a:r>
          </a:p>
          <a:p>
            <a:pPr eaLnBrk="1" hangingPunct="1"/>
            <a:r>
              <a:rPr lang="en-US" smtClean="0"/>
              <a:t>CRM</a:t>
            </a:r>
          </a:p>
          <a:p>
            <a:pPr eaLnBrk="1" hangingPunct="1"/>
            <a:r>
              <a:rPr lang="en-US" smtClean="0"/>
              <a:t>BPR</a:t>
            </a:r>
          </a:p>
          <a:p>
            <a:pPr eaLnBrk="1" hangingPunct="1"/>
            <a:r>
              <a:rPr lang="en-US" smtClean="0"/>
              <a:t>ERP</a:t>
            </a:r>
          </a:p>
        </p:txBody>
      </p:sp>
      <p:pic>
        <p:nvPicPr>
          <p:cNvPr id="2054" name="Picture 2" descr="C:\Users\Paige Baltzan\AppData\Local\Microsoft\Windows\Temporary Internet Files\Content.IE5\8ONFY60X\MC90044208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0"/>
            <a:ext cx="48228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776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5200" y="-140589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5200" y="-140589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76200" y="-57150"/>
            <a:ext cx="9220200" cy="6915150"/>
          </a:xfrm>
        </p:spPr>
      </p:pic>
    </p:spTree>
    <p:extLst>
      <p:ext uri="{BB962C8B-B14F-4D97-AF65-F5344CB8AC3E}">
        <p14:creationId xmlns:p14="http://schemas.microsoft.com/office/powerpoint/2010/main" val="373438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solidFill>
                  <a:srgbClr val="C00000"/>
                </a:solidFill>
                <a:ea typeface="Times New Roman" pitchFamily="18" charset="0"/>
                <a:cs typeface="Courier New" pitchFamily="49" charset="0"/>
              </a:rPr>
              <a:t>Learning Outcomes: to explain …</a:t>
            </a:r>
            <a:endParaRPr lang="en-US" b="1" smtClean="0">
              <a:solidFill>
                <a:srgbClr val="C00000"/>
              </a:solidFill>
              <a:ea typeface="Times New Roman" pitchFamily="18" charset="0"/>
              <a:cs typeface="Courier New" pitchFamily="49" charset="0"/>
            </a:endParaRPr>
          </a:p>
        </p:txBody>
      </p:sp>
      <p:sp>
        <p:nvSpPr>
          <p:cNvPr id="3" name="Content Placeholder 2"/>
          <p:cNvSpPr>
            <a:spLocks noGrp="1"/>
          </p:cNvSpPr>
          <p:nvPr>
            <p:ph idx="1"/>
          </p:nvPr>
        </p:nvSpPr>
        <p:spPr/>
        <p:txBody>
          <a:bodyPr rtlCol="0">
            <a:normAutofit fontScale="92500" lnSpcReduction="10000"/>
          </a:bodyPr>
          <a:lstStyle/>
          <a:p>
            <a:pPr marL="609600" indent="-609600" eaLnBrk="1" fontAlgn="auto" hangingPunct="1">
              <a:lnSpc>
                <a:spcPct val="90000"/>
              </a:lnSpc>
              <a:spcAft>
                <a:spcPts val="1200"/>
              </a:spcAft>
              <a:buFont typeface="Constantia" pitchFamily="18" charset="0"/>
              <a:buAutoNum type="arabicPeriod"/>
              <a:defRPr/>
            </a:pPr>
            <a:r>
              <a:rPr lang="en-US" dirty="0" smtClean="0">
                <a:solidFill>
                  <a:srgbClr val="000000"/>
                </a:solidFill>
                <a:ea typeface="Times New Roman" pitchFamily="18" charset="0"/>
                <a:cs typeface="Courier New" pitchFamily="49" charset="0"/>
              </a:rPr>
              <a:t>Supply Chain Management (SCM) &amp; its role in business</a:t>
            </a:r>
          </a:p>
          <a:p>
            <a:pPr marL="609600" indent="-609600" eaLnBrk="1" fontAlgn="auto" hangingPunct="1">
              <a:lnSpc>
                <a:spcPct val="90000"/>
              </a:lnSpc>
              <a:spcAft>
                <a:spcPts val="1200"/>
              </a:spcAft>
              <a:buFont typeface="Constantia" pitchFamily="18" charset="0"/>
              <a:buAutoNum type="arabicPeriod"/>
              <a:defRPr/>
            </a:pPr>
            <a:r>
              <a:rPr lang="en-US" dirty="0" smtClean="0">
                <a:solidFill>
                  <a:srgbClr val="000000"/>
                </a:solidFill>
                <a:ea typeface="Times New Roman" pitchFamily="18" charset="0"/>
                <a:cs typeface="Courier New" pitchFamily="49" charset="0"/>
              </a:rPr>
              <a:t>Customer Relationship Management (CRM) systems &amp; how they can help firms understand customers</a:t>
            </a:r>
          </a:p>
          <a:p>
            <a:pPr marL="609600" indent="-609600" eaLnBrk="1" fontAlgn="auto" hangingPunct="1">
              <a:lnSpc>
                <a:spcPct val="90000"/>
              </a:lnSpc>
              <a:spcAft>
                <a:spcPts val="1200"/>
              </a:spcAft>
              <a:buFont typeface="Constantia" pitchFamily="18" charset="0"/>
              <a:buAutoNum type="arabicPeriod"/>
              <a:defRPr/>
            </a:pPr>
            <a:r>
              <a:rPr lang="en-US" dirty="0" smtClean="0">
                <a:solidFill>
                  <a:srgbClr val="000000"/>
                </a:solidFill>
                <a:ea typeface="Times New Roman" pitchFamily="18" charset="0"/>
                <a:cs typeface="Courier New" pitchFamily="49" charset="0"/>
              </a:rPr>
              <a:t>Importance of Enterprise Resource Planning (ERP) systems</a:t>
            </a:r>
          </a:p>
          <a:p>
            <a:pPr marL="609600" indent="-609600" eaLnBrk="1" fontAlgn="auto" hangingPunct="1">
              <a:lnSpc>
                <a:spcPct val="90000"/>
              </a:lnSpc>
              <a:spcAft>
                <a:spcPts val="1200"/>
              </a:spcAft>
              <a:buFont typeface="Constantia" pitchFamily="18" charset="0"/>
              <a:buAutoNum type="arabicPeriod"/>
              <a:defRPr/>
            </a:pPr>
            <a:r>
              <a:rPr lang="en-US" dirty="0" smtClean="0">
                <a:solidFill>
                  <a:srgbClr val="000000"/>
                </a:solidFill>
                <a:ea typeface="Times New Roman" pitchFamily="18" charset="0"/>
                <a:cs typeface="Courier New" pitchFamily="49" charset="0"/>
              </a:rPr>
              <a:t>How an organization can use Business Process Reengineering (BPR) to improve its business</a:t>
            </a:r>
          </a:p>
          <a:p>
            <a:pPr eaLnBrk="1" fontAlgn="auto" hangingPunct="1">
              <a:spcAft>
                <a:spcPts val="0"/>
              </a:spcAft>
              <a:defRPr/>
            </a:pPr>
            <a:endParaRPr lang="en-US" dirty="0" smtClean="0"/>
          </a:p>
        </p:txBody>
      </p:sp>
    </p:spTree>
    <p:extLst>
      <p:ext uri="{BB962C8B-B14F-4D97-AF65-F5344CB8AC3E}">
        <p14:creationId xmlns:p14="http://schemas.microsoft.com/office/powerpoint/2010/main" val="2055838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228600"/>
            <a:ext cx="6964363" cy="1201738"/>
          </a:xfrm>
        </p:spPr>
        <p:txBody>
          <a:bodyPr/>
          <a:lstStyle/>
          <a:p>
            <a:pPr eaLnBrk="1" hangingPunct="1"/>
            <a:r>
              <a:rPr lang="en-US" sz="3600" b="1" smtClean="0">
                <a:solidFill>
                  <a:srgbClr val="C00000"/>
                </a:solidFill>
              </a:rPr>
              <a:t>Supply Chain Management</a:t>
            </a:r>
            <a:endParaRPr lang="en-US" sz="2800" b="1" smtClean="0">
              <a:solidFill>
                <a:srgbClr val="C00000"/>
              </a:solidFill>
            </a:endParaRPr>
          </a:p>
        </p:txBody>
      </p:sp>
      <p:sp>
        <p:nvSpPr>
          <p:cNvPr id="4099" name="Rectangle 3"/>
          <p:cNvSpPr>
            <a:spLocks noGrp="1" noChangeArrowheads="1"/>
          </p:cNvSpPr>
          <p:nvPr>
            <p:ph idx="1"/>
          </p:nvPr>
        </p:nvSpPr>
        <p:spPr>
          <a:xfrm>
            <a:off x="152400" y="1143000"/>
            <a:ext cx="8763000" cy="2286000"/>
          </a:xfrm>
        </p:spPr>
        <p:txBody>
          <a:bodyPr/>
          <a:lstStyle/>
          <a:p>
            <a:pPr marL="0" lvl="1" indent="0" eaLnBrk="1" hangingPunct="1">
              <a:buFont typeface="Arial" pitchFamily="34" charset="0"/>
              <a:buNone/>
            </a:pPr>
            <a:r>
              <a:rPr lang="en-US" sz="2400" dirty="0" smtClean="0"/>
              <a:t>It involves the management of information between and among stages in a supply chain to maximize total supply chain effectiveness and profitability</a:t>
            </a:r>
          </a:p>
          <a:p>
            <a:pPr marL="0" indent="0" eaLnBrk="1" hangingPunct="1">
              <a:buFont typeface="Arial" pitchFamily="34" charset="0"/>
              <a:buNone/>
            </a:pPr>
            <a:endParaRPr lang="en-US" dirty="0" smtClean="0"/>
          </a:p>
        </p:txBody>
      </p:sp>
      <p:pic>
        <p:nvPicPr>
          <p:cNvPr id="4101" name="Picture 4" descr="haa83019_011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00400"/>
            <a:ext cx="71628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
          <p:cNvSpPr txBox="1">
            <a:spLocks noChangeArrowheads="1"/>
          </p:cNvSpPr>
          <p:nvPr/>
        </p:nvSpPr>
        <p:spPr bwMode="auto">
          <a:xfrm>
            <a:off x="4572000" y="2360613"/>
            <a:ext cx="437197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990600" indent="-5334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buFont typeface="Arial" pitchFamily="34" charset="0"/>
              <a:buChar char="•"/>
            </a:pPr>
            <a:r>
              <a:rPr lang="en-US" sz="2400" dirty="0">
                <a:latin typeface="+mn-lt"/>
              </a:rPr>
              <a:t>Supply chain strategy </a:t>
            </a:r>
          </a:p>
          <a:p>
            <a:pPr lvl="1" eaLnBrk="1" hangingPunct="1">
              <a:buFont typeface="Arial" pitchFamily="34" charset="0"/>
              <a:buChar char="•"/>
            </a:pPr>
            <a:r>
              <a:rPr lang="en-US" sz="2400" dirty="0">
                <a:latin typeface="+mn-lt"/>
              </a:rPr>
              <a:t>Supply chain partner</a:t>
            </a:r>
          </a:p>
          <a:p>
            <a:pPr lvl="1" eaLnBrk="1" hangingPunct="1">
              <a:buFont typeface="Arial" pitchFamily="34" charset="0"/>
              <a:buChar char="•"/>
            </a:pPr>
            <a:r>
              <a:rPr lang="en-US" sz="2400" dirty="0">
                <a:latin typeface="+mn-lt"/>
              </a:rPr>
              <a:t>Supply chain operation</a:t>
            </a:r>
          </a:p>
          <a:p>
            <a:pPr lvl="1" eaLnBrk="1" hangingPunct="1">
              <a:buFont typeface="Arial" pitchFamily="34" charset="0"/>
              <a:buChar char="•"/>
            </a:pPr>
            <a:r>
              <a:rPr lang="en-US" sz="2400" dirty="0">
                <a:latin typeface="+mn-lt"/>
              </a:rPr>
              <a:t>Supply chain logistics</a:t>
            </a:r>
          </a:p>
          <a:p>
            <a:pPr eaLnBrk="1" hangingPunct="1"/>
            <a:endParaRPr lang="en-US" dirty="0"/>
          </a:p>
        </p:txBody>
      </p:sp>
    </p:spTree>
    <p:extLst>
      <p:ext uri="{BB962C8B-B14F-4D97-AF65-F5344CB8AC3E}">
        <p14:creationId xmlns:p14="http://schemas.microsoft.com/office/powerpoint/2010/main" val="1534457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28600"/>
            <a:ext cx="6964363" cy="1201738"/>
          </a:xfrm>
        </p:spPr>
        <p:txBody>
          <a:bodyPr/>
          <a:lstStyle/>
          <a:p>
            <a:pPr eaLnBrk="1" hangingPunct="1"/>
            <a:r>
              <a:rPr lang="en-US" sz="3600" b="1" smtClean="0">
                <a:solidFill>
                  <a:srgbClr val="C00000"/>
                </a:solidFill>
              </a:rPr>
              <a:t>SCM can enable an Organization to</a:t>
            </a:r>
          </a:p>
        </p:txBody>
      </p:sp>
      <p:sp>
        <p:nvSpPr>
          <p:cNvPr id="5123" name="Rectangle 3"/>
          <p:cNvSpPr>
            <a:spLocks noGrp="1" noChangeArrowheads="1"/>
          </p:cNvSpPr>
          <p:nvPr>
            <p:ph idx="1"/>
          </p:nvPr>
        </p:nvSpPr>
        <p:spPr>
          <a:xfrm>
            <a:off x="914400" y="1905000"/>
            <a:ext cx="8001000" cy="4038600"/>
          </a:xfrm>
        </p:spPr>
        <p:txBody>
          <a:bodyPr/>
          <a:lstStyle/>
          <a:p>
            <a:pPr lvl="1" eaLnBrk="1" hangingPunct="1"/>
            <a:r>
              <a:rPr lang="en-US" dirty="0" smtClean="0"/>
              <a:t>Decrease the power of its </a:t>
            </a:r>
            <a:r>
              <a:rPr lang="en-US" dirty="0" smtClean="0"/>
              <a:t>buyers</a:t>
            </a:r>
          </a:p>
          <a:p>
            <a:pPr lvl="1" eaLnBrk="1" hangingPunct="1"/>
            <a:r>
              <a:rPr lang="en-US" dirty="0" smtClean="0"/>
              <a:t>Increase </a:t>
            </a:r>
            <a:r>
              <a:rPr lang="en-US" smtClean="0"/>
              <a:t>supplier power</a:t>
            </a:r>
            <a:endParaRPr lang="en-US" dirty="0" smtClean="0"/>
          </a:p>
          <a:p>
            <a:pPr lvl="1" eaLnBrk="1" hangingPunct="1"/>
            <a:r>
              <a:rPr lang="en-US" dirty="0" smtClean="0"/>
              <a:t>Increase switching costs to reduce the threat of substitute products or services</a:t>
            </a:r>
          </a:p>
          <a:p>
            <a:pPr lvl="1" eaLnBrk="1" hangingPunct="1"/>
            <a:r>
              <a:rPr lang="en-US" dirty="0" smtClean="0"/>
              <a:t>Create entry barriers thereby reducing the threat of new entrants</a:t>
            </a:r>
          </a:p>
          <a:p>
            <a:pPr lvl="1" eaLnBrk="1" hangingPunct="1"/>
            <a:r>
              <a:rPr lang="en-US" dirty="0" smtClean="0"/>
              <a:t>Increase efficiencies while seeking a competitive advantage through cost leadership</a:t>
            </a:r>
          </a:p>
        </p:txBody>
      </p:sp>
    </p:spTree>
    <p:extLst>
      <p:ext uri="{BB962C8B-B14F-4D97-AF65-F5344CB8AC3E}">
        <p14:creationId xmlns:p14="http://schemas.microsoft.com/office/powerpoint/2010/main" val="3088751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76200"/>
            <a:ext cx="8839200" cy="533400"/>
          </a:xfrm>
        </p:spPr>
        <p:txBody>
          <a:bodyPr>
            <a:normAutofit fontScale="90000"/>
          </a:bodyPr>
          <a:lstStyle/>
          <a:p>
            <a:pPr eaLnBrk="1" hangingPunct="1"/>
            <a:r>
              <a:rPr lang="en-US" sz="3600" b="1" smtClean="0">
                <a:solidFill>
                  <a:srgbClr val="C00000"/>
                </a:solidFill>
              </a:rPr>
              <a:t>Customer Relationship Management </a:t>
            </a:r>
          </a:p>
        </p:txBody>
      </p:sp>
      <p:sp>
        <p:nvSpPr>
          <p:cNvPr id="15363" name="Rectangle 3"/>
          <p:cNvSpPr>
            <a:spLocks noGrp="1" noChangeArrowheads="1"/>
          </p:cNvSpPr>
          <p:nvPr>
            <p:ph idx="1"/>
          </p:nvPr>
        </p:nvSpPr>
        <p:spPr>
          <a:xfrm>
            <a:off x="0" y="762000"/>
            <a:ext cx="4800600" cy="5257800"/>
          </a:xfrm>
        </p:spPr>
        <p:txBody>
          <a:bodyPr rtlCol="0">
            <a:normAutofit/>
          </a:bodyPr>
          <a:lstStyle/>
          <a:p>
            <a:pPr marL="0" lvl="1" indent="0" eaLnBrk="1" fontAlgn="auto" hangingPunct="1">
              <a:lnSpc>
                <a:spcPct val="90000"/>
              </a:lnSpc>
              <a:spcAft>
                <a:spcPts val="0"/>
              </a:spcAft>
              <a:buFont typeface="Arial" pitchFamily="34" charset="0"/>
              <a:buNone/>
              <a:defRPr/>
            </a:pPr>
            <a:r>
              <a:rPr lang="en-US" sz="2400" dirty="0"/>
              <a:t>I</a:t>
            </a:r>
            <a:r>
              <a:rPr lang="en-US" sz="2400" dirty="0" smtClean="0"/>
              <a:t>nvolves managing all aspects of a customer’s relationship with an organization to increase customer loyalty and retention and an organization's profitability</a:t>
            </a:r>
          </a:p>
          <a:p>
            <a:pPr eaLnBrk="1" fontAlgn="auto" hangingPunct="1">
              <a:lnSpc>
                <a:spcPct val="90000"/>
              </a:lnSpc>
              <a:spcAft>
                <a:spcPts val="0"/>
              </a:spcAft>
              <a:defRPr/>
            </a:pPr>
            <a:r>
              <a:rPr lang="en-US" dirty="0" smtClean="0"/>
              <a:t>Benefits</a:t>
            </a:r>
          </a:p>
          <a:p>
            <a:pPr lvl="1" eaLnBrk="1" hangingPunct="1">
              <a:lnSpc>
                <a:spcPct val="90000"/>
              </a:lnSpc>
              <a:defRPr/>
            </a:pPr>
            <a:r>
              <a:rPr lang="en-US" sz="2400" dirty="0" smtClean="0"/>
              <a:t>Identify types of customers</a:t>
            </a:r>
          </a:p>
          <a:p>
            <a:pPr lvl="1" eaLnBrk="1" hangingPunct="1">
              <a:lnSpc>
                <a:spcPct val="90000"/>
              </a:lnSpc>
              <a:defRPr/>
            </a:pPr>
            <a:r>
              <a:rPr lang="en-US" sz="2400" dirty="0" smtClean="0"/>
              <a:t>Design individual marketing campaigns </a:t>
            </a:r>
          </a:p>
          <a:p>
            <a:pPr lvl="1" eaLnBrk="1" hangingPunct="1">
              <a:lnSpc>
                <a:spcPct val="90000"/>
              </a:lnSpc>
              <a:defRPr/>
            </a:pPr>
            <a:r>
              <a:rPr lang="en-US" sz="2400" dirty="0" smtClean="0"/>
              <a:t>Treat each customer as an individual</a:t>
            </a:r>
          </a:p>
          <a:p>
            <a:pPr lvl="1" eaLnBrk="1" hangingPunct="1">
              <a:lnSpc>
                <a:spcPct val="90000"/>
              </a:lnSpc>
              <a:defRPr/>
            </a:pPr>
            <a:r>
              <a:rPr lang="en-US" sz="2400" dirty="0" smtClean="0"/>
              <a:t>Understand customer buying behaviors</a:t>
            </a:r>
            <a:endParaRPr lang="en-US" dirty="0" smtClean="0"/>
          </a:p>
          <a:p>
            <a:pPr lvl="1" eaLnBrk="1" fontAlgn="auto" hangingPunct="1">
              <a:lnSpc>
                <a:spcPct val="90000"/>
              </a:lnSpc>
              <a:spcAft>
                <a:spcPts val="0"/>
              </a:spcAft>
              <a:defRPr/>
            </a:pPr>
            <a:endParaRPr lang="en-US" dirty="0" smtClean="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27432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6324600"/>
            <a:ext cx="24733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4" descr="haa83019_011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1447800"/>
            <a:ext cx="41910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352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6163" y="0"/>
            <a:ext cx="6964362" cy="609600"/>
          </a:xfrm>
        </p:spPr>
        <p:txBody>
          <a:bodyPr>
            <a:normAutofit fontScale="90000"/>
          </a:bodyPr>
          <a:lstStyle/>
          <a:p>
            <a:pPr eaLnBrk="1" hangingPunct="1"/>
            <a:r>
              <a:rPr lang="en-US" sz="3600" b="1" smtClean="0">
                <a:solidFill>
                  <a:srgbClr val="C00000"/>
                </a:solidFill>
              </a:rPr>
              <a:t>Business Process Reengineering </a:t>
            </a:r>
            <a:endParaRPr lang="en-US" sz="2800" b="1" smtClean="0">
              <a:solidFill>
                <a:srgbClr val="C00000"/>
              </a:solidFill>
            </a:endParaRPr>
          </a:p>
        </p:txBody>
      </p:sp>
      <p:sp>
        <p:nvSpPr>
          <p:cNvPr id="18435" name="Rectangle 3"/>
          <p:cNvSpPr>
            <a:spLocks noGrp="1" noChangeArrowheads="1"/>
          </p:cNvSpPr>
          <p:nvPr>
            <p:ph idx="1"/>
          </p:nvPr>
        </p:nvSpPr>
        <p:spPr>
          <a:xfrm>
            <a:off x="152400" y="609600"/>
            <a:ext cx="8763000" cy="2590800"/>
          </a:xfrm>
        </p:spPr>
        <p:txBody>
          <a:bodyPr rtlCol="0">
            <a:normAutofit fontScale="92500"/>
          </a:bodyPr>
          <a:lstStyle/>
          <a:p>
            <a:pPr eaLnBrk="1" fontAlgn="auto" hangingPunct="1">
              <a:spcAft>
                <a:spcPts val="0"/>
              </a:spcAft>
              <a:defRPr/>
            </a:pPr>
            <a:r>
              <a:rPr lang="en-US" sz="2800" b="1" i="1" dirty="0" smtClean="0"/>
              <a:t>Business process</a:t>
            </a:r>
            <a:r>
              <a:rPr lang="en-US" sz="2800" dirty="0" smtClean="0"/>
              <a:t> </a:t>
            </a:r>
          </a:p>
          <a:p>
            <a:pPr lvl="1" eaLnBrk="1" fontAlgn="auto" hangingPunct="1">
              <a:spcAft>
                <a:spcPts val="0"/>
              </a:spcAft>
              <a:defRPr/>
            </a:pPr>
            <a:r>
              <a:rPr lang="en-US" sz="2400" dirty="0" smtClean="0"/>
              <a:t>a standardized set of activities that accomplish a specific task</a:t>
            </a:r>
          </a:p>
          <a:p>
            <a:pPr lvl="1" eaLnBrk="1" fontAlgn="auto" hangingPunct="1">
              <a:spcAft>
                <a:spcPts val="0"/>
              </a:spcAft>
              <a:defRPr/>
            </a:pPr>
            <a:r>
              <a:rPr lang="en-US" sz="2400" dirty="0" smtClean="0"/>
              <a:t>E.g. processing a customer’s order</a:t>
            </a:r>
          </a:p>
          <a:p>
            <a:pPr eaLnBrk="1" fontAlgn="auto" hangingPunct="1">
              <a:spcAft>
                <a:spcPts val="0"/>
              </a:spcAft>
              <a:defRPr/>
            </a:pPr>
            <a:r>
              <a:rPr lang="en-US" sz="2800" b="1" i="1" dirty="0" smtClean="0"/>
              <a:t>Business process reengineering (BPR)</a:t>
            </a:r>
            <a:r>
              <a:rPr lang="en-US" sz="2800" dirty="0" smtClean="0"/>
              <a:t> </a:t>
            </a:r>
          </a:p>
          <a:p>
            <a:pPr lvl="1" eaLnBrk="1" fontAlgn="auto" hangingPunct="1">
              <a:spcAft>
                <a:spcPts val="0"/>
              </a:spcAft>
              <a:defRPr/>
            </a:pPr>
            <a:r>
              <a:rPr lang="en-US" sz="2400" dirty="0" smtClean="0"/>
              <a:t>the analysis and redesign of workflow within &amp; between enterprises</a:t>
            </a:r>
          </a:p>
          <a:p>
            <a:pPr lvl="1" eaLnBrk="1" fontAlgn="auto" hangingPunct="1">
              <a:spcAft>
                <a:spcPts val="0"/>
              </a:spcAft>
              <a:defRPr/>
            </a:pPr>
            <a:r>
              <a:rPr lang="en-US" sz="2400" dirty="0" smtClean="0"/>
              <a:t>The purpose of BPR is to make all business processes best-in-class</a:t>
            </a:r>
          </a:p>
        </p:txBody>
      </p:sp>
      <p:sp>
        <p:nvSpPr>
          <p:cNvPr id="7172" name="Text Box 10"/>
          <p:cNvSpPr txBox="1">
            <a:spLocks noChangeArrowheads="1"/>
          </p:cNvSpPr>
          <p:nvPr/>
        </p:nvSpPr>
        <p:spPr bwMode="auto">
          <a:xfrm>
            <a:off x="7848600" y="5943600"/>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000">
                <a:latin typeface="Times New Roman" pitchFamily="18" charset="0"/>
                <a:ea typeface="MS PGothic" pitchFamily="34" charset="-128"/>
                <a:cs typeface="Arial" pitchFamily="34" charset="0"/>
              </a:rPr>
              <a:t>3-</a:t>
            </a:r>
            <a:fld id="{3A9248A7-084A-47B5-A5E5-A90DE2E518A9}" type="slidenum">
              <a:rPr lang="en-US" sz="1000">
                <a:latin typeface="Times New Roman" pitchFamily="18" charset="0"/>
                <a:ea typeface="MS PGothic" pitchFamily="34" charset="-128"/>
                <a:cs typeface="Arial" pitchFamily="34" charset="0"/>
              </a:rPr>
              <a:pPr eaLnBrk="1" hangingPunct="1"/>
              <a:t>6</a:t>
            </a:fld>
            <a:endParaRPr lang="en-US" sz="1000">
              <a:latin typeface="Times New Roman" pitchFamily="18" charset="0"/>
              <a:ea typeface="MS PGothic" pitchFamily="34" charset="-128"/>
              <a:cs typeface="Arial" pitchFamily="34" charset="0"/>
            </a:endParaRPr>
          </a:p>
        </p:txBody>
      </p:sp>
      <p:pic>
        <p:nvPicPr>
          <p:cNvPr id="7173" name="Picture 4" descr="haa23684_0306"/>
          <p:cNvPicPr>
            <a:picLocks noChangeAspect="1" noChangeArrowheads="1"/>
          </p:cNvPicPr>
          <p:nvPr/>
        </p:nvPicPr>
        <p:blipFill>
          <a:blip r:embed="rId3">
            <a:clrChange>
              <a:clrFrom>
                <a:srgbClr val="FEFCFA"/>
              </a:clrFrom>
              <a:clrTo>
                <a:srgbClr val="FEFCFA">
                  <a:alpha val="0"/>
                </a:srgbClr>
              </a:clrTo>
            </a:clrChange>
            <a:extLst>
              <a:ext uri="{28A0092B-C50C-407E-A947-70E740481C1C}">
                <a14:useLocalDpi xmlns:a14="http://schemas.microsoft.com/office/drawing/2010/main" val="0"/>
              </a:ext>
            </a:extLst>
          </a:blip>
          <a:srcRect/>
          <a:stretch>
            <a:fillRect/>
          </a:stretch>
        </p:blipFill>
        <p:spPr bwMode="auto">
          <a:xfrm>
            <a:off x="0" y="3200400"/>
            <a:ext cx="90678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374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228600"/>
            <a:ext cx="6964363" cy="609600"/>
          </a:xfrm>
        </p:spPr>
        <p:txBody>
          <a:bodyPr>
            <a:normAutofit fontScale="90000"/>
          </a:bodyPr>
          <a:lstStyle/>
          <a:p>
            <a:pPr eaLnBrk="1" hangingPunct="1"/>
            <a:r>
              <a:rPr lang="en-US" sz="3600" b="1" smtClean="0">
                <a:solidFill>
                  <a:srgbClr val="C00000"/>
                </a:solidFill>
              </a:rPr>
              <a:t>Enterprise Resource Planning</a:t>
            </a:r>
            <a:endParaRPr lang="en-US" sz="2800" b="1" smtClean="0">
              <a:solidFill>
                <a:srgbClr val="C00000"/>
              </a:solidFill>
            </a:endParaRPr>
          </a:p>
        </p:txBody>
      </p:sp>
      <p:sp>
        <p:nvSpPr>
          <p:cNvPr id="8195" name="Rectangle 3"/>
          <p:cNvSpPr>
            <a:spLocks noGrp="1" noChangeArrowheads="1"/>
          </p:cNvSpPr>
          <p:nvPr>
            <p:ph idx="1"/>
          </p:nvPr>
        </p:nvSpPr>
        <p:spPr>
          <a:xfrm>
            <a:off x="152400" y="914400"/>
            <a:ext cx="8305800" cy="1828800"/>
          </a:xfrm>
        </p:spPr>
        <p:txBody>
          <a:bodyPr/>
          <a:lstStyle/>
          <a:p>
            <a:pPr marL="0" indent="0" eaLnBrk="1" hangingPunct="1">
              <a:buFont typeface="Arial" pitchFamily="34" charset="0"/>
              <a:buNone/>
            </a:pPr>
            <a:r>
              <a:rPr lang="en-US" sz="2800" smtClean="0"/>
              <a:t>Integrates all departments and functions throughout an organization into a single IT system so that employees can make decisions by viewing enterprisewide information on all business operations</a:t>
            </a:r>
          </a:p>
        </p:txBody>
      </p:sp>
      <p:pic>
        <p:nvPicPr>
          <p:cNvPr id="8197"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9225" y="2757488"/>
            <a:ext cx="635317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187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p:cNvSpPr>
            <a:spLocks noGrp="1"/>
          </p:cNvSpPr>
          <p:nvPr>
            <p:ph idx="1"/>
          </p:nvPr>
        </p:nvSpPr>
        <p:spPr>
          <a:xfrm>
            <a:off x="76200" y="304800"/>
            <a:ext cx="6858000" cy="609600"/>
          </a:xfrm>
        </p:spPr>
        <p:txBody>
          <a:bodyPr/>
          <a:lstStyle/>
          <a:p>
            <a:pPr marL="0" indent="0" eaLnBrk="1" hangingPunct="1">
              <a:buFont typeface="Arial" pitchFamily="34" charset="0"/>
              <a:buNone/>
            </a:pPr>
            <a:r>
              <a:rPr lang="en-US" smtClean="0"/>
              <a:t>Sample data from a sales database</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6850"/>
            <a:ext cx="916463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351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04800" y="304800"/>
            <a:ext cx="8763000" cy="457200"/>
          </a:xfrm>
        </p:spPr>
        <p:txBody>
          <a:bodyPr>
            <a:normAutofit fontScale="92500" lnSpcReduction="20000"/>
          </a:bodyPr>
          <a:lstStyle/>
          <a:p>
            <a:pPr marL="0" indent="0" eaLnBrk="1" hangingPunct="1">
              <a:buFont typeface="Arial" pitchFamily="34" charset="0"/>
              <a:buNone/>
            </a:pPr>
            <a:r>
              <a:rPr lang="en-US" smtClean="0"/>
              <a:t>Sample data from an accounting database with ERP</a:t>
            </a:r>
          </a:p>
        </p:txBody>
      </p:sp>
      <p:pic>
        <p:nvPicPr>
          <p:cNvPr id="102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5788"/>
            <a:ext cx="91440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0"/>
          <p:cNvSpPr txBox="1">
            <a:spLocks noChangeArrowheads="1"/>
          </p:cNvSpPr>
          <p:nvPr/>
        </p:nvSpPr>
        <p:spPr bwMode="auto">
          <a:xfrm>
            <a:off x="7848600" y="5943600"/>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000">
                <a:latin typeface="Times New Roman" pitchFamily="18" charset="0"/>
                <a:ea typeface="MS PGothic" pitchFamily="34" charset="-128"/>
                <a:cs typeface="Arial" pitchFamily="34" charset="0"/>
              </a:rPr>
              <a:t>3-</a:t>
            </a:r>
            <a:fld id="{F65EBA75-1E97-4C07-A511-83C02603909C}" type="slidenum">
              <a:rPr lang="en-US" sz="1000">
                <a:latin typeface="Times New Roman" pitchFamily="18" charset="0"/>
                <a:ea typeface="MS PGothic" pitchFamily="34" charset="-128"/>
                <a:cs typeface="Arial" pitchFamily="34" charset="0"/>
              </a:rPr>
              <a:pPr eaLnBrk="1" hangingPunct="1"/>
              <a:t>9</a:t>
            </a:fld>
            <a:endParaRPr lang="en-US" sz="1000">
              <a:latin typeface="Times New Roman" pitchFamily="18" charset="0"/>
              <a:ea typeface="MS PGothic" pitchFamily="34" charset="-128"/>
              <a:cs typeface="Arial" pitchFamily="34" charset="0"/>
            </a:endParaRPr>
          </a:p>
        </p:txBody>
      </p:sp>
    </p:spTree>
    <p:extLst>
      <p:ext uri="{BB962C8B-B14F-4D97-AF65-F5344CB8AC3E}">
        <p14:creationId xmlns:p14="http://schemas.microsoft.com/office/powerpoint/2010/main" val="821567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974</Words>
  <Application>Microsoft Office PowerPoint</Application>
  <PresentationFormat>On-screen Show (4:3)</PresentationFormat>
  <Paragraphs>99</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Ch. 3: Strategic Initiatives for Implementing Competitive Advantages</vt:lpstr>
      <vt:lpstr>Learning Outcomes: to explain …</vt:lpstr>
      <vt:lpstr>Supply Chain Management</vt:lpstr>
      <vt:lpstr>SCM can enable an Organization to</vt:lpstr>
      <vt:lpstr>Customer Relationship Management </vt:lpstr>
      <vt:lpstr>Business Process Reengineering </vt:lpstr>
      <vt:lpstr>Enterprise Resource Planning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3: Strategic Initiatives for Implementing Competitive Advantages</dc:title>
  <dc:creator>matta</dc:creator>
  <cp:lastModifiedBy>matta</cp:lastModifiedBy>
  <cp:revision>5</cp:revision>
  <dcterms:created xsi:type="dcterms:W3CDTF">2013-01-30T15:02:44Z</dcterms:created>
  <dcterms:modified xsi:type="dcterms:W3CDTF">2013-01-31T17:11:40Z</dcterms:modified>
</cp:coreProperties>
</file>